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7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x="18288000" cy="10287000"/>
  <p:notesSz cx="6858000" cy="9144000"/>
  <p:embeddedFontLst>
    <p:embeddedFont>
      <p:font typeface="Arial Bold" panose="020B0704020202020204" pitchFamily="34" charset="0"/>
      <p:regular r:id="rId73"/>
      <p:bold r:id="rId74"/>
    </p:embeddedFont>
    <p:embeddedFont>
      <p:font typeface="Arial Bold Italics" panose="020B0604020202020204" charset="0"/>
      <p:regular r:id="rId75"/>
    </p:embeddedFont>
    <p:embeddedFont>
      <p:font typeface="Canva Sans" panose="020B0604020202020204" charset="0"/>
      <p:regular r:id="rId76"/>
    </p:embeddedFont>
    <p:embeddedFont>
      <p:font typeface="Canva Sans Bold" panose="020B0604020202020204" charset="0"/>
      <p:regular r:id="rId77"/>
    </p:embeddedFont>
    <p:embeddedFont>
      <p:font typeface="Lora" pitchFamily="2" charset="0"/>
      <p:regular r:id="rId78"/>
      <p:bold r:id="rId79"/>
      <p:italic r:id="rId80"/>
      <p:boldItalic r:id="rId81"/>
    </p:embeddedFont>
    <p:embeddedFont>
      <p:font typeface="Open Sans" panose="020B0606030504020204" pitchFamily="34" charset="0"/>
      <p:regular r:id="rId82"/>
      <p:bold r:id="rId83"/>
      <p:italic r:id="rId84"/>
      <p:boldItalic r:id="rId85"/>
    </p:embeddedFont>
    <p:embeddedFont>
      <p:font typeface="Open Sans Bold" panose="020B0806030504020204" pitchFamily="34" charset="0"/>
      <p:regular r:id="rId86"/>
      <p:bold r:id="rId87"/>
    </p:embeddedFont>
    <p:embeddedFont>
      <p:font typeface="Poppins Bold" panose="00000800000000000000" pitchFamily="2" charset="0"/>
      <p:regular r:id="rId88"/>
      <p:bold r:id="rId89"/>
    </p:embeddedFont>
    <p:embeddedFont>
      <p:font typeface="Times New Roman Bold" panose="02020803070505020304" pitchFamily="18" charset="0"/>
      <p:regular r:id="rId90"/>
      <p:bold r:id="rId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F00C09-E957-A34F-5BEE-1CF8D9B7EEE9}" v="6" dt="2024-10-11T18:12:19.4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1.xml"/><Relationship Id="rId90" Type="http://schemas.openxmlformats.org/officeDocument/2006/relationships/font" Target="fonts/font18.fntdata"/><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4.fntdata"/><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5.fntdata"/><Relationship Id="rId61" Type="http://schemas.openxmlformats.org/officeDocument/2006/relationships/slide" Target="slides/slide57.xml"/><Relationship Id="rId82" Type="http://schemas.openxmlformats.org/officeDocument/2006/relationships/font" Target="fonts/font10.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9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i J.M.D. it21152832" userId="S::it21152832@my.sliit.lk::6e675c5c-7adc-4905-8438-a022818878d1" providerId="AD" clId="Web-{51F00C09-E957-A34F-5BEE-1CF8D9B7EEE9}"/>
    <pc:docChg chg="modSld">
      <pc:chgData name="Kumari J.M.D. it21152832" userId="S::it21152832@my.sliit.lk::6e675c5c-7adc-4905-8438-a022818878d1" providerId="AD" clId="Web-{51F00C09-E957-A34F-5BEE-1CF8D9B7EEE9}" dt="2024-10-11T18:12:19.405" v="5"/>
      <pc:docMkLst>
        <pc:docMk/>
      </pc:docMkLst>
      <pc:sldChg chg="delSp">
        <pc:chgData name="Kumari J.M.D. it21152832" userId="S::it21152832@my.sliit.lk::6e675c5c-7adc-4905-8438-a022818878d1" providerId="AD" clId="Web-{51F00C09-E957-A34F-5BEE-1CF8D9B7EEE9}" dt="2024-10-11T18:12:19.405" v="5"/>
        <pc:sldMkLst>
          <pc:docMk/>
          <pc:sldMk cId="0" sldId="293"/>
        </pc:sldMkLst>
        <pc:spChg chg="del">
          <ac:chgData name="Kumari J.M.D. it21152832" userId="S::it21152832@my.sliit.lk::6e675c5c-7adc-4905-8438-a022818878d1" providerId="AD" clId="Web-{51F00C09-E957-A34F-5BEE-1CF8D9B7EEE9}" dt="2024-10-11T18:12:19.405" v="5"/>
          <ac:spMkLst>
            <pc:docMk/>
            <pc:sldMk cId="0" sldId="293"/>
            <ac:spMk id="5" creationId="{00000000-0000-0000-0000-000000000000}"/>
          </ac:spMkLst>
        </pc:spChg>
        <pc:spChg chg="del">
          <ac:chgData name="Kumari J.M.D. it21152832" userId="S::it21152832@my.sliit.lk::6e675c5c-7adc-4905-8438-a022818878d1" providerId="AD" clId="Web-{51F00C09-E957-A34F-5BEE-1CF8D9B7EEE9}" dt="2024-10-11T18:12:17.187" v="4"/>
          <ac:spMkLst>
            <pc:docMk/>
            <pc:sldMk cId="0" sldId="293"/>
            <ac:spMk id="6" creationId="{00000000-0000-0000-0000-000000000000}"/>
          </ac:spMkLst>
        </pc:spChg>
        <pc:spChg chg="del">
          <ac:chgData name="Kumari J.M.D. it21152832" userId="S::it21152832@my.sliit.lk::6e675c5c-7adc-4905-8438-a022818878d1" providerId="AD" clId="Web-{51F00C09-E957-A34F-5BEE-1CF8D9B7EEE9}" dt="2024-10-11T18:12:08.155" v="0"/>
          <ac:spMkLst>
            <pc:docMk/>
            <pc:sldMk cId="0" sldId="293"/>
            <ac:spMk id="7" creationId="{00000000-0000-0000-0000-000000000000}"/>
          </ac:spMkLst>
        </pc:spChg>
        <pc:spChg chg="del">
          <ac:chgData name="Kumari J.M.D. it21152832" userId="S::it21152832@my.sliit.lk::6e675c5c-7adc-4905-8438-a022818878d1" providerId="AD" clId="Web-{51F00C09-E957-A34F-5BEE-1CF8D9B7EEE9}" dt="2024-10-11T18:12:15.468" v="3"/>
          <ac:spMkLst>
            <pc:docMk/>
            <pc:sldMk cId="0" sldId="293"/>
            <ac:spMk id="8" creationId="{00000000-0000-0000-0000-000000000000}"/>
          </ac:spMkLst>
        </pc:spChg>
        <pc:spChg chg="del">
          <ac:chgData name="Kumari J.M.D. it21152832" userId="S::it21152832@my.sliit.lk::6e675c5c-7adc-4905-8438-a022818878d1" providerId="AD" clId="Web-{51F00C09-E957-A34F-5BEE-1CF8D9B7EEE9}" dt="2024-10-11T18:12:13.265" v="2"/>
          <ac:spMkLst>
            <pc:docMk/>
            <pc:sldMk cId="0" sldId="293"/>
            <ac:spMk id="9" creationId="{00000000-0000-0000-0000-000000000000}"/>
          </ac:spMkLst>
        </pc:spChg>
        <pc:spChg chg="del">
          <ac:chgData name="Kumari J.M.D. it21152832" userId="S::it21152832@my.sliit.lk::6e675c5c-7adc-4905-8438-a022818878d1" providerId="AD" clId="Web-{51F00C09-E957-A34F-5BEE-1CF8D9B7EEE9}" dt="2024-10-11T18:12:10.671" v="1"/>
          <ac:spMkLst>
            <pc:docMk/>
            <pc:sldMk cId="0" sldId="293"/>
            <ac:spMk id="1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11.10.2024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39.jpeg"/><Relationship Id="rId7" Type="http://schemas.openxmlformats.org/officeDocument/2006/relationships/image" Target="../media/image43.svg"/><Relationship Id="rId12"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svg"/></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svg"/><Relationship Id="rId3" Type="http://schemas.openxmlformats.org/officeDocument/2006/relationships/image" Target="../media/image2.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5.svg"/><Relationship Id="rId11" Type="http://schemas.openxmlformats.org/officeDocument/2006/relationships/image" Target="../media/image70.sv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2.png"/><Relationship Id="rId9"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image" Target="../media/image3.png"/><Relationship Id="rId7" Type="http://schemas.openxmlformats.org/officeDocument/2006/relationships/image" Target="../media/image78.png"/><Relationship Id="rId12" Type="http://schemas.openxmlformats.org/officeDocument/2006/relationships/image" Target="../media/image43.svg"/><Relationship Id="rId2" Type="http://schemas.openxmlformats.org/officeDocument/2006/relationships/notesSlide" Target="../notesSlides/notesSlide14.xml"/><Relationship Id="rId16"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40.jpeg"/><Relationship Id="rId11" Type="http://schemas.openxmlformats.org/officeDocument/2006/relationships/image" Target="../media/image42.png"/><Relationship Id="rId5" Type="http://schemas.openxmlformats.org/officeDocument/2006/relationships/image" Target="../media/image39.jpeg"/><Relationship Id="rId15" Type="http://schemas.openxmlformats.org/officeDocument/2006/relationships/image" Target="../media/image46.png"/><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79.png"/><Relationship Id="rId14" Type="http://schemas.openxmlformats.org/officeDocument/2006/relationships/image" Target="../media/image45.sv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pn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3.png"/><Relationship Id="rId7"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2.png"/><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jpeg"/></Relationships>
</file>

<file path=ppt/slides/_rels/slide3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71.png"/><Relationship Id="rId3" Type="http://schemas.openxmlformats.org/officeDocument/2006/relationships/image" Target="../media/image3.png"/><Relationship Id="rId7" Type="http://schemas.openxmlformats.org/officeDocument/2006/relationships/image" Target="../media/image68.png"/><Relationship Id="rId12" Type="http://schemas.openxmlformats.org/officeDocument/2006/relationships/image" Target="../media/image65.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7.svg"/><Relationship Id="rId11" Type="http://schemas.openxmlformats.org/officeDocument/2006/relationships/image" Target="../media/image64.png"/><Relationship Id="rId5" Type="http://schemas.openxmlformats.org/officeDocument/2006/relationships/image" Target="../media/image66.png"/><Relationship Id="rId10" Type="http://schemas.openxmlformats.org/officeDocument/2006/relationships/image" Target="../media/image70.svg"/><Relationship Id="rId4" Type="http://schemas.openxmlformats.org/officeDocument/2006/relationships/image" Target="../media/image2.png"/><Relationship Id="rId9" Type="http://schemas.openxmlformats.org/officeDocument/2006/relationships/image" Target="../media/image69.png"/><Relationship Id="rId14" Type="http://schemas.openxmlformats.org/officeDocument/2006/relationships/image" Target="../media/image72.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47.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3.png"/><Relationship Id="rId7" Type="http://schemas.openxmlformats.org/officeDocument/2006/relationships/image" Target="../media/image105.jpe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7.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5.jpeg"/><Relationship Id="rId5" Type="http://schemas.openxmlformats.org/officeDocument/2006/relationships/image" Target="../media/image103.jpe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jpe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41.png"/><Relationship Id="rId7" Type="http://schemas.openxmlformats.org/officeDocument/2006/relationships/image" Target="../media/image39.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40.jpeg"/><Relationship Id="rId4" Type="http://schemas.openxmlformats.org/officeDocument/2006/relationships/image" Target="../media/image114.png"/><Relationship Id="rId9" Type="http://schemas.openxmlformats.org/officeDocument/2006/relationships/image" Target="../media/image117.svg"/></Relationships>
</file>

<file path=ppt/slides/_rels/slide5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3.png"/><Relationship Id="rId7"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63.png"/><Relationship Id="rId5" Type="http://schemas.openxmlformats.org/officeDocument/2006/relationships/image" Target="../media/image67.svg"/><Relationship Id="rId10" Type="http://schemas.openxmlformats.org/officeDocument/2006/relationships/image" Target="../media/image119.svg"/><Relationship Id="rId4" Type="http://schemas.openxmlformats.org/officeDocument/2006/relationships/image" Target="../media/image66.png"/><Relationship Id="rId9"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3.png"/><Relationship Id="rId7" Type="http://schemas.openxmlformats.org/officeDocument/2006/relationships/image" Target="../media/image121.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12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24.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16.png"/><Relationship Id="rId3" Type="http://schemas.openxmlformats.org/officeDocument/2006/relationships/image" Target="../media/image3.pn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notesSlide" Target="../notesSlides/notesSlide38.xml"/><Relationship Id="rId16" Type="http://schemas.openxmlformats.org/officeDocument/2006/relationships/image" Target="../media/image132.svg"/><Relationship Id="rId1" Type="http://schemas.openxmlformats.org/officeDocument/2006/relationships/slideLayout" Target="../slideLayouts/slideLayout7.xml"/><Relationship Id="rId6" Type="http://schemas.openxmlformats.org/officeDocument/2006/relationships/image" Target="../media/image40.jpeg"/><Relationship Id="rId11" Type="http://schemas.openxmlformats.org/officeDocument/2006/relationships/image" Target="../media/image129.png"/><Relationship Id="rId5" Type="http://schemas.openxmlformats.org/officeDocument/2006/relationships/image" Target="../media/image39.jpeg"/><Relationship Id="rId15" Type="http://schemas.openxmlformats.org/officeDocument/2006/relationships/image" Target="../media/image131.png"/><Relationship Id="rId10" Type="http://schemas.openxmlformats.org/officeDocument/2006/relationships/image" Target="../media/image128.svg"/><Relationship Id="rId4" Type="http://schemas.openxmlformats.org/officeDocument/2006/relationships/image" Target="../media/image77.png"/><Relationship Id="rId9" Type="http://schemas.openxmlformats.org/officeDocument/2006/relationships/image" Target="../media/image127.png"/><Relationship Id="rId14" Type="http://schemas.openxmlformats.org/officeDocument/2006/relationships/image" Target="../media/image117.svg"/></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png"/><Relationship Id="rId7"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49.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6.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3.png"/><Relationship Id="rId7" Type="http://schemas.openxmlformats.org/officeDocument/2006/relationships/image" Target="../media/image140.sv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2.png"/><Relationship Id="rId9" Type="http://schemas.openxmlformats.org/officeDocument/2006/relationships/image" Target="../media/image142.sv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0" y="7065308"/>
            <a:ext cx="3221692" cy="3221692"/>
          </a:xfrm>
          <a:custGeom>
            <a:avLst/>
            <a:gdLst/>
            <a:ahLst/>
            <a:cxnLst/>
            <a:rect l="l" t="t" r="r" b="b"/>
            <a:pathLst>
              <a:path w="3221692" h="3221692">
                <a:moveTo>
                  <a:pt x="0" y="0"/>
                </a:moveTo>
                <a:lnTo>
                  <a:pt x="3221692" y="0"/>
                </a:lnTo>
                <a:lnTo>
                  <a:pt x="3221692" y="3221692"/>
                </a:lnTo>
                <a:lnTo>
                  <a:pt x="0" y="3221692"/>
                </a:lnTo>
                <a:lnTo>
                  <a:pt x="0" y="0"/>
                </a:lnTo>
                <a:close/>
              </a:path>
            </a:pathLst>
          </a:custGeom>
          <a:blipFill>
            <a:blip r:embed="rId3"/>
            <a:stretch>
              <a:fillRect/>
            </a:stretch>
          </a:blipFill>
        </p:spPr>
      </p:sp>
      <p:grpSp>
        <p:nvGrpSpPr>
          <p:cNvPr id="3" name="Group 3"/>
          <p:cNvGrpSpPr/>
          <p:nvPr/>
        </p:nvGrpSpPr>
        <p:grpSpPr>
          <a:xfrm rot="-8100000">
            <a:off x="9061068" y="10394896"/>
            <a:ext cx="14056076" cy="9610518"/>
            <a:chOff x="0" y="0"/>
            <a:chExt cx="18741435" cy="12814024"/>
          </a:xfrm>
        </p:grpSpPr>
        <p:sp>
          <p:nvSpPr>
            <p:cNvPr id="4" name="Freeform 4"/>
            <p:cNvSpPr/>
            <p:nvPr/>
          </p:nvSpPr>
          <p:spPr>
            <a:xfrm>
              <a:off x="0" y="0"/>
              <a:ext cx="18741389" cy="12814046"/>
            </a:xfrm>
            <a:custGeom>
              <a:avLst/>
              <a:gdLst/>
              <a:ahLst/>
              <a:cxnLst/>
              <a:rect l="l" t="t" r="r" b="b"/>
              <a:pathLst>
                <a:path w="18741389" h="12814046">
                  <a:moveTo>
                    <a:pt x="0" y="0"/>
                  </a:moveTo>
                  <a:lnTo>
                    <a:pt x="18741389" y="0"/>
                  </a:lnTo>
                  <a:lnTo>
                    <a:pt x="18741389" y="12814046"/>
                  </a:lnTo>
                  <a:lnTo>
                    <a:pt x="0" y="12814046"/>
                  </a:lnTo>
                  <a:close/>
                </a:path>
              </a:pathLst>
            </a:custGeom>
            <a:solidFill>
              <a:srgbClr val="DB620B"/>
            </a:solidFill>
          </p:spPr>
        </p:sp>
      </p:grpSp>
      <p:sp>
        <p:nvSpPr>
          <p:cNvPr id="5" name="Freeform 5"/>
          <p:cNvSpPr/>
          <p:nvPr/>
        </p:nvSpPr>
        <p:spPr>
          <a:xfrm rot="5400000">
            <a:off x="9317010" y="1316010"/>
            <a:ext cx="8970990" cy="8970990"/>
          </a:xfrm>
          <a:custGeom>
            <a:avLst/>
            <a:gdLst/>
            <a:ahLst/>
            <a:cxnLst/>
            <a:rect l="l" t="t" r="r" b="b"/>
            <a:pathLst>
              <a:path w="8970990" h="8970990">
                <a:moveTo>
                  <a:pt x="0" y="0"/>
                </a:moveTo>
                <a:lnTo>
                  <a:pt x="8970990" y="0"/>
                </a:lnTo>
                <a:lnTo>
                  <a:pt x="8970990" y="8970990"/>
                </a:lnTo>
                <a:lnTo>
                  <a:pt x="0" y="8970990"/>
                </a:lnTo>
                <a:lnTo>
                  <a:pt x="0" y="0"/>
                </a:lnTo>
                <a:close/>
              </a:path>
            </a:pathLst>
          </a:custGeom>
          <a:blipFill>
            <a:blip r:embed="rId4"/>
            <a:stretch>
              <a:fillRect/>
            </a:stretch>
          </a:blipFill>
        </p:spPr>
      </p:sp>
      <p:sp>
        <p:nvSpPr>
          <p:cNvPr id="6" name="Freeform 6"/>
          <p:cNvSpPr/>
          <p:nvPr/>
        </p:nvSpPr>
        <p:spPr>
          <a:xfrm>
            <a:off x="0" y="9448800"/>
            <a:ext cx="3910054" cy="881110"/>
          </a:xfrm>
          <a:custGeom>
            <a:avLst/>
            <a:gdLst/>
            <a:ahLst/>
            <a:cxnLst/>
            <a:rect l="l" t="t" r="r" b="b"/>
            <a:pathLst>
              <a:path w="3910054" h="881110">
                <a:moveTo>
                  <a:pt x="0" y="0"/>
                </a:moveTo>
                <a:lnTo>
                  <a:pt x="3910054" y="0"/>
                </a:lnTo>
                <a:lnTo>
                  <a:pt x="3910054" y="881110"/>
                </a:lnTo>
                <a:lnTo>
                  <a:pt x="0" y="881110"/>
                </a:lnTo>
                <a:lnTo>
                  <a:pt x="0" y="0"/>
                </a:lnTo>
                <a:close/>
              </a:path>
            </a:pathLst>
          </a:custGeom>
          <a:blipFill>
            <a:blip r:embed="rId5"/>
            <a:stretch>
              <a:fillRect r="-108725"/>
            </a:stretch>
          </a:blipFill>
        </p:spPr>
      </p:sp>
      <p:sp>
        <p:nvSpPr>
          <p:cNvPr id="7" name="Freeform 7"/>
          <p:cNvSpPr/>
          <p:nvPr/>
        </p:nvSpPr>
        <p:spPr>
          <a:xfrm>
            <a:off x="3910054" y="9458325"/>
            <a:ext cx="14377946" cy="824030"/>
          </a:xfrm>
          <a:custGeom>
            <a:avLst/>
            <a:gdLst/>
            <a:ahLst/>
            <a:cxnLst/>
            <a:rect l="l" t="t" r="r" b="b"/>
            <a:pathLst>
              <a:path w="14377946" h="824030">
                <a:moveTo>
                  <a:pt x="0" y="0"/>
                </a:moveTo>
                <a:lnTo>
                  <a:pt x="14377946" y="0"/>
                </a:lnTo>
                <a:lnTo>
                  <a:pt x="14377946" y="824030"/>
                </a:lnTo>
                <a:lnTo>
                  <a:pt x="0" y="824030"/>
                </a:lnTo>
                <a:lnTo>
                  <a:pt x="0" y="0"/>
                </a:lnTo>
                <a:close/>
              </a:path>
            </a:pathLst>
          </a:custGeom>
          <a:blipFill>
            <a:blip r:embed="rId6"/>
            <a:stretch>
              <a:fillRect t="-44187" b="-44188"/>
            </a:stretch>
          </a:blipFill>
        </p:spPr>
      </p:sp>
      <p:sp>
        <p:nvSpPr>
          <p:cNvPr id="8" name="Freeform 8"/>
          <p:cNvSpPr/>
          <p:nvPr/>
        </p:nvSpPr>
        <p:spPr>
          <a:xfrm>
            <a:off x="19050" y="-420510"/>
            <a:ext cx="18288000" cy="9974085"/>
          </a:xfrm>
          <a:custGeom>
            <a:avLst/>
            <a:gdLst/>
            <a:ahLst/>
            <a:cxnLst/>
            <a:rect l="l" t="t" r="r" b="b"/>
            <a:pathLst>
              <a:path w="18288000" h="9974085">
                <a:moveTo>
                  <a:pt x="0" y="0"/>
                </a:moveTo>
                <a:lnTo>
                  <a:pt x="18288000" y="0"/>
                </a:lnTo>
                <a:lnTo>
                  <a:pt x="18288000" y="9974085"/>
                </a:lnTo>
                <a:lnTo>
                  <a:pt x="0" y="9974085"/>
                </a:lnTo>
                <a:lnTo>
                  <a:pt x="0" y="0"/>
                </a:lnTo>
                <a:close/>
              </a:path>
            </a:pathLst>
          </a:custGeom>
          <a:blipFill>
            <a:blip r:embed="rId7"/>
            <a:stretch>
              <a:fillRect t="-1594" b="-1594"/>
            </a:stretch>
          </a:blipFill>
        </p:spPr>
      </p:sp>
      <p:grpSp>
        <p:nvGrpSpPr>
          <p:cNvPr id="9" name="Group 9"/>
          <p:cNvGrpSpPr/>
          <p:nvPr/>
        </p:nvGrpSpPr>
        <p:grpSpPr>
          <a:xfrm>
            <a:off x="14546056" y="8017051"/>
            <a:ext cx="3086100" cy="963577"/>
            <a:chOff x="0" y="0"/>
            <a:chExt cx="812800" cy="253782"/>
          </a:xfrm>
        </p:grpSpPr>
        <p:sp>
          <p:nvSpPr>
            <p:cNvPr id="10" name="Freeform 10"/>
            <p:cNvSpPr/>
            <p:nvPr/>
          </p:nvSpPr>
          <p:spPr>
            <a:xfrm>
              <a:off x="0" y="0"/>
              <a:ext cx="812800" cy="253782"/>
            </a:xfrm>
            <a:custGeom>
              <a:avLst/>
              <a:gdLst/>
              <a:ahLst/>
              <a:cxnLst/>
              <a:rect l="l" t="t" r="r" b="b"/>
              <a:pathLst>
                <a:path w="812800" h="253782">
                  <a:moveTo>
                    <a:pt x="126891" y="0"/>
                  </a:moveTo>
                  <a:lnTo>
                    <a:pt x="685909" y="0"/>
                  </a:lnTo>
                  <a:cubicBezTo>
                    <a:pt x="755989" y="0"/>
                    <a:pt x="812800" y="56811"/>
                    <a:pt x="812800" y="126891"/>
                  </a:cubicBezTo>
                  <a:lnTo>
                    <a:pt x="812800" y="126891"/>
                  </a:lnTo>
                  <a:cubicBezTo>
                    <a:pt x="812800" y="196971"/>
                    <a:pt x="755989" y="253782"/>
                    <a:pt x="685909" y="253782"/>
                  </a:cubicBezTo>
                  <a:lnTo>
                    <a:pt x="126891" y="253782"/>
                  </a:lnTo>
                  <a:cubicBezTo>
                    <a:pt x="56811" y="253782"/>
                    <a:pt x="0" y="196971"/>
                    <a:pt x="0" y="126891"/>
                  </a:cubicBezTo>
                  <a:lnTo>
                    <a:pt x="0" y="126891"/>
                  </a:lnTo>
                  <a:cubicBezTo>
                    <a:pt x="0" y="56811"/>
                    <a:pt x="56811" y="0"/>
                    <a:pt x="126891" y="0"/>
                  </a:cubicBezTo>
                  <a:close/>
                </a:path>
              </a:pathLst>
            </a:custGeom>
            <a:solidFill>
              <a:srgbClr val="DB620B"/>
            </a:solidFill>
          </p:spPr>
        </p:sp>
        <p:sp>
          <p:nvSpPr>
            <p:cNvPr id="11" name="TextBox 11"/>
            <p:cNvSpPr txBox="1"/>
            <p:nvPr/>
          </p:nvSpPr>
          <p:spPr>
            <a:xfrm>
              <a:off x="0" y="-104775"/>
              <a:ext cx="812800" cy="358557"/>
            </a:xfrm>
            <a:prstGeom prst="rect">
              <a:avLst/>
            </a:prstGeom>
          </p:spPr>
          <p:txBody>
            <a:bodyPr lIns="50800" tIns="50800" rIns="50800" bIns="50800" rtlCol="0" anchor="ctr"/>
            <a:lstStyle/>
            <a:p>
              <a:pPr algn="ctr">
                <a:lnSpc>
                  <a:spcPts val="4053"/>
                </a:lnSpc>
              </a:pPr>
              <a:endParaRPr/>
            </a:p>
          </p:txBody>
        </p:sp>
      </p:grpSp>
      <p:sp>
        <p:nvSpPr>
          <p:cNvPr id="12" name="TextBox 12"/>
          <p:cNvSpPr txBox="1"/>
          <p:nvPr/>
        </p:nvSpPr>
        <p:spPr>
          <a:xfrm>
            <a:off x="1784609" y="152158"/>
            <a:ext cx="16149054" cy="2325631"/>
          </a:xfrm>
          <a:prstGeom prst="rect">
            <a:avLst/>
          </a:prstGeom>
        </p:spPr>
        <p:txBody>
          <a:bodyPr lIns="0" tIns="0" rIns="0" bIns="0" rtlCol="0" anchor="t">
            <a:spAutoFit/>
          </a:bodyPr>
          <a:lstStyle/>
          <a:p>
            <a:pPr algn="ctr">
              <a:lnSpc>
                <a:spcPts val="6048"/>
              </a:lnSpc>
            </a:pPr>
            <a:r>
              <a:rPr lang="en-US" sz="4800" b="1">
                <a:solidFill>
                  <a:srgbClr val="890000"/>
                </a:solidFill>
                <a:latin typeface="Poppins Bold"/>
                <a:ea typeface="Poppins Bold"/>
                <a:cs typeface="Poppins Bold"/>
                <a:sym typeface="Poppins Bold"/>
              </a:rPr>
              <a:t>DEVELOPMENT OF A PREDICTIVE IOT-BASED SYSTEM FOR REAL-TIME AIR QUALITY MONITORING AND ROUTE OPTIMIZATION</a:t>
            </a:r>
          </a:p>
        </p:txBody>
      </p:sp>
      <p:sp>
        <p:nvSpPr>
          <p:cNvPr id="13" name="TextBox 13"/>
          <p:cNvSpPr txBox="1"/>
          <p:nvPr/>
        </p:nvSpPr>
        <p:spPr>
          <a:xfrm>
            <a:off x="2933067" y="8042480"/>
            <a:ext cx="8165960" cy="684121"/>
          </a:xfrm>
          <a:prstGeom prst="rect">
            <a:avLst/>
          </a:prstGeom>
        </p:spPr>
        <p:txBody>
          <a:bodyPr lIns="0" tIns="0" rIns="0" bIns="0" rtlCol="0" anchor="t">
            <a:spAutoFit/>
          </a:bodyPr>
          <a:lstStyle/>
          <a:p>
            <a:pPr algn="l">
              <a:lnSpc>
                <a:spcPts val="5294"/>
              </a:lnSpc>
            </a:pPr>
            <a:r>
              <a:rPr lang="en-US" sz="3151" b="1">
                <a:solidFill>
                  <a:srgbClr val="F1EFE1"/>
                </a:solidFill>
                <a:latin typeface="Arial Bold"/>
                <a:ea typeface="Arial Bold"/>
                <a:cs typeface="Arial Bold"/>
                <a:sym typeface="Arial Bold"/>
              </a:rPr>
              <a:t>Progress Presentation-II (90% Completion)</a:t>
            </a:r>
          </a:p>
        </p:txBody>
      </p:sp>
      <p:sp>
        <p:nvSpPr>
          <p:cNvPr id="14" name="TextBox 14"/>
          <p:cNvSpPr txBox="1"/>
          <p:nvPr/>
        </p:nvSpPr>
        <p:spPr>
          <a:xfrm>
            <a:off x="14908406" y="8244147"/>
            <a:ext cx="2418552" cy="614161"/>
          </a:xfrm>
          <a:prstGeom prst="rect">
            <a:avLst/>
          </a:prstGeom>
        </p:spPr>
        <p:txBody>
          <a:bodyPr lIns="0" tIns="0" rIns="0" bIns="0" rtlCol="0" anchor="t">
            <a:spAutoFit/>
          </a:bodyPr>
          <a:lstStyle/>
          <a:p>
            <a:pPr algn="ctr">
              <a:lnSpc>
                <a:spcPts val="4391"/>
              </a:lnSpc>
            </a:pPr>
            <a:r>
              <a:rPr lang="en-US" sz="3485">
                <a:solidFill>
                  <a:srgbClr val="192954"/>
                </a:solidFill>
                <a:latin typeface="Arial"/>
                <a:ea typeface="Arial"/>
                <a:cs typeface="Arial"/>
                <a:sym typeface="Arial"/>
              </a:rPr>
              <a:t>2024 - 078</a:t>
            </a:r>
          </a:p>
        </p:txBody>
      </p:sp>
      <p:sp>
        <p:nvSpPr>
          <p:cNvPr id="15" name="TextBox 15"/>
          <p:cNvSpPr txBox="1"/>
          <p:nvPr/>
        </p:nvSpPr>
        <p:spPr>
          <a:xfrm>
            <a:off x="15294530" y="9669350"/>
            <a:ext cx="1589153" cy="421083"/>
          </a:xfrm>
          <a:prstGeom prst="rect">
            <a:avLst/>
          </a:prstGeom>
        </p:spPr>
        <p:txBody>
          <a:bodyPr lIns="0" tIns="0" rIns="0" bIns="0" rtlCol="0" anchor="t">
            <a:spAutoFit/>
          </a:bodyPr>
          <a:lstStyle/>
          <a:p>
            <a:pPr algn="ctr">
              <a:lnSpc>
                <a:spcPts val="3181"/>
              </a:lnSpc>
            </a:pPr>
            <a:r>
              <a:rPr lang="en-US" sz="2039">
                <a:solidFill>
                  <a:srgbClr val="FFFFFF"/>
                </a:solidFill>
                <a:latin typeface="Arial"/>
                <a:ea typeface="Arial"/>
                <a:cs typeface="Arial"/>
                <a:sym typeface="Arial"/>
              </a:rPr>
              <a:t>10/09/2024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5" name="Group 5"/>
          <p:cNvGrpSpPr/>
          <p:nvPr/>
        </p:nvGrpSpPr>
        <p:grpSpPr>
          <a:xfrm rot="-10800000">
            <a:off x="8704202" y="2627826"/>
            <a:ext cx="7038390" cy="1649031"/>
            <a:chOff x="0" y="0"/>
            <a:chExt cx="9384520" cy="2198708"/>
          </a:xfrm>
        </p:grpSpPr>
        <p:sp>
          <p:nvSpPr>
            <p:cNvPr id="6" name="Freeform 6"/>
            <p:cNvSpPr/>
            <p:nvPr/>
          </p:nvSpPr>
          <p:spPr>
            <a:xfrm>
              <a:off x="0" y="0"/>
              <a:ext cx="9384538" cy="2198751"/>
            </a:xfrm>
            <a:custGeom>
              <a:avLst/>
              <a:gdLst/>
              <a:ahLst/>
              <a:cxnLst/>
              <a:rect l="l" t="t" r="r" b="b"/>
              <a:pathLst>
                <a:path w="9384538" h="2198751">
                  <a:moveTo>
                    <a:pt x="1287018" y="0"/>
                  </a:moveTo>
                  <a:lnTo>
                    <a:pt x="0" y="0"/>
                  </a:lnTo>
                  <a:lnTo>
                    <a:pt x="0" y="911733"/>
                  </a:lnTo>
                  <a:lnTo>
                    <a:pt x="1287018" y="2198751"/>
                  </a:lnTo>
                  <a:lnTo>
                    <a:pt x="9384538" y="2198751"/>
                  </a:lnTo>
                  <a:lnTo>
                    <a:pt x="9384538" y="0"/>
                  </a:lnTo>
                  <a:lnTo>
                    <a:pt x="1287018" y="0"/>
                  </a:lnTo>
                  <a:close/>
                </a:path>
              </a:pathLst>
            </a:custGeom>
            <a:solidFill>
              <a:srgbClr val="DB620B">
                <a:alpha val="94510"/>
              </a:srgbClr>
            </a:solidFill>
          </p:spPr>
        </p:sp>
      </p:grpSp>
      <p:sp>
        <p:nvSpPr>
          <p:cNvPr id="7" name="Freeform 7"/>
          <p:cNvSpPr/>
          <p:nvPr/>
        </p:nvSpPr>
        <p:spPr>
          <a:xfrm rot="-1773058">
            <a:off x="8266977" y="2266051"/>
            <a:ext cx="1255945" cy="723551"/>
          </a:xfrm>
          <a:custGeom>
            <a:avLst/>
            <a:gdLst/>
            <a:ahLst/>
            <a:cxnLst/>
            <a:rect l="l" t="t" r="r" b="b"/>
            <a:pathLst>
              <a:path w="1255945" h="723551">
                <a:moveTo>
                  <a:pt x="0" y="0"/>
                </a:moveTo>
                <a:lnTo>
                  <a:pt x="1255945" y="0"/>
                </a:lnTo>
                <a:lnTo>
                  <a:pt x="1255945" y="723551"/>
                </a:lnTo>
                <a:lnTo>
                  <a:pt x="0" y="723551"/>
                </a:lnTo>
                <a:lnTo>
                  <a:pt x="0" y="0"/>
                </a:lnTo>
                <a:close/>
              </a:path>
            </a:pathLst>
          </a:custGeom>
          <a:blipFill>
            <a:blip r:embed="rId3"/>
            <a:stretch>
              <a:fillRect/>
            </a:stretch>
          </a:blipFill>
        </p:spPr>
      </p:sp>
      <p:grpSp>
        <p:nvGrpSpPr>
          <p:cNvPr id="8" name="Group 8"/>
          <p:cNvGrpSpPr/>
          <p:nvPr/>
        </p:nvGrpSpPr>
        <p:grpSpPr>
          <a:xfrm rot="-10800000">
            <a:off x="8170239" y="5478573"/>
            <a:ext cx="7600928" cy="1780829"/>
            <a:chOff x="0" y="0"/>
            <a:chExt cx="9384520" cy="2198708"/>
          </a:xfrm>
        </p:grpSpPr>
        <p:sp>
          <p:nvSpPr>
            <p:cNvPr id="9" name="Freeform 9"/>
            <p:cNvSpPr/>
            <p:nvPr/>
          </p:nvSpPr>
          <p:spPr>
            <a:xfrm>
              <a:off x="0" y="0"/>
              <a:ext cx="9384538" cy="2198751"/>
            </a:xfrm>
            <a:custGeom>
              <a:avLst/>
              <a:gdLst/>
              <a:ahLst/>
              <a:cxnLst/>
              <a:rect l="l" t="t" r="r" b="b"/>
              <a:pathLst>
                <a:path w="9384538" h="2198751">
                  <a:moveTo>
                    <a:pt x="1287018" y="0"/>
                  </a:moveTo>
                  <a:lnTo>
                    <a:pt x="0" y="0"/>
                  </a:lnTo>
                  <a:lnTo>
                    <a:pt x="0" y="911733"/>
                  </a:lnTo>
                  <a:lnTo>
                    <a:pt x="1287018" y="2198751"/>
                  </a:lnTo>
                  <a:lnTo>
                    <a:pt x="9384538" y="2198751"/>
                  </a:lnTo>
                  <a:lnTo>
                    <a:pt x="9384538" y="0"/>
                  </a:lnTo>
                  <a:lnTo>
                    <a:pt x="1287018" y="0"/>
                  </a:lnTo>
                  <a:close/>
                </a:path>
              </a:pathLst>
            </a:custGeom>
            <a:solidFill>
              <a:srgbClr val="494F56">
                <a:alpha val="94510"/>
              </a:srgbClr>
            </a:solidFill>
          </p:spPr>
        </p:sp>
      </p:grpSp>
      <p:sp>
        <p:nvSpPr>
          <p:cNvPr id="10" name="Freeform 10"/>
          <p:cNvSpPr/>
          <p:nvPr/>
        </p:nvSpPr>
        <p:spPr>
          <a:xfrm rot="-1773058">
            <a:off x="7763704" y="5116798"/>
            <a:ext cx="1255945" cy="723551"/>
          </a:xfrm>
          <a:custGeom>
            <a:avLst/>
            <a:gdLst/>
            <a:ahLst/>
            <a:cxnLst/>
            <a:rect l="l" t="t" r="r" b="b"/>
            <a:pathLst>
              <a:path w="1255945" h="723551">
                <a:moveTo>
                  <a:pt x="0" y="0"/>
                </a:moveTo>
                <a:lnTo>
                  <a:pt x="1255945" y="0"/>
                </a:lnTo>
                <a:lnTo>
                  <a:pt x="1255945" y="723551"/>
                </a:lnTo>
                <a:lnTo>
                  <a:pt x="0" y="723551"/>
                </a:lnTo>
                <a:lnTo>
                  <a:pt x="0" y="0"/>
                </a:lnTo>
                <a:close/>
              </a:path>
            </a:pathLst>
          </a:custGeom>
          <a:blipFill>
            <a:blip r:embed="rId3"/>
            <a:stretch>
              <a:fillRect/>
            </a:stretch>
          </a:blipFill>
        </p:spPr>
      </p:sp>
      <p:sp>
        <p:nvSpPr>
          <p:cNvPr id="11" name="Freeform 11"/>
          <p:cNvSpPr/>
          <p:nvPr/>
        </p:nvSpPr>
        <p:spPr>
          <a:xfrm>
            <a:off x="268629" y="212090"/>
            <a:ext cx="5600520" cy="4478717"/>
          </a:xfrm>
          <a:custGeom>
            <a:avLst/>
            <a:gdLst/>
            <a:ahLst/>
            <a:cxnLst/>
            <a:rect l="l" t="t" r="r" b="b"/>
            <a:pathLst>
              <a:path w="5600520" h="4478717">
                <a:moveTo>
                  <a:pt x="0" y="0"/>
                </a:moveTo>
                <a:lnTo>
                  <a:pt x="5600520" y="0"/>
                </a:lnTo>
                <a:lnTo>
                  <a:pt x="5600520" y="4478717"/>
                </a:lnTo>
                <a:lnTo>
                  <a:pt x="0" y="4478717"/>
                </a:lnTo>
                <a:lnTo>
                  <a:pt x="0" y="0"/>
                </a:lnTo>
                <a:close/>
              </a:path>
            </a:pathLst>
          </a:custGeom>
          <a:blipFill>
            <a:blip r:embed="rId4"/>
            <a:stretch>
              <a:fillRect/>
            </a:stretch>
          </a:blipFill>
        </p:spPr>
      </p:sp>
      <p:sp>
        <p:nvSpPr>
          <p:cNvPr id="12" name="TextBox 12"/>
          <p:cNvSpPr txBox="1"/>
          <p:nvPr/>
        </p:nvSpPr>
        <p:spPr>
          <a:xfrm>
            <a:off x="9990985" y="752475"/>
            <a:ext cx="7596321" cy="1038217"/>
          </a:xfrm>
          <a:prstGeom prst="rect">
            <a:avLst/>
          </a:prstGeom>
        </p:spPr>
        <p:txBody>
          <a:bodyPr lIns="0" tIns="0" rIns="0" bIns="0" rtlCol="0" anchor="t">
            <a:spAutoFit/>
          </a:bodyPr>
          <a:lstStyle/>
          <a:p>
            <a:pPr algn="ctr">
              <a:lnSpc>
                <a:spcPts val="7800"/>
              </a:lnSpc>
            </a:pPr>
            <a:r>
              <a:rPr lang="en-US" sz="5000">
                <a:solidFill>
                  <a:srgbClr val="F37726"/>
                </a:solidFill>
                <a:latin typeface="Times New Roman"/>
                <a:ea typeface="Times New Roman"/>
                <a:cs typeface="Times New Roman"/>
                <a:sym typeface="Times New Roman"/>
              </a:rPr>
              <a:t>Research Question</a:t>
            </a:r>
          </a:p>
        </p:txBody>
      </p:sp>
      <p:sp>
        <p:nvSpPr>
          <p:cNvPr id="13" name="AutoShape 13"/>
          <p:cNvSpPr/>
          <p:nvPr/>
        </p:nvSpPr>
        <p:spPr>
          <a:xfrm>
            <a:off x="7666966" y="1809661"/>
            <a:ext cx="6492240" cy="0"/>
          </a:xfrm>
          <a:prstGeom prst="line">
            <a:avLst/>
          </a:prstGeom>
          <a:ln w="38100" cap="flat">
            <a:gradFill>
              <a:gsLst>
                <a:gs pos="0">
                  <a:srgbClr val="FFDE59">
                    <a:alpha val="100000"/>
                  </a:srgbClr>
                </a:gs>
                <a:gs pos="100000">
                  <a:srgbClr val="FF914D">
                    <a:alpha val="100000"/>
                  </a:srgbClr>
                </a:gs>
              </a:gsLst>
              <a:lin ang="0"/>
            </a:gradFill>
            <a:prstDash val="solid"/>
            <a:headEnd type="oval" w="lg" len="lg"/>
            <a:tailEnd type="oval" w="lg" len="lg"/>
          </a:ln>
        </p:spPr>
      </p:sp>
      <p:sp>
        <p:nvSpPr>
          <p:cNvPr id="14" name="Freeform 14"/>
          <p:cNvSpPr/>
          <p:nvPr/>
        </p:nvSpPr>
        <p:spPr>
          <a:xfrm>
            <a:off x="15771167" y="3497347"/>
            <a:ext cx="3471847" cy="3471847"/>
          </a:xfrm>
          <a:custGeom>
            <a:avLst/>
            <a:gdLst/>
            <a:ahLst/>
            <a:cxnLst/>
            <a:rect l="l" t="t" r="r" b="b"/>
            <a:pathLst>
              <a:path w="3471847" h="3471847">
                <a:moveTo>
                  <a:pt x="0" y="0"/>
                </a:moveTo>
                <a:lnTo>
                  <a:pt x="3471847" y="0"/>
                </a:lnTo>
                <a:lnTo>
                  <a:pt x="3471847" y="3471846"/>
                </a:lnTo>
                <a:lnTo>
                  <a:pt x="0" y="3471846"/>
                </a:lnTo>
                <a:lnTo>
                  <a:pt x="0" y="0"/>
                </a:lnTo>
                <a:close/>
              </a:path>
            </a:pathLst>
          </a:custGeom>
          <a:blipFill>
            <a:blip r:embed="rId5"/>
            <a:stretch>
              <a:fillRect/>
            </a:stretch>
          </a:blipFill>
        </p:spPr>
      </p:sp>
      <p:sp>
        <p:nvSpPr>
          <p:cNvPr id="15" name="Freeform 15"/>
          <p:cNvSpPr/>
          <p:nvPr/>
        </p:nvSpPr>
        <p:spPr>
          <a:xfrm>
            <a:off x="19928" y="5233270"/>
            <a:ext cx="6097921" cy="4344769"/>
          </a:xfrm>
          <a:custGeom>
            <a:avLst/>
            <a:gdLst/>
            <a:ahLst/>
            <a:cxnLst/>
            <a:rect l="l" t="t" r="r" b="b"/>
            <a:pathLst>
              <a:path w="6097921" h="4344769">
                <a:moveTo>
                  <a:pt x="0" y="0"/>
                </a:moveTo>
                <a:lnTo>
                  <a:pt x="6097922" y="0"/>
                </a:lnTo>
                <a:lnTo>
                  <a:pt x="6097922" y="4344769"/>
                </a:lnTo>
                <a:lnTo>
                  <a:pt x="0" y="4344769"/>
                </a:lnTo>
                <a:lnTo>
                  <a:pt x="0" y="0"/>
                </a:lnTo>
                <a:close/>
              </a:path>
            </a:pathLst>
          </a:custGeom>
          <a:blipFill>
            <a:blip r:embed="rId6"/>
            <a:stretch>
              <a:fillRect/>
            </a:stretch>
          </a:blipFill>
        </p:spPr>
      </p:sp>
      <p:sp>
        <p:nvSpPr>
          <p:cNvPr id="16" name="TextBox 16"/>
          <p:cNvSpPr txBox="1"/>
          <p:nvPr/>
        </p:nvSpPr>
        <p:spPr>
          <a:xfrm>
            <a:off x="8931554" y="2882156"/>
            <a:ext cx="6304418" cy="1695763"/>
          </a:xfrm>
          <a:prstGeom prst="rect">
            <a:avLst/>
          </a:prstGeom>
        </p:spPr>
        <p:txBody>
          <a:bodyPr lIns="0" tIns="0" rIns="0" bIns="0" rtlCol="0" anchor="t">
            <a:spAutoFit/>
          </a:bodyPr>
          <a:lstStyle/>
          <a:p>
            <a:pPr algn="just">
              <a:lnSpc>
                <a:spcPts val="3473"/>
              </a:lnSpc>
            </a:pPr>
            <a:r>
              <a:rPr lang="en-US" sz="2067" b="1">
                <a:solidFill>
                  <a:srgbClr val="FFFFFF"/>
                </a:solidFill>
                <a:latin typeface="Open Sans Bold"/>
                <a:ea typeface="Open Sans Bold"/>
                <a:cs typeface="Open Sans Bold"/>
                <a:sym typeface="Open Sans Bold"/>
              </a:rPr>
              <a:t> What is the performance of the IoT-based air pollution monitoring system in terms of data accuracy and transmission reliability ?</a:t>
            </a:r>
          </a:p>
          <a:p>
            <a:pPr algn="just">
              <a:lnSpc>
                <a:spcPts val="3473"/>
              </a:lnSpc>
            </a:pPr>
            <a:endParaRPr lang="en-US" sz="2067" b="1">
              <a:solidFill>
                <a:srgbClr val="FFFFFF"/>
              </a:solidFill>
              <a:latin typeface="Open Sans Bold"/>
              <a:ea typeface="Open Sans Bold"/>
              <a:cs typeface="Open Sans Bold"/>
              <a:sym typeface="Open Sans Bold"/>
            </a:endParaRPr>
          </a:p>
        </p:txBody>
      </p:sp>
      <p:sp>
        <p:nvSpPr>
          <p:cNvPr id="17" name="TextBox 17"/>
          <p:cNvSpPr txBox="1"/>
          <p:nvPr/>
        </p:nvSpPr>
        <p:spPr>
          <a:xfrm>
            <a:off x="13406969" y="50165"/>
            <a:ext cx="4881032" cy="914400"/>
          </a:xfrm>
          <a:prstGeom prst="rect">
            <a:avLst/>
          </a:prstGeom>
        </p:spPr>
        <p:txBody>
          <a:bodyPr lIns="0" tIns="0" rIns="0" bIns="0" rtlCol="0" anchor="t">
            <a:spAutoFit/>
          </a:bodyPr>
          <a:lstStyle/>
          <a:p>
            <a:pPr algn="ctr">
              <a:lnSpc>
                <a:spcPts val="7799"/>
              </a:lnSpc>
            </a:pPr>
            <a:r>
              <a:rPr lang="en-US" sz="4999">
                <a:solidFill>
                  <a:srgbClr val="242424"/>
                </a:solidFill>
                <a:latin typeface="Lora"/>
                <a:ea typeface="Lora"/>
                <a:cs typeface="Lora"/>
                <a:sym typeface="Lora"/>
              </a:rPr>
              <a:t>Introduction</a:t>
            </a:r>
          </a:p>
        </p:txBody>
      </p:sp>
      <p:sp>
        <p:nvSpPr>
          <p:cNvPr id="18" name="TextBox 18"/>
          <p:cNvSpPr txBox="1"/>
          <p:nvPr/>
        </p:nvSpPr>
        <p:spPr>
          <a:xfrm>
            <a:off x="16436044" y="9105900"/>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10</a:t>
            </a:r>
          </a:p>
        </p:txBody>
      </p:sp>
      <p:sp>
        <p:nvSpPr>
          <p:cNvPr id="19" name="TextBox 19"/>
          <p:cNvSpPr txBox="1"/>
          <p:nvPr/>
        </p:nvSpPr>
        <p:spPr>
          <a:xfrm>
            <a:off x="8391677" y="5581919"/>
            <a:ext cx="6641375" cy="1651063"/>
          </a:xfrm>
          <a:prstGeom prst="rect">
            <a:avLst/>
          </a:prstGeom>
        </p:spPr>
        <p:txBody>
          <a:bodyPr lIns="0" tIns="0" rIns="0" bIns="0" rtlCol="0" anchor="t">
            <a:spAutoFit/>
          </a:bodyPr>
          <a:lstStyle/>
          <a:p>
            <a:pPr algn="just">
              <a:lnSpc>
                <a:spcPts val="3322"/>
              </a:lnSpc>
            </a:pPr>
            <a:r>
              <a:rPr lang="en-US" sz="1977" b="1">
                <a:solidFill>
                  <a:srgbClr val="FFFFFF"/>
                </a:solidFill>
                <a:latin typeface="Open Sans Bold"/>
                <a:ea typeface="Open Sans Bold"/>
                <a:cs typeface="Open Sans Bold"/>
                <a:sym typeface="Open Sans Bold"/>
              </a:rPr>
              <a:t>• How can MQ4, MQ7, and MQ135 sensors be calibrated and integrated with an Arduino ESP32 to ensure accurate detection and measurement of pollutants? </a:t>
            </a:r>
          </a:p>
        </p:txBody>
      </p:sp>
      <p:sp>
        <p:nvSpPr>
          <p:cNvPr id="20" name="TextBox 20"/>
          <p:cNvSpPr txBox="1"/>
          <p:nvPr/>
        </p:nvSpPr>
        <p:spPr>
          <a:xfrm>
            <a:off x="14846891" y="9652534"/>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21" name="TextBox 21"/>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6" name="Group 6"/>
          <p:cNvGrpSpPr/>
          <p:nvPr/>
        </p:nvGrpSpPr>
        <p:grpSpPr>
          <a:xfrm>
            <a:off x="392390" y="4022057"/>
            <a:ext cx="2959614" cy="2972879"/>
            <a:chOff x="0" y="0"/>
            <a:chExt cx="3946152" cy="3963839"/>
          </a:xfrm>
        </p:grpSpPr>
        <p:sp>
          <p:nvSpPr>
            <p:cNvPr id="7" name="Freeform 7"/>
            <p:cNvSpPr/>
            <p:nvPr/>
          </p:nvSpPr>
          <p:spPr>
            <a:xfrm>
              <a:off x="0" y="0"/>
              <a:ext cx="3946144" cy="3963797"/>
            </a:xfrm>
            <a:custGeom>
              <a:avLst/>
              <a:gdLst/>
              <a:ahLst/>
              <a:cxnLst/>
              <a:rect l="l" t="t" r="r" b="b"/>
              <a:pathLst>
                <a:path w="3946144" h="3963797">
                  <a:moveTo>
                    <a:pt x="1973072" y="0"/>
                  </a:moveTo>
                  <a:cubicBezTo>
                    <a:pt x="3064256" y="4826"/>
                    <a:pt x="3946144" y="890778"/>
                    <a:pt x="3946144" y="1981962"/>
                  </a:cubicBezTo>
                  <a:cubicBezTo>
                    <a:pt x="3946144" y="3073146"/>
                    <a:pt x="3064256" y="3958971"/>
                    <a:pt x="1973072" y="3963797"/>
                  </a:cubicBezTo>
                  <a:cubicBezTo>
                    <a:pt x="882015" y="3958971"/>
                    <a:pt x="0" y="3073019"/>
                    <a:pt x="0" y="1981962"/>
                  </a:cubicBezTo>
                  <a:cubicBezTo>
                    <a:pt x="0" y="890905"/>
                    <a:pt x="882015" y="4826"/>
                    <a:pt x="1973072" y="0"/>
                  </a:cubicBezTo>
                  <a:close/>
                </a:path>
              </a:pathLst>
            </a:custGeom>
            <a:solidFill>
              <a:srgbClr val="B3B3B3"/>
            </a:solidFill>
          </p:spPr>
        </p:sp>
      </p:grpSp>
      <p:sp>
        <p:nvSpPr>
          <p:cNvPr id="8" name="Freeform 8"/>
          <p:cNvSpPr/>
          <p:nvPr/>
        </p:nvSpPr>
        <p:spPr>
          <a:xfrm rot="5400000">
            <a:off x="640837" y="4277138"/>
            <a:ext cx="4925437" cy="2462719"/>
          </a:xfrm>
          <a:custGeom>
            <a:avLst/>
            <a:gdLst/>
            <a:ahLst/>
            <a:cxnLst/>
            <a:rect l="l" t="t" r="r" b="b"/>
            <a:pathLst>
              <a:path w="4925437" h="2462719">
                <a:moveTo>
                  <a:pt x="0" y="0"/>
                </a:moveTo>
                <a:lnTo>
                  <a:pt x="4925437" y="0"/>
                </a:lnTo>
                <a:lnTo>
                  <a:pt x="4925437" y="2462719"/>
                </a:lnTo>
                <a:lnTo>
                  <a:pt x="0" y="2462719"/>
                </a:lnTo>
                <a:lnTo>
                  <a:pt x="0" y="0"/>
                </a:lnTo>
                <a:close/>
              </a:path>
            </a:pathLst>
          </a:custGeom>
          <a:blipFill>
            <a:blip r:embed="rId4"/>
            <a:stretch>
              <a:fillRect/>
            </a:stretch>
          </a:blipFill>
        </p:spPr>
      </p:sp>
      <p:grpSp>
        <p:nvGrpSpPr>
          <p:cNvPr id="9" name="Group 9"/>
          <p:cNvGrpSpPr/>
          <p:nvPr/>
        </p:nvGrpSpPr>
        <p:grpSpPr>
          <a:xfrm>
            <a:off x="4785289" y="2788863"/>
            <a:ext cx="940865" cy="945082"/>
            <a:chOff x="0" y="0"/>
            <a:chExt cx="1254487" cy="1260109"/>
          </a:xfrm>
        </p:grpSpPr>
        <p:sp>
          <p:nvSpPr>
            <p:cNvPr id="10" name="Freeform 10"/>
            <p:cNvSpPr/>
            <p:nvPr/>
          </p:nvSpPr>
          <p:spPr>
            <a:xfrm>
              <a:off x="0" y="0"/>
              <a:ext cx="1254506" cy="1260094"/>
            </a:xfrm>
            <a:custGeom>
              <a:avLst/>
              <a:gdLst/>
              <a:ahLst/>
              <a:cxnLst/>
              <a:rect l="l" t="t" r="r" b="b"/>
              <a:pathLst>
                <a:path w="1254506" h="1260094">
                  <a:moveTo>
                    <a:pt x="627253" y="0"/>
                  </a:moveTo>
                  <a:cubicBezTo>
                    <a:pt x="974090" y="1524"/>
                    <a:pt x="1254506" y="283210"/>
                    <a:pt x="1254506" y="630047"/>
                  </a:cubicBezTo>
                  <a:cubicBezTo>
                    <a:pt x="1254506" y="976884"/>
                    <a:pt x="974090" y="1258570"/>
                    <a:pt x="627253" y="1260094"/>
                  </a:cubicBezTo>
                  <a:cubicBezTo>
                    <a:pt x="280416" y="1258570"/>
                    <a:pt x="0" y="976884"/>
                    <a:pt x="0" y="630047"/>
                  </a:cubicBezTo>
                  <a:cubicBezTo>
                    <a:pt x="0" y="283210"/>
                    <a:pt x="280416" y="1524"/>
                    <a:pt x="627253" y="0"/>
                  </a:cubicBezTo>
                  <a:close/>
                </a:path>
              </a:pathLst>
            </a:custGeom>
            <a:solidFill>
              <a:srgbClr val="494F56"/>
            </a:solidFill>
          </p:spPr>
        </p:sp>
      </p:grpSp>
      <p:grpSp>
        <p:nvGrpSpPr>
          <p:cNvPr id="11" name="Group 11"/>
          <p:cNvGrpSpPr/>
          <p:nvPr/>
        </p:nvGrpSpPr>
        <p:grpSpPr>
          <a:xfrm>
            <a:off x="5470296" y="4175748"/>
            <a:ext cx="940865" cy="945082"/>
            <a:chOff x="0" y="0"/>
            <a:chExt cx="1254487" cy="1260109"/>
          </a:xfrm>
        </p:grpSpPr>
        <p:sp>
          <p:nvSpPr>
            <p:cNvPr id="12" name="Freeform 12"/>
            <p:cNvSpPr/>
            <p:nvPr/>
          </p:nvSpPr>
          <p:spPr>
            <a:xfrm>
              <a:off x="0" y="0"/>
              <a:ext cx="1254506" cy="1260094"/>
            </a:xfrm>
            <a:custGeom>
              <a:avLst/>
              <a:gdLst/>
              <a:ahLst/>
              <a:cxnLst/>
              <a:rect l="l" t="t" r="r" b="b"/>
              <a:pathLst>
                <a:path w="1254506" h="1260094">
                  <a:moveTo>
                    <a:pt x="627253" y="0"/>
                  </a:moveTo>
                  <a:cubicBezTo>
                    <a:pt x="974090" y="1524"/>
                    <a:pt x="1254506" y="283210"/>
                    <a:pt x="1254506" y="630047"/>
                  </a:cubicBezTo>
                  <a:cubicBezTo>
                    <a:pt x="1254506" y="976884"/>
                    <a:pt x="974090" y="1258570"/>
                    <a:pt x="627253" y="1260094"/>
                  </a:cubicBezTo>
                  <a:cubicBezTo>
                    <a:pt x="280416" y="1258570"/>
                    <a:pt x="0" y="976884"/>
                    <a:pt x="0" y="630047"/>
                  </a:cubicBezTo>
                  <a:cubicBezTo>
                    <a:pt x="0" y="283210"/>
                    <a:pt x="280416" y="1524"/>
                    <a:pt x="627253" y="0"/>
                  </a:cubicBezTo>
                  <a:close/>
                </a:path>
              </a:pathLst>
            </a:custGeom>
            <a:solidFill>
              <a:srgbClr val="DB620B"/>
            </a:solidFill>
          </p:spPr>
        </p:sp>
      </p:grpSp>
      <p:grpSp>
        <p:nvGrpSpPr>
          <p:cNvPr id="13" name="Group 13"/>
          <p:cNvGrpSpPr/>
          <p:nvPr/>
        </p:nvGrpSpPr>
        <p:grpSpPr>
          <a:xfrm>
            <a:off x="5470296" y="5648282"/>
            <a:ext cx="940865" cy="945082"/>
            <a:chOff x="0" y="0"/>
            <a:chExt cx="1254487" cy="1260109"/>
          </a:xfrm>
        </p:grpSpPr>
        <p:sp>
          <p:nvSpPr>
            <p:cNvPr id="14" name="Freeform 14"/>
            <p:cNvSpPr/>
            <p:nvPr/>
          </p:nvSpPr>
          <p:spPr>
            <a:xfrm>
              <a:off x="0" y="0"/>
              <a:ext cx="1254506" cy="1260094"/>
            </a:xfrm>
            <a:custGeom>
              <a:avLst/>
              <a:gdLst/>
              <a:ahLst/>
              <a:cxnLst/>
              <a:rect l="l" t="t" r="r" b="b"/>
              <a:pathLst>
                <a:path w="1254506" h="1260094">
                  <a:moveTo>
                    <a:pt x="627253" y="0"/>
                  </a:moveTo>
                  <a:cubicBezTo>
                    <a:pt x="974090" y="1524"/>
                    <a:pt x="1254506" y="283210"/>
                    <a:pt x="1254506" y="630047"/>
                  </a:cubicBezTo>
                  <a:cubicBezTo>
                    <a:pt x="1254506" y="976884"/>
                    <a:pt x="974090" y="1258570"/>
                    <a:pt x="627253" y="1260094"/>
                  </a:cubicBezTo>
                  <a:cubicBezTo>
                    <a:pt x="280416" y="1258570"/>
                    <a:pt x="0" y="976884"/>
                    <a:pt x="0" y="630047"/>
                  </a:cubicBezTo>
                  <a:cubicBezTo>
                    <a:pt x="0" y="283210"/>
                    <a:pt x="280416" y="1524"/>
                    <a:pt x="627253" y="0"/>
                  </a:cubicBezTo>
                  <a:close/>
                </a:path>
              </a:pathLst>
            </a:custGeom>
            <a:solidFill>
              <a:srgbClr val="494F56"/>
            </a:solidFill>
          </p:spPr>
        </p:sp>
      </p:grpSp>
      <p:grpSp>
        <p:nvGrpSpPr>
          <p:cNvPr id="15" name="Group 15"/>
          <p:cNvGrpSpPr/>
          <p:nvPr/>
        </p:nvGrpSpPr>
        <p:grpSpPr>
          <a:xfrm>
            <a:off x="3632255" y="4022057"/>
            <a:ext cx="306009" cy="307381"/>
            <a:chOff x="0" y="0"/>
            <a:chExt cx="408012" cy="409841"/>
          </a:xfrm>
        </p:grpSpPr>
        <p:sp>
          <p:nvSpPr>
            <p:cNvPr id="16" name="Freeform 16"/>
            <p:cNvSpPr/>
            <p:nvPr/>
          </p:nvSpPr>
          <p:spPr>
            <a:xfrm>
              <a:off x="0" y="0"/>
              <a:ext cx="407924" cy="409956"/>
            </a:xfrm>
            <a:custGeom>
              <a:avLst/>
              <a:gdLst/>
              <a:ahLst/>
              <a:cxnLst/>
              <a:rect l="l" t="t" r="r" b="b"/>
              <a:pathLst>
                <a:path w="407924" h="409956">
                  <a:moveTo>
                    <a:pt x="203962" y="0"/>
                  </a:moveTo>
                  <a:cubicBezTo>
                    <a:pt x="316738" y="508"/>
                    <a:pt x="407924" y="92075"/>
                    <a:pt x="407924" y="204978"/>
                  </a:cubicBezTo>
                  <a:cubicBezTo>
                    <a:pt x="407924" y="317881"/>
                    <a:pt x="316738" y="409448"/>
                    <a:pt x="203962" y="409956"/>
                  </a:cubicBezTo>
                  <a:cubicBezTo>
                    <a:pt x="91186" y="409321"/>
                    <a:pt x="0" y="317754"/>
                    <a:pt x="0" y="204978"/>
                  </a:cubicBezTo>
                  <a:cubicBezTo>
                    <a:pt x="0" y="92202"/>
                    <a:pt x="91186" y="508"/>
                    <a:pt x="203962" y="0"/>
                  </a:cubicBezTo>
                  <a:close/>
                </a:path>
              </a:pathLst>
            </a:custGeom>
            <a:solidFill>
              <a:srgbClr val="494F56"/>
            </a:solidFill>
          </p:spPr>
        </p:sp>
      </p:grpSp>
      <p:grpSp>
        <p:nvGrpSpPr>
          <p:cNvPr id="17" name="Group 17"/>
          <p:cNvGrpSpPr/>
          <p:nvPr/>
        </p:nvGrpSpPr>
        <p:grpSpPr>
          <a:xfrm>
            <a:off x="4010102" y="4837109"/>
            <a:ext cx="306009" cy="307381"/>
            <a:chOff x="0" y="0"/>
            <a:chExt cx="408012" cy="409841"/>
          </a:xfrm>
        </p:grpSpPr>
        <p:sp>
          <p:nvSpPr>
            <p:cNvPr id="18" name="Freeform 18"/>
            <p:cNvSpPr/>
            <p:nvPr/>
          </p:nvSpPr>
          <p:spPr>
            <a:xfrm>
              <a:off x="0" y="0"/>
              <a:ext cx="407924" cy="409956"/>
            </a:xfrm>
            <a:custGeom>
              <a:avLst/>
              <a:gdLst/>
              <a:ahLst/>
              <a:cxnLst/>
              <a:rect l="l" t="t" r="r" b="b"/>
              <a:pathLst>
                <a:path w="407924" h="409956">
                  <a:moveTo>
                    <a:pt x="203962" y="0"/>
                  </a:moveTo>
                  <a:cubicBezTo>
                    <a:pt x="316738" y="508"/>
                    <a:pt x="407924" y="92075"/>
                    <a:pt x="407924" y="204978"/>
                  </a:cubicBezTo>
                  <a:cubicBezTo>
                    <a:pt x="407924" y="317881"/>
                    <a:pt x="316738" y="409448"/>
                    <a:pt x="203962" y="409956"/>
                  </a:cubicBezTo>
                  <a:cubicBezTo>
                    <a:pt x="91186" y="409321"/>
                    <a:pt x="0" y="317754"/>
                    <a:pt x="0" y="204978"/>
                  </a:cubicBezTo>
                  <a:cubicBezTo>
                    <a:pt x="0" y="92202"/>
                    <a:pt x="91186" y="508"/>
                    <a:pt x="203962" y="0"/>
                  </a:cubicBezTo>
                  <a:close/>
                </a:path>
              </a:pathLst>
            </a:custGeom>
            <a:solidFill>
              <a:srgbClr val="DB620B"/>
            </a:solidFill>
          </p:spPr>
        </p:sp>
      </p:grpSp>
      <p:grpSp>
        <p:nvGrpSpPr>
          <p:cNvPr id="19" name="Group 19"/>
          <p:cNvGrpSpPr/>
          <p:nvPr/>
        </p:nvGrpSpPr>
        <p:grpSpPr>
          <a:xfrm>
            <a:off x="3981653" y="5835595"/>
            <a:ext cx="306009" cy="307381"/>
            <a:chOff x="0" y="0"/>
            <a:chExt cx="408012" cy="409841"/>
          </a:xfrm>
        </p:grpSpPr>
        <p:sp>
          <p:nvSpPr>
            <p:cNvPr id="20" name="Freeform 20"/>
            <p:cNvSpPr/>
            <p:nvPr/>
          </p:nvSpPr>
          <p:spPr>
            <a:xfrm>
              <a:off x="0" y="0"/>
              <a:ext cx="407924" cy="409956"/>
            </a:xfrm>
            <a:custGeom>
              <a:avLst/>
              <a:gdLst/>
              <a:ahLst/>
              <a:cxnLst/>
              <a:rect l="l" t="t" r="r" b="b"/>
              <a:pathLst>
                <a:path w="407924" h="409956">
                  <a:moveTo>
                    <a:pt x="203962" y="0"/>
                  </a:moveTo>
                  <a:cubicBezTo>
                    <a:pt x="316738" y="508"/>
                    <a:pt x="407924" y="92075"/>
                    <a:pt x="407924" y="204978"/>
                  </a:cubicBezTo>
                  <a:cubicBezTo>
                    <a:pt x="407924" y="317881"/>
                    <a:pt x="316738" y="409448"/>
                    <a:pt x="203962" y="409956"/>
                  </a:cubicBezTo>
                  <a:cubicBezTo>
                    <a:pt x="91186" y="409321"/>
                    <a:pt x="0" y="317754"/>
                    <a:pt x="0" y="204978"/>
                  </a:cubicBezTo>
                  <a:cubicBezTo>
                    <a:pt x="0" y="92202"/>
                    <a:pt x="91186" y="508"/>
                    <a:pt x="203962" y="0"/>
                  </a:cubicBezTo>
                  <a:close/>
                </a:path>
              </a:pathLst>
            </a:custGeom>
            <a:solidFill>
              <a:srgbClr val="494F56"/>
            </a:solidFill>
          </p:spPr>
        </p:sp>
      </p:grpSp>
      <p:sp>
        <p:nvSpPr>
          <p:cNvPr id="21" name="AutoShape 21"/>
          <p:cNvSpPr/>
          <p:nvPr/>
        </p:nvSpPr>
        <p:spPr>
          <a:xfrm flipV="1">
            <a:off x="3913733" y="3546632"/>
            <a:ext cx="842631" cy="545886"/>
          </a:xfrm>
          <a:prstGeom prst="line">
            <a:avLst/>
          </a:prstGeom>
          <a:ln w="28575" cap="rnd">
            <a:solidFill>
              <a:srgbClr val="DB620B"/>
            </a:solidFill>
            <a:prstDash val="solid"/>
            <a:headEnd type="none" w="sm" len="sm"/>
            <a:tailEnd type="none" w="sm" len="sm"/>
          </a:ln>
        </p:spPr>
      </p:sp>
      <p:sp>
        <p:nvSpPr>
          <p:cNvPr id="22" name="AutoShape 22"/>
          <p:cNvSpPr/>
          <p:nvPr/>
        </p:nvSpPr>
        <p:spPr>
          <a:xfrm flipV="1">
            <a:off x="4316045" y="4772744"/>
            <a:ext cx="1168536" cy="218056"/>
          </a:xfrm>
          <a:prstGeom prst="line">
            <a:avLst/>
          </a:prstGeom>
          <a:ln w="28575" cap="rnd">
            <a:solidFill>
              <a:srgbClr val="494F56"/>
            </a:solidFill>
            <a:prstDash val="solid"/>
            <a:headEnd type="none" w="sm" len="sm"/>
            <a:tailEnd type="none" w="sm" len="sm"/>
          </a:ln>
        </p:spPr>
      </p:sp>
      <p:grpSp>
        <p:nvGrpSpPr>
          <p:cNvPr id="23" name="Group 23"/>
          <p:cNvGrpSpPr/>
          <p:nvPr/>
        </p:nvGrpSpPr>
        <p:grpSpPr>
          <a:xfrm>
            <a:off x="4970493" y="2976175"/>
            <a:ext cx="570459" cy="570457"/>
            <a:chOff x="0" y="0"/>
            <a:chExt cx="760612" cy="760609"/>
          </a:xfrm>
        </p:grpSpPr>
        <p:sp>
          <p:nvSpPr>
            <p:cNvPr id="24" name="Freeform 24"/>
            <p:cNvSpPr/>
            <p:nvPr/>
          </p:nvSpPr>
          <p:spPr>
            <a:xfrm>
              <a:off x="0" y="0"/>
              <a:ext cx="760603" cy="760603"/>
            </a:xfrm>
            <a:custGeom>
              <a:avLst/>
              <a:gdLst/>
              <a:ahLst/>
              <a:cxnLst/>
              <a:rect l="l" t="t" r="r" b="b"/>
              <a:pathLst>
                <a:path w="760603" h="760603">
                  <a:moveTo>
                    <a:pt x="760603" y="380365"/>
                  </a:moveTo>
                  <a:cubicBezTo>
                    <a:pt x="760603" y="590423"/>
                    <a:pt x="590296" y="760603"/>
                    <a:pt x="380238" y="760603"/>
                  </a:cubicBezTo>
                  <a:cubicBezTo>
                    <a:pt x="170180" y="760603"/>
                    <a:pt x="0" y="590296"/>
                    <a:pt x="0" y="380365"/>
                  </a:cubicBezTo>
                  <a:cubicBezTo>
                    <a:pt x="0" y="170434"/>
                    <a:pt x="170307" y="0"/>
                    <a:pt x="380365" y="0"/>
                  </a:cubicBezTo>
                  <a:cubicBezTo>
                    <a:pt x="590423" y="0"/>
                    <a:pt x="760603" y="170307"/>
                    <a:pt x="760603" y="380365"/>
                  </a:cubicBezTo>
                  <a:close/>
                </a:path>
              </a:pathLst>
            </a:custGeom>
            <a:blipFill>
              <a:blip r:embed="rId5"/>
              <a:stretch>
                <a:fillRect r="-1" b="-1"/>
              </a:stretch>
            </a:blipFill>
          </p:spPr>
        </p:sp>
      </p:grpSp>
      <p:grpSp>
        <p:nvGrpSpPr>
          <p:cNvPr id="25" name="Group 25"/>
          <p:cNvGrpSpPr/>
          <p:nvPr/>
        </p:nvGrpSpPr>
        <p:grpSpPr>
          <a:xfrm>
            <a:off x="5655499" y="4347143"/>
            <a:ext cx="570459" cy="570457"/>
            <a:chOff x="0" y="0"/>
            <a:chExt cx="760612" cy="760609"/>
          </a:xfrm>
        </p:grpSpPr>
        <p:sp>
          <p:nvSpPr>
            <p:cNvPr id="26" name="Freeform 26"/>
            <p:cNvSpPr/>
            <p:nvPr/>
          </p:nvSpPr>
          <p:spPr>
            <a:xfrm>
              <a:off x="0" y="0"/>
              <a:ext cx="760603" cy="760603"/>
            </a:xfrm>
            <a:custGeom>
              <a:avLst/>
              <a:gdLst/>
              <a:ahLst/>
              <a:cxnLst/>
              <a:rect l="l" t="t" r="r" b="b"/>
              <a:pathLst>
                <a:path w="760603" h="760603">
                  <a:moveTo>
                    <a:pt x="760603" y="380365"/>
                  </a:moveTo>
                  <a:cubicBezTo>
                    <a:pt x="760603" y="590423"/>
                    <a:pt x="590296" y="760603"/>
                    <a:pt x="380238" y="760603"/>
                  </a:cubicBezTo>
                  <a:cubicBezTo>
                    <a:pt x="170180" y="760603"/>
                    <a:pt x="0" y="590296"/>
                    <a:pt x="0" y="380365"/>
                  </a:cubicBezTo>
                  <a:cubicBezTo>
                    <a:pt x="0" y="170434"/>
                    <a:pt x="170307" y="0"/>
                    <a:pt x="380365" y="0"/>
                  </a:cubicBezTo>
                  <a:cubicBezTo>
                    <a:pt x="590423" y="0"/>
                    <a:pt x="760603" y="170307"/>
                    <a:pt x="760603" y="380365"/>
                  </a:cubicBezTo>
                  <a:close/>
                </a:path>
              </a:pathLst>
            </a:custGeom>
            <a:blipFill>
              <a:blip r:embed="rId5"/>
              <a:stretch>
                <a:fillRect r="-1" b="-1"/>
              </a:stretch>
            </a:blipFill>
          </p:spPr>
        </p:sp>
      </p:grpSp>
      <p:grpSp>
        <p:nvGrpSpPr>
          <p:cNvPr id="27" name="Group 27"/>
          <p:cNvGrpSpPr/>
          <p:nvPr/>
        </p:nvGrpSpPr>
        <p:grpSpPr>
          <a:xfrm>
            <a:off x="5655499" y="5835595"/>
            <a:ext cx="570459" cy="570457"/>
            <a:chOff x="0" y="0"/>
            <a:chExt cx="760612" cy="760609"/>
          </a:xfrm>
        </p:grpSpPr>
        <p:sp>
          <p:nvSpPr>
            <p:cNvPr id="28" name="Freeform 28"/>
            <p:cNvSpPr/>
            <p:nvPr/>
          </p:nvSpPr>
          <p:spPr>
            <a:xfrm>
              <a:off x="0" y="0"/>
              <a:ext cx="760603" cy="760603"/>
            </a:xfrm>
            <a:custGeom>
              <a:avLst/>
              <a:gdLst/>
              <a:ahLst/>
              <a:cxnLst/>
              <a:rect l="l" t="t" r="r" b="b"/>
              <a:pathLst>
                <a:path w="760603" h="760603">
                  <a:moveTo>
                    <a:pt x="760603" y="380365"/>
                  </a:moveTo>
                  <a:cubicBezTo>
                    <a:pt x="760603" y="590423"/>
                    <a:pt x="590296" y="760603"/>
                    <a:pt x="380238" y="760603"/>
                  </a:cubicBezTo>
                  <a:cubicBezTo>
                    <a:pt x="170180" y="760603"/>
                    <a:pt x="0" y="590296"/>
                    <a:pt x="0" y="380365"/>
                  </a:cubicBezTo>
                  <a:cubicBezTo>
                    <a:pt x="0" y="170434"/>
                    <a:pt x="170307" y="0"/>
                    <a:pt x="380365" y="0"/>
                  </a:cubicBezTo>
                  <a:cubicBezTo>
                    <a:pt x="590423" y="0"/>
                    <a:pt x="760603" y="170307"/>
                    <a:pt x="760603" y="380365"/>
                  </a:cubicBezTo>
                  <a:close/>
                </a:path>
              </a:pathLst>
            </a:custGeom>
            <a:blipFill>
              <a:blip r:embed="rId5"/>
              <a:stretch>
                <a:fillRect r="-1" b="-1"/>
              </a:stretch>
            </a:blipFill>
          </p:spPr>
        </p:sp>
      </p:grpSp>
      <p:sp>
        <p:nvSpPr>
          <p:cNvPr id="29" name="Freeform 29"/>
          <p:cNvSpPr/>
          <p:nvPr/>
        </p:nvSpPr>
        <p:spPr>
          <a:xfrm>
            <a:off x="7095934" y="4176389"/>
            <a:ext cx="8198595" cy="950194"/>
          </a:xfrm>
          <a:custGeom>
            <a:avLst/>
            <a:gdLst/>
            <a:ahLst/>
            <a:cxnLst/>
            <a:rect l="l" t="t" r="r" b="b"/>
            <a:pathLst>
              <a:path w="8198595" h="950194">
                <a:moveTo>
                  <a:pt x="0" y="0"/>
                </a:moveTo>
                <a:lnTo>
                  <a:pt x="8198595" y="0"/>
                </a:lnTo>
                <a:lnTo>
                  <a:pt x="8198595" y="950194"/>
                </a:lnTo>
                <a:lnTo>
                  <a:pt x="0" y="9501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0" name="Freeform 30"/>
          <p:cNvSpPr/>
          <p:nvPr/>
        </p:nvSpPr>
        <p:spPr>
          <a:xfrm>
            <a:off x="7095934" y="5835594"/>
            <a:ext cx="8198595" cy="950194"/>
          </a:xfrm>
          <a:custGeom>
            <a:avLst/>
            <a:gdLst/>
            <a:ahLst/>
            <a:cxnLst/>
            <a:rect l="l" t="t" r="r" b="b"/>
            <a:pathLst>
              <a:path w="8198595" h="950194">
                <a:moveTo>
                  <a:pt x="0" y="0"/>
                </a:moveTo>
                <a:lnTo>
                  <a:pt x="8198595" y="0"/>
                </a:lnTo>
                <a:lnTo>
                  <a:pt x="8198595" y="950194"/>
                </a:lnTo>
                <a:lnTo>
                  <a:pt x="0" y="9501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1" name="TextBox 31"/>
          <p:cNvSpPr txBox="1"/>
          <p:nvPr/>
        </p:nvSpPr>
        <p:spPr>
          <a:xfrm>
            <a:off x="6953282" y="4334104"/>
            <a:ext cx="8341248" cy="910759"/>
          </a:xfrm>
          <a:prstGeom prst="rect">
            <a:avLst/>
          </a:prstGeom>
        </p:spPr>
        <p:txBody>
          <a:bodyPr lIns="0" tIns="0" rIns="0" bIns="0" rtlCol="0" anchor="t">
            <a:spAutoFit/>
          </a:bodyPr>
          <a:lstStyle/>
          <a:p>
            <a:pPr algn="ctr">
              <a:lnSpc>
                <a:spcPts val="3774"/>
              </a:lnSpc>
            </a:pPr>
            <a:r>
              <a:rPr lang="en-US" sz="2246">
                <a:solidFill>
                  <a:srgbClr val="FFFFFF"/>
                </a:solidFill>
                <a:latin typeface="Open Sans"/>
                <a:ea typeface="Open Sans"/>
                <a:cs typeface="Open Sans"/>
                <a:sym typeface="Open Sans"/>
              </a:rPr>
              <a:t>Set up MongoDB database to store sensor data securely</a:t>
            </a:r>
          </a:p>
          <a:p>
            <a:pPr algn="ctr">
              <a:lnSpc>
                <a:spcPts val="3775"/>
              </a:lnSpc>
            </a:pPr>
            <a:endParaRPr lang="en-US" sz="2246">
              <a:solidFill>
                <a:srgbClr val="FFFFFF"/>
              </a:solidFill>
              <a:latin typeface="Open Sans"/>
              <a:ea typeface="Open Sans"/>
              <a:cs typeface="Open Sans"/>
              <a:sym typeface="Open Sans"/>
            </a:endParaRPr>
          </a:p>
        </p:txBody>
      </p:sp>
      <p:sp>
        <p:nvSpPr>
          <p:cNvPr id="32" name="TextBox 32"/>
          <p:cNvSpPr txBox="1"/>
          <p:nvPr/>
        </p:nvSpPr>
        <p:spPr>
          <a:xfrm>
            <a:off x="7219349" y="5909829"/>
            <a:ext cx="7790063" cy="837963"/>
          </a:xfrm>
          <a:prstGeom prst="rect">
            <a:avLst/>
          </a:prstGeom>
        </p:spPr>
        <p:txBody>
          <a:bodyPr lIns="0" tIns="0" rIns="0" bIns="0" rtlCol="0" anchor="t">
            <a:spAutoFit/>
          </a:bodyPr>
          <a:lstStyle/>
          <a:p>
            <a:pPr algn="ctr">
              <a:lnSpc>
                <a:spcPts val="3418"/>
              </a:lnSpc>
            </a:pPr>
            <a:r>
              <a:rPr lang="en-US" sz="2034" b="1">
                <a:solidFill>
                  <a:srgbClr val="FFFFFF"/>
                </a:solidFill>
                <a:latin typeface="Open Sans Bold"/>
                <a:ea typeface="Open Sans Bold"/>
                <a:cs typeface="Open Sans Bold"/>
                <a:sym typeface="Open Sans Bold"/>
              </a:rPr>
              <a:t>Implement Real-Time Data Collection and Transmission(MQTT)</a:t>
            </a:r>
          </a:p>
        </p:txBody>
      </p:sp>
      <p:sp>
        <p:nvSpPr>
          <p:cNvPr id="33" name="TextBox 33"/>
          <p:cNvSpPr txBox="1"/>
          <p:nvPr/>
        </p:nvSpPr>
        <p:spPr>
          <a:xfrm>
            <a:off x="8231379" y="685800"/>
            <a:ext cx="10056621" cy="1038225"/>
          </a:xfrm>
          <a:prstGeom prst="rect">
            <a:avLst/>
          </a:prstGeom>
        </p:spPr>
        <p:txBody>
          <a:bodyPr lIns="0" tIns="0" rIns="0" bIns="0" rtlCol="0" anchor="t">
            <a:spAutoFit/>
          </a:bodyPr>
          <a:lstStyle/>
          <a:p>
            <a:pPr algn="ctr">
              <a:lnSpc>
                <a:spcPts val="7800"/>
              </a:lnSpc>
            </a:pPr>
            <a:r>
              <a:rPr lang="en-US" sz="5000">
                <a:solidFill>
                  <a:srgbClr val="F09E42"/>
                </a:solidFill>
                <a:latin typeface="Arial"/>
                <a:ea typeface="Arial"/>
                <a:cs typeface="Arial"/>
                <a:sym typeface="Arial"/>
              </a:rPr>
              <a:t>Specific and Sub Objective</a:t>
            </a:r>
          </a:p>
        </p:txBody>
      </p:sp>
      <p:sp>
        <p:nvSpPr>
          <p:cNvPr id="34" name="TextBox 34"/>
          <p:cNvSpPr txBox="1"/>
          <p:nvPr/>
        </p:nvSpPr>
        <p:spPr>
          <a:xfrm>
            <a:off x="841246" y="4703759"/>
            <a:ext cx="2262310" cy="2158762"/>
          </a:xfrm>
          <a:prstGeom prst="rect">
            <a:avLst/>
          </a:prstGeom>
        </p:spPr>
        <p:txBody>
          <a:bodyPr lIns="0" tIns="0" rIns="0" bIns="0" rtlCol="0" anchor="t">
            <a:spAutoFit/>
          </a:bodyPr>
          <a:lstStyle/>
          <a:p>
            <a:pPr algn="ctr">
              <a:lnSpc>
                <a:spcPts val="3506"/>
              </a:lnSpc>
            </a:pPr>
            <a:r>
              <a:rPr lang="en-US" sz="2087" b="1">
                <a:solidFill>
                  <a:srgbClr val="000000"/>
                </a:solidFill>
                <a:latin typeface="Open Sans Bold"/>
                <a:ea typeface="Open Sans Bold"/>
                <a:cs typeface="Open Sans Bold"/>
                <a:sym typeface="Open Sans Bold"/>
              </a:rPr>
              <a:t>Sensor based device creation and value accuracy</a:t>
            </a:r>
          </a:p>
          <a:p>
            <a:pPr algn="ctr">
              <a:lnSpc>
                <a:spcPts val="3506"/>
              </a:lnSpc>
            </a:pPr>
            <a:endParaRPr lang="en-US" sz="2087" b="1">
              <a:solidFill>
                <a:srgbClr val="000000"/>
              </a:solidFill>
              <a:latin typeface="Open Sans Bold"/>
              <a:ea typeface="Open Sans Bold"/>
              <a:cs typeface="Open Sans Bold"/>
              <a:sym typeface="Open Sans Bold"/>
            </a:endParaRPr>
          </a:p>
        </p:txBody>
      </p:sp>
      <p:sp>
        <p:nvSpPr>
          <p:cNvPr id="35" name="TextBox 35"/>
          <p:cNvSpPr txBox="1"/>
          <p:nvPr/>
        </p:nvSpPr>
        <p:spPr>
          <a:xfrm>
            <a:off x="13406969" y="-54610"/>
            <a:ext cx="4881032"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Introduction</a:t>
            </a:r>
          </a:p>
        </p:txBody>
      </p:sp>
      <p:sp>
        <p:nvSpPr>
          <p:cNvPr id="36" name="AutoShape 36"/>
          <p:cNvSpPr/>
          <p:nvPr/>
        </p:nvSpPr>
        <p:spPr>
          <a:xfrm>
            <a:off x="4316111" y="6014604"/>
            <a:ext cx="1168470" cy="0"/>
          </a:xfrm>
          <a:prstGeom prst="line">
            <a:avLst/>
          </a:prstGeom>
          <a:ln w="28575" cap="rnd">
            <a:solidFill>
              <a:srgbClr val="DB620B"/>
            </a:solidFill>
            <a:prstDash val="solid"/>
            <a:headEnd type="none" w="sm" len="sm"/>
            <a:tailEnd type="none" w="sm" len="sm"/>
          </a:ln>
        </p:spPr>
      </p:sp>
      <p:sp>
        <p:nvSpPr>
          <p:cNvPr id="37" name="Freeform 37"/>
          <p:cNvSpPr/>
          <p:nvPr/>
        </p:nvSpPr>
        <p:spPr>
          <a:xfrm>
            <a:off x="6413270" y="2596438"/>
            <a:ext cx="8701265" cy="1008452"/>
          </a:xfrm>
          <a:custGeom>
            <a:avLst/>
            <a:gdLst/>
            <a:ahLst/>
            <a:cxnLst/>
            <a:rect l="l" t="t" r="r" b="b"/>
            <a:pathLst>
              <a:path w="8701265" h="1008452">
                <a:moveTo>
                  <a:pt x="0" y="0"/>
                </a:moveTo>
                <a:lnTo>
                  <a:pt x="8701265" y="0"/>
                </a:lnTo>
                <a:lnTo>
                  <a:pt x="8701265" y="1008451"/>
                </a:lnTo>
                <a:lnTo>
                  <a:pt x="0" y="10084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8" name="TextBox 38"/>
          <p:cNvSpPr txBox="1"/>
          <p:nvPr/>
        </p:nvSpPr>
        <p:spPr>
          <a:xfrm>
            <a:off x="6581499" y="2612048"/>
            <a:ext cx="7935912" cy="909981"/>
          </a:xfrm>
          <a:prstGeom prst="rect">
            <a:avLst/>
          </a:prstGeom>
        </p:spPr>
        <p:txBody>
          <a:bodyPr lIns="0" tIns="0" rIns="0" bIns="0" rtlCol="0" anchor="t">
            <a:spAutoFit/>
          </a:bodyPr>
          <a:lstStyle/>
          <a:p>
            <a:pPr algn="ctr">
              <a:lnSpc>
                <a:spcPts val="3796"/>
              </a:lnSpc>
            </a:pPr>
            <a:r>
              <a:rPr lang="en-US" sz="2259" b="1">
                <a:solidFill>
                  <a:srgbClr val="FFFFFF"/>
                </a:solidFill>
                <a:latin typeface="Open Sans Bold"/>
                <a:ea typeface="Open Sans Bold"/>
                <a:cs typeface="Open Sans Bold"/>
                <a:sym typeface="Open Sans Bold"/>
              </a:rPr>
              <a:t>Integrate MQ4 and MQ7 sensors with an Arduino  board and get the reading values</a:t>
            </a:r>
          </a:p>
        </p:txBody>
      </p:sp>
      <p:sp>
        <p:nvSpPr>
          <p:cNvPr id="39" name="TextBox 39"/>
          <p:cNvSpPr txBox="1"/>
          <p:nvPr/>
        </p:nvSpPr>
        <p:spPr>
          <a:xfrm>
            <a:off x="16346937"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11</a:t>
            </a:r>
          </a:p>
        </p:txBody>
      </p:sp>
      <p:sp>
        <p:nvSpPr>
          <p:cNvPr id="40" name="TextBox 40"/>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41" name="TextBox 41"/>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42" name="Freeform 42"/>
          <p:cNvSpPr/>
          <p:nvPr/>
        </p:nvSpPr>
        <p:spPr>
          <a:xfrm>
            <a:off x="7095934" y="7357288"/>
            <a:ext cx="8198595" cy="950194"/>
          </a:xfrm>
          <a:custGeom>
            <a:avLst/>
            <a:gdLst/>
            <a:ahLst/>
            <a:cxnLst/>
            <a:rect l="l" t="t" r="r" b="b"/>
            <a:pathLst>
              <a:path w="8198595" h="950194">
                <a:moveTo>
                  <a:pt x="0" y="0"/>
                </a:moveTo>
                <a:lnTo>
                  <a:pt x="8198595" y="0"/>
                </a:lnTo>
                <a:lnTo>
                  <a:pt x="8198595" y="950194"/>
                </a:lnTo>
                <a:lnTo>
                  <a:pt x="0" y="9501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43" name="TextBox 43"/>
          <p:cNvSpPr txBox="1"/>
          <p:nvPr/>
        </p:nvSpPr>
        <p:spPr>
          <a:xfrm>
            <a:off x="7324472" y="7595413"/>
            <a:ext cx="7790063" cy="409338"/>
          </a:xfrm>
          <a:prstGeom prst="rect">
            <a:avLst/>
          </a:prstGeom>
        </p:spPr>
        <p:txBody>
          <a:bodyPr lIns="0" tIns="0" rIns="0" bIns="0" rtlCol="0" anchor="t">
            <a:spAutoFit/>
          </a:bodyPr>
          <a:lstStyle/>
          <a:p>
            <a:pPr algn="ctr">
              <a:lnSpc>
                <a:spcPts val="3418"/>
              </a:lnSpc>
            </a:pPr>
            <a:r>
              <a:rPr lang="en-US" sz="2034" b="1">
                <a:solidFill>
                  <a:srgbClr val="FFFFFF"/>
                </a:solidFill>
                <a:latin typeface="Open Sans Bold"/>
                <a:ea typeface="Open Sans Bold"/>
                <a:cs typeface="Open Sans Bold"/>
                <a:sym typeface="Open Sans Bold"/>
              </a:rPr>
              <a:t>Sensor Integration and Calibration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2"/>
            <a:stretch>
              <a:fillRect/>
            </a:stretch>
          </a:blipFill>
        </p:spPr>
      </p:sp>
      <p:sp>
        <p:nvSpPr>
          <p:cNvPr id="3" name="TextBox 3"/>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4" name="TextBox 4"/>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5" name="Freeform 5"/>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6" name="Freeform 6"/>
          <p:cNvSpPr/>
          <p:nvPr/>
        </p:nvSpPr>
        <p:spPr>
          <a:xfrm>
            <a:off x="363990" y="1068888"/>
            <a:ext cx="11116970" cy="8516512"/>
          </a:xfrm>
          <a:custGeom>
            <a:avLst/>
            <a:gdLst/>
            <a:ahLst/>
            <a:cxnLst/>
            <a:rect l="l" t="t" r="r" b="b"/>
            <a:pathLst>
              <a:path w="11116970" h="8516512">
                <a:moveTo>
                  <a:pt x="0" y="0"/>
                </a:moveTo>
                <a:lnTo>
                  <a:pt x="11116970" y="0"/>
                </a:lnTo>
                <a:lnTo>
                  <a:pt x="11116970" y="8516511"/>
                </a:lnTo>
                <a:lnTo>
                  <a:pt x="0" y="8516511"/>
                </a:lnTo>
                <a:lnTo>
                  <a:pt x="0" y="0"/>
                </a:lnTo>
                <a:close/>
              </a:path>
            </a:pathLst>
          </a:custGeom>
          <a:blipFill>
            <a:blip r:embed="rId4"/>
            <a:stretch>
              <a:fillRect r="-1666"/>
            </a:stretch>
          </a:blipFill>
        </p:spPr>
      </p:sp>
      <p:sp>
        <p:nvSpPr>
          <p:cNvPr id="7" name="TextBox 7"/>
          <p:cNvSpPr txBox="1"/>
          <p:nvPr/>
        </p:nvSpPr>
        <p:spPr>
          <a:xfrm>
            <a:off x="9537685" y="838200"/>
            <a:ext cx="8287813" cy="1368514"/>
          </a:xfrm>
          <a:prstGeom prst="rect">
            <a:avLst/>
          </a:prstGeom>
        </p:spPr>
        <p:txBody>
          <a:bodyPr lIns="0" tIns="0" rIns="0" bIns="0" rtlCol="0" anchor="t">
            <a:spAutoFit/>
          </a:bodyPr>
          <a:lstStyle/>
          <a:p>
            <a:pPr algn="r">
              <a:lnSpc>
                <a:spcPts val="5304"/>
              </a:lnSpc>
            </a:pPr>
            <a:r>
              <a:rPr lang="en-US" sz="3400">
                <a:solidFill>
                  <a:srgbClr val="242424"/>
                </a:solidFill>
                <a:latin typeface="Arial"/>
                <a:ea typeface="Arial"/>
                <a:cs typeface="Arial"/>
                <a:sym typeface="Arial"/>
              </a:rPr>
              <a:t>Existing Studies on sensor based device creation and value accuracyon</a:t>
            </a:r>
          </a:p>
        </p:txBody>
      </p:sp>
      <p:sp>
        <p:nvSpPr>
          <p:cNvPr id="8" name="TextBox 8"/>
          <p:cNvSpPr txBox="1"/>
          <p:nvPr/>
        </p:nvSpPr>
        <p:spPr>
          <a:xfrm>
            <a:off x="13398777" y="9552"/>
            <a:ext cx="4881032" cy="1019148"/>
          </a:xfrm>
          <a:prstGeom prst="rect">
            <a:avLst/>
          </a:prstGeom>
        </p:spPr>
        <p:txBody>
          <a:bodyPr lIns="0" tIns="0" rIns="0" bIns="0" rtlCol="0" anchor="t">
            <a:spAutoFit/>
          </a:bodyPr>
          <a:lstStyle/>
          <a:p>
            <a:pPr algn="ctr">
              <a:lnSpc>
                <a:spcPts val="7799"/>
              </a:lnSpc>
            </a:pPr>
            <a:r>
              <a:rPr lang="en-US" sz="4999" b="1">
                <a:solidFill>
                  <a:srgbClr val="F09E42"/>
                </a:solidFill>
                <a:latin typeface="Arial Bold"/>
                <a:ea typeface="Arial Bold"/>
                <a:cs typeface="Arial Bold"/>
                <a:sym typeface="Arial Bold"/>
              </a:rPr>
              <a:t>Methodology</a:t>
            </a:r>
          </a:p>
        </p:txBody>
      </p:sp>
      <p:sp>
        <p:nvSpPr>
          <p:cNvPr id="9" name="TextBox 9"/>
          <p:cNvSpPr txBox="1"/>
          <p:nvPr/>
        </p:nvSpPr>
        <p:spPr>
          <a:xfrm>
            <a:off x="16346937" y="9105900"/>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12</a:t>
            </a:r>
          </a:p>
        </p:txBody>
      </p:sp>
      <p:sp>
        <p:nvSpPr>
          <p:cNvPr id="10" name="TextBox 10"/>
          <p:cNvSpPr txBox="1"/>
          <p:nvPr/>
        </p:nvSpPr>
        <p:spPr>
          <a:xfrm>
            <a:off x="9467678" y="4797931"/>
            <a:ext cx="7791622" cy="529212"/>
          </a:xfrm>
          <a:prstGeom prst="rect">
            <a:avLst/>
          </a:prstGeom>
        </p:spPr>
        <p:txBody>
          <a:bodyPr lIns="0" tIns="0" rIns="0" bIns="0" rtlCol="0" anchor="t">
            <a:spAutoFit/>
          </a:bodyPr>
          <a:lstStyle/>
          <a:p>
            <a:pPr algn="ctr">
              <a:lnSpc>
                <a:spcPts val="4053"/>
              </a:lnSpc>
              <a:spcBef>
                <a:spcPct val="0"/>
              </a:spcBef>
            </a:pPr>
            <a:r>
              <a:rPr lang="en-US" sz="2412" b="1">
                <a:solidFill>
                  <a:srgbClr val="000000"/>
                </a:solidFill>
                <a:latin typeface="Times New Roman Bold"/>
                <a:ea typeface="Times New Roman Bold"/>
                <a:cs typeface="Times New Roman Bold"/>
                <a:sym typeface="Times New Roman Bold"/>
              </a:rPr>
              <a:t>existing studies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171127" y="192625"/>
            <a:ext cx="15723487" cy="7177727"/>
          </a:xfrm>
          <a:custGeom>
            <a:avLst/>
            <a:gdLst/>
            <a:ahLst/>
            <a:cxnLst/>
            <a:rect l="l" t="t" r="r" b="b"/>
            <a:pathLst>
              <a:path w="15723487" h="7177727">
                <a:moveTo>
                  <a:pt x="0" y="0"/>
                </a:moveTo>
                <a:lnTo>
                  <a:pt x="15723487" y="0"/>
                </a:lnTo>
                <a:lnTo>
                  <a:pt x="15723487" y="7177727"/>
                </a:lnTo>
                <a:lnTo>
                  <a:pt x="0" y="7177727"/>
                </a:lnTo>
                <a:lnTo>
                  <a:pt x="0" y="0"/>
                </a:lnTo>
                <a:close/>
              </a:path>
            </a:pathLst>
          </a:custGeom>
          <a:blipFill>
            <a:blip r:embed="rId4"/>
            <a:stretch>
              <a:fillRect/>
            </a:stretch>
          </a:blipFill>
        </p:spPr>
      </p:sp>
      <p:sp>
        <p:nvSpPr>
          <p:cNvPr id="7" name="TextBox 7"/>
          <p:cNvSpPr txBox="1"/>
          <p:nvPr/>
        </p:nvSpPr>
        <p:spPr>
          <a:xfrm>
            <a:off x="10613158" y="600075"/>
            <a:ext cx="10056621" cy="1038225"/>
          </a:xfrm>
          <a:prstGeom prst="rect">
            <a:avLst/>
          </a:prstGeom>
        </p:spPr>
        <p:txBody>
          <a:bodyPr lIns="0" tIns="0" rIns="0" bIns="0" rtlCol="0" anchor="t">
            <a:spAutoFit/>
          </a:bodyPr>
          <a:lstStyle/>
          <a:p>
            <a:pPr algn="ctr">
              <a:lnSpc>
                <a:spcPts val="7800"/>
              </a:lnSpc>
            </a:pPr>
            <a:r>
              <a:rPr lang="en-US" sz="5000">
                <a:solidFill>
                  <a:srgbClr val="F09E42"/>
                </a:solidFill>
                <a:latin typeface="Times New Roman"/>
                <a:ea typeface="Times New Roman"/>
                <a:cs typeface="Times New Roman"/>
                <a:sym typeface="Times New Roman"/>
              </a:rPr>
              <a:t>System diagram </a:t>
            </a:r>
          </a:p>
        </p:txBody>
      </p:sp>
      <p:sp>
        <p:nvSpPr>
          <p:cNvPr id="8" name="TextBox 8"/>
          <p:cNvSpPr txBox="1"/>
          <p:nvPr/>
        </p:nvSpPr>
        <p:spPr>
          <a:xfrm>
            <a:off x="12396516" y="9525"/>
            <a:ext cx="7900842" cy="1019175"/>
          </a:xfrm>
          <a:prstGeom prst="rect">
            <a:avLst/>
          </a:prstGeom>
        </p:spPr>
        <p:txBody>
          <a:bodyPr lIns="0" tIns="0" rIns="0" bIns="0" rtlCol="0" anchor="t">
            <a:spAutoFit/>
          </a:bodyPr>
          <a:lstStyle/>
          <a:p>
            <a:pPr algn="ctr">
              <a:lnSpc>
                <a:spcPts val="7799"/>
              </a:lnSpc>
            </a:pPr>
            <a:r>
              <a:rPr lang="en-US" sz="4999">
                <a:solidFill>
                  <a:srgbClr val="F09E42"/>
                </a:solidFill>
                <a:latin typeface="Times New Roman"/>
                <a:ea typeface="Times New Roman"/>
                <a:cs typeface="Times New Roman"/>
                <a:sym typeface="Times New Roman"/>
              </a:rPr>
              <a:t> Methodology </a:t>
            </a:r>
          </a:p>
        </p:txBody>
      </p:sp>
      <p:sp>
        <p:nvSpPr>
          <p:cNvPr id="9" name="TextBox 9"/>
          <p:cNvSpPr txBox="1"/>
          <p:nvPr/>
        </p:nvSpPr>
        <p:spPr>
          <a:xfrm>
            <a:off x="16346937" y="9185936"/>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13</a:t>
            </a:r>
          </a:p>
        </p:txBody>
      </p:sp>
      <p:sp>
        <p:nvSpPr>
          <p:cNvPr id="10" name="TextBox 10"/>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1" name="TextBox 11"/>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12" name="TextBox 12"/>
          <p:cNvSpPr txBox="1"/>
          <p:nvPr/>
        </p:nvSpPr>
        <p:spPr>
          <a:xfrm>
            <a:off x="363338" y="7314690"/>
            <a:ext cx="16730805" cy="2926213"/>
          </a:xfrm>
          <a:prstGeom prst="rect">
            <a:avLst/>
          </a:prstGeom>
        </p:spPr>
        <p:txBody>
          <a:bodyPr lIns="0" tIns="0" rIns="0" bIns="0" rtlCol="0" anchor="t">
            <a:spAutoFit/>
          </a:bodyPr>
          <a:lstStyle/>
          <a:p>
            <a:pPr algn="l">
              <a:lnSpc>
                <a:spcPts val="3883"/>
              </a:lnSpc>
              <a:spcBef>
                <a:spcPct val="0"/>
              </a:spcBef>
            </a:pPr>
            <a:r>
              <a:rPr lang="en-US" sz="2313" b="1">
                <a:solidFill>
                  <a:srgbClr val="000000"/>
                </a:solidFill>
                <a:latin typeface="Times New Roman Bold"/>
                <a:ea typeface="Times New Roman Bold"/>
                <a:cs typeface="Times New Roman Bold"/>
                <a:sym typeface="Times New Roman Bold"/>
              </a:rPr>
              <a:t>here we are using mosquito mqtt sever there something call message brokers there are publisher and subscriber when publiser send the some data if there is a subscriber here receive it  </a:t>
            </a:r>
          </a:p>
          <a:p>
            <a:pPr algn="l">
              <a:lnSpc>
                <a:spcPts val="3883"/>
              </a:lnSpc>
              <a:spcBef>
                <a:spcPct val="0"/>
              </a:spcBef>
            </a:pPr>
            <a:r>
              <a:rPr lang="en-US" sz="2313" b="1">
                <a:solidFill>
                  <a:srgbClr val="000000"/>
                </a:solidFill>
                <a:latin typeface="Times New Roman Bold"/>
                <a:ea typeface="Times New Roman Bold"/>
                <a:cs typeface="Times New Roman Bold"/>
                <a:sym typeface="Times New Roman Bold"/>
              </a:rPr>
              <a:t>IoT data which we are having topic called IOT/data which we created (customizable) and what happening here is that tops are in the MQTT server (broker).When an IoT device is acting as a publishes to that topic (IOT/data) from this channel our toT device Send/ the (Posts) data </a:t>
            </a:r>
          </a:p>
          <a:p>
            <a:pPr algn="l">
              <a:lnSpc>
                <a:spcPts val="3885"/>
              </a:lnSpc>
              <a:spcBef>
                <a:spcPct val="0"/>
              </a:spcBef>
            </a:pPr>
            <a:endParaRPr lang="en-US" sz="2313" b="1">
              <a:solidFill>
                <a:srgbClr val="000000"/>
              </a:solidFill>
              <a:latin typeface="Times New Roman Bold"/>
              <a:ea typeface="Times New Roman Bold"/>
              <a:cs typeface="Times New Roman Bold"/>
              <a:sym typeface="Times New Roman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5" name="Group 5"/>
          <p:cNvGrpSpPr/>
          <p:nvPr/>
        </p:nvGrpSpPr>
        <p:grpSpPr>
          <a:xfrm>
            <a:off x="9762453" y="2491508"/>
            <a:ext cx="4544187" cy="6766792"/>
            <a:chOff x="0" y="0"/>
            <a:chExt cx="6058916" cy="9022389"/>
          </a:xfrm>
        </p:grpSpPr>
        <p:sp>
          <p:nvSpPr>
            <p:cNvPr id="6" name="Freeform 6"/>
            <p:cNvSpPr/>
            <p:nvPr/>
          </p:nvSpPr>
          <p:spPr>
            <a:xfrm>
              <a:off x="0" y="0"/>
              <a:ext cx="6058916" cy="9022462"/>
            </a:xfrm>
            <a:custGeom>
              <a:avLst/>
              <a:gdLst/>
              <a:ahLst/>
              <a:cxnLst/>
              <a:rect l="l" t="t" r="r" b="b"/>
              <a:pathLst>
                <a:path w="6058916" h="9022462">
                  <a:moveTo>
                    <a:pt x="5585460" y="9022334"/>
                  </a:moveTo>
                  <a:lnTo>
                    <a:pt x="473456" y="9022334"/>
                  </a:lnTo>
                  <a:cubicBezTo>
                    <a:pt x="212598" y="9022334"/>
                    <a:pt x="0" y="8809863"/>
                    <a:pt x="0" y="8549005"/>
                  </a:cubicBezTo>
                  <a:lnTo>
                    <a:pt x="0" y="473456"/>
                  </a:lnTo>
                  <a:cubicBezTo>
                    <a:pt x="0" y="212598"/>
                    <a:pt x="212598" y="0"/>
                    <a:pt x="473456" y="0"/>
                  </a:cubicBezTo>
                  <a:lnTo>
                    <a:pt x="5585460" y="0"/>
                  </a:lnTo>
                  <a:cubicBezTo>
                    <a:pt x="5846318" y="0"/>
                    <a:pt x="6058916" y="212598"/>
                    <a:pt x="6058916" y="473456"/>
                  </a:cubicBezTo>
                  <a:lnTo>
                    <a:pt x="6058916" y="8549005"/>
                  </a:lnTo>
                  <a:cubicBezTo>
                    <a:pt x="6058916" y="8809863"/>
                    <a:pt x="5846318" y="9022462"/>
                    <a:pt x="5585460" y="9022462"/>
                  </a:cubicBezTo>
                  <a:close/>
                </a:path>
              </a:pathLst>
            </a:custGeom>
            <a:solidFill>
              <a:srgbClr val="DB620B"/>
            </a:solidFill>
          </p:spPr>
        </p:sp>
      </p:grpSp>
      <p:sp>
        <p:nvSpPr>
          <p:cNvPr id="7" name="TextBox 7"/>
          <p:cNvSpPr txBox="1"/>
          <p:nvPr/>
        </p:nvSpPr>
        <p:spPr>
          <a:xfrm>
            <a:off x="10421196" y="3037200"/>
            <a:ext cx="1992154" cy="472062"/>
          </a:xfrm>
          <a:prstGeom prst="rect">
            <a:avLst/>
          </a:prstGeom>
        </p:spPr>
        <p:txBody>
          <a:bodyPr lIns="0" tIns="0" rIns="0" bIns="0" rtlCol="0" anchor="t">
            <a:spAutoFit/>
          </a:bodyPr>
          <a:lstStyle/>
          <a:p>
            <a:pPr algn="ctr">
              <a:lnSpc>
                <a:spcPts val="4053"/>
              </a:lnSpc>
            </a:pPr>
            <a:r>
              <a:rPr lang="en-US" sz="2413" b="1" u="sng">
                <a:solidFill>
                  <a:srgbClr val="FFFFFF"/>
                </a:solidFill>
                <a:latin typeface="Open Sans Bold"/>
                <a:ea typeface="Open Sans Bold"/>
                <a:cs typeface="Open Sans Bold"/>
                <a:sym typeface="Open Sans Bold"/>
              </a:rPr>
              <a:t>Technologies</a:t>
            </a:r>
          </a:p>
        </p:txBody>
      </p:sp>
      <p:grpSp>
        <p:nvGrpSpPr>
          <p:cNvPr id="8" name="Group 8"/>
          <p:cNvGrpSpPr/>
          <p:nvPr/>
        </p:nvGrpSpPr>
        <p:grpSpPr>
          <a:xfrm>
            <a:off x="9502875" y="2285339"/>
            <a:ext cx="927846" cy="927843"/>
            <a:chOff x="0" y="0"/>
            <a:chExt cx="1237128" cy="1237124"/>
          </a:xfrm>
        </p:grpSpPr>
        <p:sp>
          <p:nvSpPr>
            <p:cNvPr id="9" name="Freeform 9"/>
            <p:cNvSpPr/>
            <p:nvPr/>
          </p:nvSpPr>
          <p:spPr>
            <a:xfrm>
              <a:off x="0" y="0"/>
              <a:ext cx="1237107" cy="1237234"/>
            </a:xfrm>
            <a:custGeom>
              <a:avLst/>
              <a:gdLst/>
              <a:ahLst/>
              <a:cxnLst/>
              <a:rect l="l" t="t" r="r" b="b"/>
              <a:pathLst>
                <a:path w="1237107" h="1237234">
                  <a:moveTo>
                    <a:pt x="1237107" y="618617"/>
                  </a:moveTo>
                  <a:cubicBezTo>
                    <a:pt x="1237107" y="960247"/>
                    <a:pt x="960120" y="1237234"/>
                    <a:pt x="618490" y="1237234"/>
                  </a:cubicBezTo>
                  <a:cubicBezTo>
                    <a:pt x="276860" y="1237234"/>
                    <a:pt x="0" y="960120"/>
                    <a:pt x="0" y="618617"/>
                  </a:cubicBezTo>
                  <a:cubicBezTo>
                    <a:pt x="0" y="277114"/>
                    <a:pt x="276987" y="0"/>
                    <a:pt x="618617" y="0"/>
                  </a:cubicBezTo>
                  <a:cubicBezTo>
                    <a:pt x="960247" y="0"/>
                    <a:pt x="1237107" y="276987"/>
                    <a:pt x="1237107" y="618617"/>
                  </a:cubicBezTo>
                  <a:close/>
                </a:path>
              </a:pathLst>
            </a:custGeom>
            <a:blipFill>
              <a:blip r:embed="rId3"/>
              <a:stretch>
                <a:fillRect t="-4364" r="-1" b="-4355"/>
              </a:stretch>
            </a:blipFill>
          </p:spPr>
        </p:sp>
      </p:grpSp>
      <p:grpSp>
        <p:nvGrpSpPr>
          <p:cNvPr id="10" name="Group 10"/>
          <p:cNvGrpSpPr/>
          <p:nvPr/>
        </p:nvGrpSpPr>
        <p:grpSpPr>
          <a:xfrm>
            <a:off x="2877021" y="1589315"/>
            <a:ext cx="4544187" cy="6766792"/>
            <a:chOff x="0" y="0"/>
            <a:chExt cx="6058916" cy="9022389"/>
          </a:xfrm>
        </p:grpSpPr>
        <p:sp>
          <p:nvSpPr>
            <p:cNvPr id="11" name="Freeform 11"/>
            <p:cNvSpPr/>
            <p:nvPr/>
          </p:nvSpPr>
          <p:spPr>
            <a:xfrm>
              <a:off x="0" y="0"/>
              <a:ext cx="6058916" cy="9022462"/>
            </a:xfrm>
            <a:custGeom>
              <a:avLst/>
              <a:gdLst/>
              <a:ahLst/>
              <a:cxnLst/>
              <a:rect l="l" t="t" r="r" b="b"/>
              <a:pathLst>
                <a:path w="6058916" h="9022462">
                  <a:moveTo>
                    <a:pt x="5585460" y="9022334"/>
                  </a:moveTo>
                  <a:lnTo>
                    <a:pt x="473456" y="9022334"/>
                  </a:lnTo>
                  <a:cubicBezTo>
                    <a:pt x="212598" y="9022334"/>
                    <a:pt x="0" y="8809863"/>
                    <a:pt x="0" y="8549005"/>
                  </a:cubicBezTo>
                  <a:lnTo>
                    <a:pt x="0" y="473456"/>
                  </a:lnTo>
                  <a:cubicBezTo>
                    <a:pt x="0" y="212598"/>
                    <a:pt x="212598" y="0"/>
                    <a:pt x="473456" y="0"/>
                  </a:cubicBezTo>
                  <a:lnTo>
                    <a:pt x="5585460" y="0"/>
                  </a:lnTo>
                  <a:cubicBezTo>
                    <a:pt x="5846318" y="0"/>
                    <a:pt x="6058916" y="212598"/>
                    <a:pt x="6058916" y="473456"/>
                  </a:cubicBezTo>
                  <a:lnTo>
                    <a:pt x="6058916" y="8549005"/>
                  </a:lnTo>
                  <a:cubicBezTo>
                    <a:pt x="6058916" y="8809863"/>
                    <a:pt x="5846318" y="9022462"/>
                    <a:pt x="5585460" y="9022462"/>
                  </a:cubicBezTo>
                  <a:close/>
                </a:path>
              </a:pathLst>
            </a:custGeom>
            <a:solidFill>
              <a:srgbClr val="DB620B"/>
            </a:solidFill>
          </p:spPr>
        </p:sp>
      </p:grpSp>
      <p:grpSp>
        <p:nvGrpSpPr>
          <p:cNvPr id="12" name="Group 12"/>
          <p:cNvGrpSpPr/>
          <p:nvPr/>
        </p:nvGrpSpPr>
        <p:grpSpPr>
          <a:xfrm>
            <a:off x="2580650" y="1243467"/>
            <a:ext cx="1005844" cy="1005840"/>
            <a:chOff x="0" y="0"/>
            <a:chExt cx="1341125" cy="1341120"/>
          </a:xfrm>
        </p:grpSpPr>
        <p:sp>
          <p:nvSpPr>
            <p:cNvPr id="13" name="Freeform 13"/>
            <p:cNvSpPr/>
            <p:nvPr/>
          </p:nvSpPr>
          <p:spPr>
            <a:xfrm>
              <a:off x="0" y="0"/>
              <a:ext cx="1341120" cy="1341120"/>
            </a:xfrm>
            <a:custGeom>
              <a:avLst/>
              <a:gdLst/>
              <a:ahLst/>
              <a:cxnLst/>
              <a:rect l="l" t="t" r="r" b="b"/>
              <a:pathLst>
                <a:path w="1341120" h="1341120">
                  <a:moveTo>
                    <a:pt x="1341120" y="670560"/>
                  </a:moveTo>
                  <a:cubicBezTo>
                    <a:pt x="1341120" y="1040892"/>
                    <a:pt x="1040892" y="1341120"/>
                    <a:pt x="670560" y="1341120"/>
                  </a:cubicBezTo>
                  <a:cubicBezTo>
                    <a:pt x="300228" y="1341120"/>
                    <a:pt x="0" y="1040892"/>
                    <a:pt x="0" y="670560"/>
                  </a:cubicBezTo>
                  <a:cubicBezTo>
                    <a:pt x="0" y="300228"/>
                    <a:pt x="300228" y="0"/>
                    <a:pt x="670560" y="0"/>
                  </a:cubicBezTo>
                  <a:cubicBezTo>
                    <a:pt x="1040892" y="0"/>
                    <a:pt x="1341120" y="300228"/>
                    <a:pt x="1341120" y="670560"/>
                  </a:cubicBezTo>
                  <a:close/>
                </a:path>
              </a:pathLst>
            </a:custGeom>
            <a:blipFill>
              <a:blip r:embed="rId4"/>
              <a:stretch>
                <a:fillRect l="-36538" r="-36538"/>
              </a:stretch>
            </a:blipFill>
          </p:spPr>
        </p:sp>
      </p:grpSp>
      <p:sp>
        <p:nvSpPr>
          <p:cNvPr id="14" name="TextBox 14"/>
          <p:cNvSpPr txBox="1"/>
          <p:nvPr/>
        </p:nvSpPr>
        <p:spPr>
          <a:xfrm>
            <a:off x="10161346" y="3356249"/>
            <a:ext cx="3918662" cy="5004924"/>
          </a:xfrm>
          <a:prstGeom prst="rect">
            <a:avLst/>
          </a:prstGeom>
        </p:spPr>
        <p:txBody>
          <a:bodyPr lIns="0" tIns="0" rIns="0" bIns="0" rtlCol="0" anchor="t">
            <a:spAutoFit/>
          </a:bodyPr>
          <a:lstStyle/>
          <a:p>
            <a:pPr marL="549078" lvl="1" indent="-274539" algn="l">
              <a:lnSpc>
                <a:spcPts val="6286"/>
              </a:lnSpc>
              <a:buFont typeface="Arial"/>
              <a:buChar char="•"/>
            </a:pPr>
            <a:r>
              <a:rPr lang="en-US" sz="2543">
                <a:solidFill>
                  <a:srgbClr val="FFFFFF"/>
                </a:solidFill>
                <a:latin typeface="Times New Roman"/>
                <a:ea typeface="Times New Roman"/>
                <a:cs typeface="Times New Roman"/>
                <a:sym typeface="Times New Roman"/>
              </a:rPr>
              <a:t>React Native</a:t>
            </a:r>
          </a:p>
          <a:p>
            <a:pPr marL="549078" lvl="1" indent="-274539" algn="l">
              <a:lnSpc>
                <a:spcPts val="6286"/>
              </a:lnSpc>
              <a:buFont typeface="Arial"/>
              <a:buChar char="•"/>
            </a:pPr>
            <a:r>
              <a:rPr lang="en-US" sz="2543">
                <a:solidFill>
                  <a:srgbClr val="FFFFFF"/>
                </a:solidFill>
                <a:latin typeface="Times New Roman"/>
                <a:ea typeface="Times New Roman"/>
                <a:cs typeface="Times New Roman"/>
                <a:sym typeface="Times New Roman"/>
              </a:rPr>
              <a:t>MongoDB</a:t>
            </a:r>
          </a:p>
          <a:p>
            <a:pPr marL="549078" lvl="1" indent="-274539" algn="l">
              <a:lnSpc>
                <a:spcPts val="6286"/>
              </a:lnSpc>
              <a:buFont typeface="Arial"/>
              <a:buChar char="•"/>
            </a:pPr>
            <a:r>
              <a:rPr lang="en-US" sz="2543">
                <a:solidFill>
                  <a:srgbClr val="FFFFFF"/>
                </a:solidFill>
                <a:latin typeface="Times New Roman"/>
                <a:ea typeface="Times New Roman"/>
                <a:cs typeface="Times New Roman"/>
                <a:sym typeface="Times New Roman"/>
              </a:rPr>
              <a:t>Node Js</a:t>
            </a:r>
          </a:p>
          <a:p>
            <a:pPr marL="549078" lvl="1" indent="-274539" algn="l">
              <a:lnSpc>
                <a:spcPts val="6286"/>
              </a:lnSpc>
              <a:buFont typeface="Arial"/>
              <a:buChar char="•"/>
            </a:pPr>
            <a:r>
              <a:rPr lang="en-US" sz="2543">
                <a:solidFill>
                  <a:srgbClr val="FFFFFF"/>
                </a:solidFill>
                <a:latin typeface="Times New Roman"/>
                <a:ea typeface="Times New Roman"/>
                <a:cs typeface="Times New Roman"/>
                <a:sym typeface="Times New Roman"/>
              </a:rPr>
              <a:t>Fast API</a:t>
            </a:r>
          </a:p>
          <a:p>
            <a:pPr marL="549078" lvl="1" indent="-274539" algn="l">
              <a:lnSpc>
                <a:spcPts val="6286"/>
              </a:lnSpc>
              <a:buFont typeface="Arial"/>
              <a:buChar char="•"/>
            </a:pPr>
            <a:r>
              <a:rPr lang="en-US" sz="2543">
                <a:solidFill>
                  <a:srgbClr val="FFFFFF"/>
                </a:solidFill>
                <a:latin typeface="Times New Roman"/>
                <a:ea typeface="Times New Roman"/>
                <a:cs typeface="Times New Roman"/>
                <a:sym typeface="Times New Roman"/>
              </a:rPr>
              <a:t>Arduino IDE</a:t>
            </a:r>
          </a:p>
          <a:p>
            <a:pPr marL="549078" lvl="1" indent="-274539" algn="l">
              <a:lnSpc>
                <a:spcPts val="6289"/>
              </a:lnSpc>
              <a:buFont typeface="Arial"/>
              <a:buChar char="•"/>
            </a:pPr>
            <a:r>
              <a:rPr lang="en-US" sz="2543">
                <a:solidFill>
                  <a:srgbClr val="FFFFFF"/>
                </a:solidFill>
                <a:latin typeface="Times New Roman"/>
                <a:ea typeface="Times New Roman"/>
                <a:cs typeface="Times New Roman"/>
                <a:sym typeface="Times New Roman"/>
              </a:rPr>
              <a:t>Visual Studio Code </a:t>
            </a:r>
          </a:p>
        </p:txBody>
      </p:sp>
      <p:sp>
        <p:nvSpPr>
          <p:cNvPr id="15" name="AutoShape 15"/>
          <p:cNvSpPr/>
          <p:nvPr/>
        </p:nvSpPr>
        <p:spPr>
          <a:xfrm>
            <a:off x="5628437" y="1175174"/>
            <a:ext cx="6492240" cy="0"/>
          </a:xfrm>
          <a:prstGeom prst="line">
            <a:avLst/>
          </a:prstGeom>
          <a:ln w="38100" cap="flat">
            <a:solidFill>
              <a:srgbClr val="FF914D"/>
            </a:solidFill>
            <a:prstDash val="solid"/>
            <a:headEnd type="none" w="sm" len="sm"/>
            <a:tailEnd type="none" w="sm" len="sm"/>
          </a:ln>
        </p:spPr>
      </p:sp>
      <p:sp>
        <p:nvSpPr>
          <p:cNvPr id="16" name="Freeform 16"/>
          <p:cNvSpPr/>
          <p:nvPr/>
        </p:nvSpPr>
        <p:spPr>
          <a:xfrm>
            <a:off x="16597858" y="1589315"/>
            <a:ext cx="1566083" cy="1566083"/>
          </a:xfrm>
          <a:custGeom>
            <a:avLst/>
            <a:gdLst/>
            <a:ahLst/>
            <a:cxnLst/>
            <a:rect l="l" t="t" r="r" b="b"/>
            <a:pathLst>
              <a:path w="1566083" h="1566083">
                <a:moveTo>
                  <a:pt x="0" y="0"/>
                </a:moveTo>
                <a:lnTo>
                  <a:pt x="1566083" y="0"/>
                </a:lnTo>
                <a:lnTo>
                  <a:pt x="1566083" y="1566083"/>
                </a:lnTo>
                <a:lnTo>
                  <a:pt x="0" y="1566083"/>
                </a:lnTo>
                <a:lnTo>
                  <a:pt x="0" y="0"/>
                </a:lnTo>
                <a:close/>
              </a:path>
            </a:pathLst>
          </a:custGeom>
          <a:blipFill>
            <a:blip r:embed="rId5"/>
            <a:stretch>
              <a:fillRect/>
            </a:stretch>
          </a:blipFill>
        </p:spPr>
      </p:sp>
      <p:sp>
        <p:nvSpPr>
          <p:cNvPr id="17" name="Freeform 17"/>
          <p:cNvSpPr/>
          <p:nvPr/>
        </p:nvSpPr>
        <p:spPr>
          <a:xfrm>
            <a:off x="16948291" y="3522602"/>
            <a:ext cx="1373497" cy="1373497"/>
          </a:xfrm>
          <a:custGeom>
            <a:avLst/>
            <a:gdLst/>
            <a:ahLst/>
            <a:cxnLst/>
            <a:rect l="l" t="t" r="r" b="b"/>
            <a:pathLst>
              <a:path w="1373497" h="1373497">
                <a:moveTo>
                  <a:pt x="0" y="0"/>
                </a:moveTo>
                <a:lnTo>
                  <a:pt x="1373498" y="0"/>
                </a:lnTo>
                <a:lnTo>
                  <a:pt x="1373498" y="1373498"/>
                </a:lnTo>
                <a:lnTo>
                  <a:pt x="0" y="13734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17165158" y="6047396"/>
            <a:ext cx="1316914" cy="1316914"/>
          </a:xfrm>
          <a:custGeom>
            <a:avLst/>
            <a:gdLst/>
            <a:ahLst/>
            <a:cxnLst/>
            <a:rect l="l" t="t" r="r" b="b"/>
            <a:pathLst>
              <a:path w="1316914" h="1316914">
                <a:moveTo>
                  <a:pt x="0" y="0"/>
                </a:moveTo>
                <a:lnTo>
                  <a:pt x="1316914" y="0"/>
                </a:lnTo>
                <a:lnTo>
                  <a:pt x="1316914" y="1316913"/>
                </a:lnTo>
                <a:lnTo>
                  <a:pt x="0" y="131691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15910277" y="4972711"/>
            <a:ext cx="1254881" cy="1414313"/>
          </a:xfrm>
          <a:custGeom>
            <a:avLst/>
            <a:gdLst/>
            <a:ahLst/>
            <a:cxnLst/>
            <a:rect l="l" t="t" r="r" b="b"/>
            <a:pathLst>
              <a:path w="1254881" h="1414313">
                <a:moveTo>
                  <a:pt x="0" y="0"/>
                </a:moveTo>
                <a:lnTo>
                  <a:pt x="1254881" y="0"/>
                </a:lnTo>
                <a:lnTo>
                  <a:pt x="1254881" y="1414313"/>
                </a:lnTo>
                <a:lnTo>
                  <a:pt x="0" y="141431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a:off x="14684008" y="6387024"/>
            <a:ext cx="3707418" cy="2641535"/>
          </a:xfrm>
          <a:custGeom>
            <a:avLst/>
            <a:gdLst/>
            <a:ahLst/>
            <a:cxnLst/>
            <a:rect l="l" t="t" r="r" b="b"/>
            <a:pathLst>
              <a:path w="3707418" h="2641535">
                <a:moveTo>
                  <a:pt x="0" y="0"/>
                </a:moveTo>
                <a:lnTo>
                  <a:pt x="3707418" y="0"/>
                </a:lnTo>
                <a:lnTo>
                  <a:pt x="3707418" y="2641535"/>
                </a:lnTo>
                <a:lnTo>
                  <a:pt x="0" y="2641535"/>
                </a:lnTo>
                <a:lnTo>
                  <a:pt x="0" y="0"/>
                </a:lnTo>
                <a:close/>
              </a:path>
            </a:pathLst>
          </a:custGeom>
          <a:blipFill>
            <a:blip r:embed="rId12"/>
            <a:stretch>
              <a:fillRect/>
            </a:stretch>
          </a:blipFill>
        </p:spPr>
      </p:sp>
      <p:sp>
        <p:nvSpPr>
          <p:cNvPr id="21" name="Freeform 21"/>
          <p:cNvSpPr/>
          <p:nvPr/>
        </p:nvSpPr>
        <p:spPr>
          <a:xfrm>
            <a:off x="14819293" y="2714133"/>
            <a:ext cx="2181967" cy="2181967"/>
          </a:xfrm>
          <a:custGeom>
            <a:avLst/>
            <a:gdLst/>
            <a:ahLst/>
            <a:cxnLst/>
            <a:rect l="l" t="t" r="r" b="b"/>
            <a:pathLst>
              <a:path w="2181967" h="2181967">
                <a:moveTo>
                  <a:pt x="0" y="0"/>
                </a:moveTo>
                <a:lnTo>
                  <a:pt x="2181967" y="0"/>
                </a:lnTo>
                <a:lnTo>
                  <a:pt x="2181967" y="2181967"/>
                </a:lnTo>
                <a:lnTo>
                  <a:pt x="0" y="2181967"/>
                </a:lnTo>
                <a:lnTo>
                  <a:pt x="0" y="0"/>
                </a:lnTo>
                <a:close/>
              </a:path>
            </a:pathLst>
          </a:custGeom>
          <a:blipFill>
            <a:blip r:embed="rId13"/>
            <a:stretch>
              <a:fillRect/>
            </a:stretch>
          </a:blipFill>
        </p:spPr>
      </p:sp>
      <p:sp>
        <p:nvSpPr>
          <p:cNvPr id="22" name="TextBox 22"/>
          <p:cNvSpPr txBox="1"/>
          <p:nvPr/>
        </p:nvSpPr>
        <p:spPr>
          <a:xfrm>
            <a:off x="2762825" y="2837175"/>
            <a:ext cx="4473100" cy="6958768"/>
          </a:xfrm>
          <a:prstGeom prst="rect">
            <a:avLst/>
          </a:prstGeom>
        </p:spPr>
        <p:txBody>
          <a:bodyPr lIns="0" tIns="0" rIns="0" bIns="0" rtlCol="0" anchor="t">
            <a:spAutoFit/>
          </a:bodyPr>
          <a:lstStyle/>
          <a:p>
            <a:pPr marL="471985" lvl="2" indent="-157328" algn="just">
              <a:lnSpc>
                <a:spcPts val="5103"/>
              </a:lnSpc>
              <a:buFont typeface="Arial"/>
              <a:buChar char="⚬"/>
            </a:pPr>
            <a:r>
              <a:rPr lang="en-US" sz="2064" b="1">
                <a:solidFill>
                  <a:srgbClr val="FFFFFF"/>
                </a:solidFill>
                <a:latin typeface="Times New Roman Bold"/>
                <a:ea typeface="Times New Roman Bold"/>
                <a:cs typeface="Times New Roman Bold"/>
                <a:sym typeface="Times New Roman Bold"/>
              </a:rPr>
              <a:t>Sensor Calibration and Data Conversion</a:t>
            </a:r>
          </a:p>
          <a:p>
            <a:pPr marL="471985" lvl="2" indent="-157328" algn="just">
              <a:lnSpc>
                <a:spcPts val="5103"/>
              </a:lnSpc>
              <a:buFont typeface="Arial"/>
              <a:buChar char="⚬"/>
            </a:pPr>
            <a:r>
              <a:rPr lang="en-US" sz="2064" b="1">
                <a:solidFill>
                  <a:srgbClr val="FFFFFF"/>
                </a:solidFill>
                <a:latin typeface="Times New Roman Bold"/>
                <a:ea typeface="Times New Roman Bold"/>
                <a:cs typeface="Times New Roman Bold"/>
                <a:sym typeface="Times New Roman Bold"/>
              </a:rPr>
              <a:t>Use of MongoDB database for storing sensor data securely.</a:t>
            </a:r>
          </a:p>
          <a:p>
            <a:pPr marL="471985" lvl="2" indent="-157328" algn="just">
              <a:lnSpc>
                <a:spcPts val="5103"/>
              </a:lnSpc>
              <a:buFont typeface="Arial"/>
              <a:buChar char="⚬"/>
            </a:pPr>
            <a:r>
              <a:rPr lang="en-US" sz="2064" b="1">
                <a:solidFill>
                  <a:srgbClr val="FFFFFF"/>
                </a:solidFill>
                <a:latin typeface="Times New Roman Bold"/>
                <a:ea typeface="Times New Roman Bold"/>
                <a:cs typeface="Times New Roman Bold"/>
                <a:sym typeface="Times New Roman Bold"/>
              </a:rPr>
              <a:t>Develop an IoT-Based Air Pollution Monitoring System</a:t>
            </a:r>
          </a:p>
          <a:p>
            <a:pPr marL="471985" lvl="2" indent="-157328" algn="just">
              <a:lnSpc>
                <a:spcPts val="5103"/>
              </a:lnSpc>
              <a:buFont typeface="Arial"/>
              <a:buChar char="⚬"/>
            </a:pPr>
            <a:r>
              <a:rPr lang="en-US" sz="2064" b="1">
                <a:solidFill>
                  <a:srgbClr val="FFFFFF"/>
                </a:solidFill>
                <a:latin typeface="Times New Roman Bold"/>
                <a:ea typeface="Times New Roman Bold"/>
                <a:cs typeface="Times New Roman Bold"/>
                <a:sym typeface="Times New Roman Bold"/>
              </a:rPr>
              <a:t>Implementation of Arduino code on the Arduino Uno board to handle sensor inputs, process data,</a:t>
            </a:r>
          </a:p>
          <a:p>
            <a:pPr marL="218677" lvl="2" indent="-72892" algn="just">
              <a:lnSpc>
                <a:spcPts val="2364"/>
              </a:lnSpc>
            </a:pPr>
            <a:endParaRPr lang="en-US" sz="2064" b="1">
              <a:solidFill>
                <a:srgbClr val="FFFFFF"/>
              </a:solidFill>
              <a:latin typeface="Times New Roman Bold"/>
              <a:ea typeface="Times New Roman Bold"/>
              <a:cs typeface="Times New Roman Bold"/>
              <a:sym typeface="Times New Roman Bold"/>
            </a:endParaRPr>
          </a:p>
          <a:p>
            <a:pPr marL="218677" lvl="2" indent="-72892" algn="just">
              <a:lnSpc>
                <a:spcPts val="2364"/>
              </a:lnSpc>
            </a:pPr>
            <a:endParaRPr lang="en-US" sz="2064" b="1">
              <a:solidFill>
                <a:srgbClr val="FFFFFF"/>
              </a:solidFill>
              <a:latin typeface="Times New Roman Bold"/>
              <a:ea typeface="Times New Roman Bold"/>
              <a:cs typeface="Times New Roman Bold"/>
              <a:sym typeface="Times New Roman Bold"/>
            </a:endParaRPr>
          </a:p>
          <a:p>
            <a:pPr marL="218677" lvl="2" indent="-72892" algn="just">
              <a:lnSpc>
                <a:spcPts val="2364"/>
              </a:lnSpc>
            </a:pPr>
            <a:endParaRPr lang="en-US" sz="2064" b="1">
              <a:solidFill>
                <a:srgbClr val="FFFFFF"/>
              </a:solidFill>
              <a:latin typeface="Times New Roman Bold"/>
              <a:ea typeface="Times New Roman Bold"/>
              <a:cs typeface="Times New Roman Bold"/>
              <a:sym typeface="Times New Roman Bold"/>
            </a:endParaRPr>
          </a:p>
        </p:txBody>
      </p:sp>
      <p:sp>
        <p:nvSpPr>
          <p:cNvPr id="23" name="TextBox 23"/>
          <p:cNvSpPr txBox="1"/>
          <p:nvPr/>
        </p:nvSpPr>
        <p:spPr>
          <a:xfrm>
            <a:off x="3586494" y="2144532"/>
            <a:ext cx="2044823" cy="472062"/>
          </a:xfrm>
          <a:prstGeom prst="rect">
            <a:avLst/>
          </a:prstGeom>
        </p:spPr>
        <p:txBody>
          <a:bodyPr lIns="0" tIns="0" rIns="0" bIns="0" rtlCol="0" anchor="t">
            <a:spAutoFit/>
          </a:bodyPr>
          <a:lstStyle/>
          <a:p>
            <a:pPr algn="ctr">
              <a:lnSpc>
                <a:spcPts val="4053"/>
              </a:lnSpc>
            </a:pPr>
            <a:r>
              <a:rPr lang="en-US" sz="2413" b="1" u="sng">
                <a:solidFill>
                  <a:srgbClr val="FFFFFF"/>
                </a:solidFill>
                <a:latin typeface="Open Sans Bold"/>
                <a:ea typeface="Open Sans Bold"/>
                <a:cs typeface="Open Sans Bold"/>
                <a:sym typeface="Open Sans Bold"/>
              </a:rPr>
              <a:t>Techniques</a:t>
            </a:r>
          </a:p>
        </p:txBody>
      </p:sp>
      <p:sp>
        <p:nvSpPr>
          <p:cNvPr id="24" name="TextBox 24"/>
          <p:cNvSpPr txBox="1"/>
          <p:nvPr/>
        </p:nvSpPr>
        <p:spPr>
          <a:xfrm>
            <a:off x="16346937"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14</a:t>
            </a:r>
          </a:p>
        </p:txBody>
      </p:sp>
      <p:sp>
        <p:nvSpPr>
          <p:cNvPr id="25" name="TextBox 25"/>
          <p:cNvSpPr txBox="1"/>
          <p:nvPr/>
        </p:nvSpPr>
        <p:spPr>
          <a:xfrm>
            <a:off x="6746852" y="38427"/>
            <a:ext cx="11414896" cy="1038080"/>
          </a:xfrm>
          <a:prstGeom prst="rect">
            <a:avLst/>
          </a:prstGeom>
        </p:spPr>
        <p:txBody>
          <a:bodyPr lIns="0" tIns="0" rIns="0" bIns="0" rtlCol="0" anchor="t">
            <a:spAutoFit/>
          </a:bodyPr>
          <a:lstStyle/>
          <a:p>
            <a:pPr algn="ctr">
              <a:lnSpc>
                <a:spcPts val="7803"/>
              </a:lnSpc>
            </a:pPr>
            <a:r>
              <a:rPr lang="en-US" sz="5002" b="1">
                <a:solidFill>
                  <a:srgbClr val="F09E42"/>
                </a:solidFill>
                <a:latin typeface="Times New Roman Bold"/>
                <a:ea typeface="Times New Roman Bold"/>
                <a:cs typeface="Times New Roman Bold"/>
                <a:sym typeface="Times New Roman Bold"/>
              </a:rPr>
              <a:t>Used Techniques and Technologies</a:t>
            </a:r>
          </a:p>
        </p:txBody>
      </p:sp>
      <p:sp>
        <p:nvSpPr>
          <p:cNvPr id="26" name="TextBox 26"/>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27" name="TextBox 27"/>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rot="-10800000" flipH="1">
            <a:off x="12730834" y="4683736"/>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sp>
        <p:nvSpPr>
          <p:cNvPr id="4" name="TextBox 4"/>
          <p:cNvSpPr txBox="1"/>
          <p:nvPr/>
        </p:nvSpPr>
        <p:spPr>
          <a:xfrm>
            <a:off x="16346937" y="8178464"/>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15</a:t>
            </a:r>
          </a:p>
        </p:txBody>
      </p:sp>
      <p:grpSp>
        <p:nvGrpSpPr>
          <p:cNvPr id="5" name="Group 5"/>
          <p:cNvGrpSpPr/>
          <p:nvPr/>
        </p:nvGrpSpPr>
        <p:grpSpPr>
          <a:xfrm>
            <a:off x="0" y="9448800"/>
            <a:ext cx="18288001" cy="9525"/>
            <a:chOff x="0" y="0"/>
            <a:chExt cx="24384001" cy="12700"/>
          </a:xfrm>
        </p:grpSpPr>
        <p:sp>
          <p:nvSpPr>
            <p:cNvPr id="6" name="Freeform 6"/>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7" name="TextBox 7"/>
          <p:cNvSpPr txBox="1"/>
          <p:nvPr/>
        </p:nvSpPr>
        <p:spPr>
          <a:xfrm>
            <a:off x="11490088" y="-219075"/>
            <a:ext cx="6535392" cy="1038080"/>
          </a:xfrm>
          <a:prstGeom prst="rect">
            <a:avLst/>
          </a:prstGeom>
        </p:spPr>
        <p:txBody>
          <a:bodyPr lIns="0" tIns="0" rIns="0" bIns="0" rtlCol="0" anchor="t">
            <a:spAutoFit/>
          </a:bodyPr>
          <a:lstStyle/>
          <a:p>
            <a:pPr algn="ctr">
              <a:lnSpc>
                <a:spcPts val="7803"/>
              </a:lnSpc>
            </a:pPr>
            <a:r>
              <a:rPr lang="en-US" sz="5002" b="1">
                <a:solidFill>
                  <a:srgbClr val="FF914D"/>
                </a:solidFill>
                <a:latin typeface="Times New Roman Bold"/>
                <a:ea typeface="Times New Roman Bold"/>
                <a:cs typeface="Times New Roman Bold"/>
                <a:sym typeface="Times New Roman Bold"/>
              </a:rPr>
              <a:t>Methodology</a:t>
            </a:r>
          </a:p>
        </p:txBody>
      </p:sp>
      <p:grpSp>
        <p:nvGrpSpPr>
          <p:cNvPr id="8" name="Group 8"/>
          <p:cNvGrpSpPr/>
          <p:nvPr/>
        </p:nvGrpSpPr>
        <p:grpSpPr>
          <a:xfrm>
            <a:off x="8054217" y="2251964"/>
            <a:ext cx="6713091" cy="1292932"/>
            <a:chOff x="0" y="0"/>
            <a:chExt cx="8514240" cy="1639831"/>
          </a:xfrm>
        </p:grpSpPr>
        <p:sp>
          <p:nvSpPr>
            <p:cNvPr id="9" name="Freeform 9"/>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grpSp>
        <p:nvGrpSpPr>
          <p:cNvPr id="10" name="Group 10"/>
          <p:cNvGrpSpPr/>
          <p:nvPr/>
        </p:nvGrpSpPr>
        <p:grpSpPr>
          <a:xfrm>
            <a:off x="8034447" y="3742394"/>
            <a:ext cx="6713091" cy="1323093"/>
            <a:chOff x="0" y="0"/>
            <a:chExt cx="8514240" cy="1678084"/>
          </a:xfrm>
        </p:grpSpPr>
        <p:sp>
          <p:nvSpPr>
            <p:cNvPr id="11" name="Freeform 11"/>
            <p:cNvSpPr/>
            <p:nvPr/>
          </p:nvSpPr>
          <p:spPr>
            <a:xfrm>
              <a:off x="0" y="0"/>
              <a:ext cx="8514207" cy="1678051"/>
            </a:xfrm>
            <a:custGeom>
              <a:avLst/>
              <a:gdLst/>
              <a:ahLst/>
              <a:cxnLst/>
              <a:rect l="l" t="t" r="r" b="b"/>
              <a:pathLst>
                <a:path w="8514207" h="1678051">
                  <a:moveTo>
                    <a:pt x="8361426" y="1678051"/>
                  </a:moveTo>
                  <a:lnTo>
                    <a:pt x="152781" y="1678051"/>
                  </a:lnTo>
                  <a:cubicBezTo>
                    <a:pt x="68580" y="1678051"/>
                    <a:pt x="0" y="1609471"/>
                    <a:pt x="0" y="1525270"/>
                  </a:cubicBezTo>
                  <a:lnTo>
                    <a:pt x="0" y="152781"/>
                  </a:lnTo>
                  <a:cubicBezTo>
                    <a:pt x="0" y="68580"/>
                    <a:pt x="68580" y="0"/>
                    <a:pt x="152781" y="0"/>
                  </a:cubicBezTo>
                  <a:lnTo>
                    <a:pt x="8361426" y="0"/>
                  </a:lnTo>
                  <a:cubicBezTo>
                    <a:pt x="8445627" y="0"/>
                    <a:pt x="8514207" y="68580"/>
                    <a:pt x="8514207" y="152781"/>
                  </a:cubicBezTo>
                  <a:lnTo>
                    <a:pt x="8514207" y="1525270"/>
                  </a:lnTo>
                  <a:cubicBezTo>
                    <a:pt x="8514207" y="1609471"/>
                    <a:pt x="8445627" y="1678051"/>
                    <a:pt x="8361426" y="1678051"/>
                  </a:cubicBezTo>
                  <a:close/>
                </a:path>
              </a:pathLst>
            </a:custGeom>
            <a:solidFill>
              <a:srgbClr val="494F56"/>
            </a:solidFill>
          </p:spPr>
        </p:sp>
      </p:grpSp>
      <p:grpSp>
        <p:nvGrpSpPr>
          <p:cNvPr id="12" name="Group 12"/>
          <p:cNvGrpSpPr/>
          <p:nvPr/>
        </p:nvGrpSpPr>
        <p:grpSpPr>
          <a:xfrm>
            <a:off x="1043781" y="2272363"/>
            <a:ext cx="6713091" cy="1292932"/>
            <a:chOff x="0" y="0"/>
            <a:chExt cx="8514240" cy="1639831"/>
          </a:xfrm>
        </p:grpSpPr>
        <p:sp>
          <p:nvSpPr>
            <p:cNvPr id="13" name="Freeform 13"/>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grpSp>
        <p:nvGrpSpPr>
          <p:cNvPr id="14" name="Group 14"/>
          <p:cNvGrpSpPr/>
          <p:nvPr/>
        </p:nvGrpSpPr>
        <p:grpSpPr>
          <a:xfrm>
            <a:off x="1028700" y="3732642"/>
            <a:ext cx="6713091" cy="1292932"/>
            <a:chOff x="0" y="0"/>
            <a:chExt cx="8514240" cy="1639831"/>
          </a:xfrm>
        </p:grpSpPr>
        <p:sp>
          <p:nvSpPr>
            <p:cNvPr id="15" name="Freeform 15"/>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494F56"/>
            </a:solidFill>
          </p:spPr>
        </p:sp>
      </p:grpSp>
      <p:grpSp>
        <p:nvGrpSpPr>
          <p:cNvPr id="16" name="Group 16"/>
          <p:cNvGrpSpPr/>
          <p:nvPr/>
        </p:nvGrpSpPr>
        <p:grpSpPr>
          <a:xfrm>
            <a:off x="1028700" y="5184311"/>
            <a:ext cx="6713091" cy="1292932"/>
            <a:chOff x="0" y="0"/>
            <a:chExt cx="8514240" cy="1639831"/>
          </a:xfrm>
        </p:grpSpPr>
        <p:sp>
          <p:nvSpPr>
            <p:cNvPr id="17" name="Freeform 17"/>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grpSp>
        <p:nvGrpSpPr>
          <p:cNvPr id="18" name="Group 18"/>
          <p:cNvGrpSpPr/>
          <p:nvPr/>
        </p:nvGrpSpPr>
        <p:grpSpPr>
          <a:xfrm>
            <a:off x="1028700" y="6609189"/>
            <a:ext cx="6713091" cy="1292932"/>
            <a:chOff x="0" y="0"/>
            <a:chExt cx="8514240" cy="1639831"/>
          </a:xfrm>
        </p:grpSpPr>
        <p:sp>
          <p:nvSpPr>
            <p:cNvPr id="19" name="Freeform 19"/>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494F56"/>
            </a:solidFill>
          </p:spPr>
        </p:sp>
      </p:grpSp>
      <p:grpSp>
        <p:nvGrpSpPr>
          <p:cNvPr id="20" name="Group 20"/>
          <p:cNvGrpSpPr/>
          <p:nvPr/>
        </p:nvGrpSpPr>
        <p:grpSpPr>
          <a:xfrm>
            <a:off x="8034447" y="5184311"/>
            <a:ext cx="6713091" cy="1292932"/>
            <a:chOff x="0" y="0"/>
            <a:chExt cx="8514240" cy="1639831"/>
          </a:xfrm>
        </p:grpSpPr>
        <p:sp>
          <p:nvSpPr>
            <p:cNvPr id="21" name="Freeform 21"/>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sp>
        <p:nvSpPr>
          <p:cNvPr id="22" name="Freeform 22"/>
          <p:cNvSpPr/>
          <p:nvPr/>
        </p:nvSpPr>
        <p:spPr>
          <a:xfrm>
            <a:off x="1274757" y="2491347"/>
            <a:ext cx="814913" cy="814913"/>
          </a:xfrm>
          <a:custGeom>
            <a:avLst/>
            <a:gdLst/>
            <a:ahLst/>
            <a:cxnLst/>
            <a:rect l="l" t="t" r="r" b="b"/>
            <a:pathLst>
              <a:path w="814913" h="814913">
                <a:moveTo>
                  <a:pt x="0" y="0"/>
                </a:moveTo>
                <a:lnTo>
                  <a:pt x="814913" y="0"/>
                </a:lnTo>
                <a:lnTo>
                  <a:pt x="814913" y="814913"/>
                </a:lnTo>
                <a:lnTo>
                  <a:pt x="0" y="814913"/>
                </a:lnTo>
                <a:lnTo>
                  <a:pt x="0" y="0"/>
                </a:lnTo>
                <a:close/>
              </a:path>
            </a:pathLst>
          </a:custGeom>
          <a:blipFill>
            <a:blip r:embed="rId4"/>
            <a:stretch>
              <a:fillRect/>
            </a:stretch>
          </a:blipFill>
        </p:spPr>
      </p:sp>
      <p:sp>
        <p:nvSpPr>
          <p:cNvPr id="23" name="Freeform 23"/>
          <p:cNvSpPr/>
          <p:nvPr/>
        </p:nvSpPr>
        <p:spPr>
          <a:xfrm>
            <a:off x="1214676" y="3932891"/>
            <a:ext cx="814913" cy="814913"/>
          </a:xfrm>
          <a:custGeom>
            <a:avLst/>
            <a:gdLst/>
            <a:ahLst/>
            <a:cxnLst/>
            <a:rect l="l" t="t" r="r" b="b"/>
            <a:pathLst>
              <a:path w="814913" h="814913">
                <a:moveTo>
                  <a:pt x="0" y="0"/>
                </a:moveTo>
                <a:lnTo>
                  <a:pt x="814913" y="0"/>
                </a:lnTo>
                <a:lnTo>
                  <a:pt x="814913" y="814913"/>
                </a:lnTo>
                <a:lnTo>
                  <a:pt x="0" y="814913"/>
                </a:lnTo>
                <a:lnTo>
                  <a:pt x="0" y="0"/>
                </a:lnTo>
                <a:close/>
              </a:path>
            </a:pathLst>
          </a:custGeom>
          <a:blipFill>
            <a:blip r:embed="rId5"/>
            <a:stretch>
              <a:fillRect/>
            </a:stretch>
          </a:blipFill>
        </p:spPr>
      </p:sp>
      <p:sp>
        <p:nvSpPr>
          <p:cNvPr id="24" name="Freeform 24"/>
          <p:cNvSpPr/>
          <p:nvPr/>
        </p:nvSpPr>
        <p:spPr>
          <a:xfrm>
            <a:off x="8261703" y="2534798"/>
            <a:ext cx="804786" cy="804786"/>
          </a:xfrm>
          <a:custGeom>
            <a:avLst/>
            <a:gdLst/>
            <a:ahLst/>
            <a:cxnLst/>
            <a:rect l="l" t="t" r="r" b="b"/>
            <a:pathLst>
              <a:path w="804786" h="804786">
                <a:moveTo>
                  <a:pt x="0" y="0"/>
                </a:moveTo>
                <a:lnTo>
                  <a:pt x="804786" y="0"/>
                </a:lnTo>
                <a:lnTo>
                  <a:pt x="804786" y="804786"/>
                </a:lnTo>
                <a:lnTo>
                  <a:pt x="0" y="804786"/>
                </a:lnTo>
                <a:lnTo>
                  <a:pt x="0" y="0"/>
                </a:lnTo>
                <a:close/>
              </a:path>
            </a:pathLst>
          </a:custGeom>
          <a:blipFill>
            <a:blip r:embed="rId6"/>
            <a:stretch>
              <a:fillRect/>
            </a:stretch>
          </a:blipFill>
        </p:spPr>
      </p:sp>
      <p:sp>
        <p:nvSpPr>
          <p:cNvPr id="25" name="Freeform 25"/>
          <p:cNvSpPr/>
          <p:nvPr/>
        </p:nvSpPr>
        <p:spPr>
          <a:xfrm rot="-563187">
            <a:off x="1297846" y="5466836"/>
            <a:ext cx="731744" cy="731744"/>
          </a:xfrm>
          <a:custGeom>
            <a:avLst/>
            <a:gdLst/>
            <a:ahLst/>
            <a:cxnLst/>
            <a:rect l="l" t="t" r="r" b="b"/>
            <a:pathLst>
              <a:path w="731744" h="731744">
                <a:moveTo>
                  <a:pt x="0" y="0"/>
                </a:moveTo>
                <a:lnTo>
                  <a:pt x="731743" y="0"/>
                </a:lnTo>
                <a:lnTo>
                  <a:pt x="731743" y="731743"/>
                </a:lnTo>
                <a:lnTo>
                  <a:pt x="0" y="731743"/>
                </a:lnTo>
                <a:lnTo>
                  <a:pt x="0" y="0"/>
                </a:lnTo>
                <a:close/>
              </a:path>
            </a:pathLst>
          </a:custGeom>
          <a:blipFill>
            <a:blip r:embed="rId7"/>
            <a:stretch>
              <a:fillRect/>
            </a:stretch>
          </a:blipFill>
        </p:spPr>
      </p:sp>
      <p:sp>
        <p:nvSpPr>
          <p:cNvPr id="26" name="Freeform 26"/>
          <p:cNvSpPr/>
          <p:nvPr/>
        </p:nvSpPr>
        <p:spPr>
          <a:xfrm rot="-563187">
            <a:off x="1243074" y="6831606"/>
            <a:ext cx="731744" cy="731744"/>
          </a:xfrm>
          <a:custGeom>
            <a:avLst/>
            <a:gdLst/>
            <a:ahLst/>
            <a:cxnLst/>
            <a:rect l="l" t="t" r="r" b="b"/>
            <a:pathLst>
              <a:path w="731744" h="731744">
                <a:moveTo>
                  <a:pt x="0" y="0"/>
                </a:moveTo>
                <a:lnTo>
                  <a:pt x="731743" y="0"/>
                </a:lnTo>
                <a:lnTo>
                  <a:pt x="731743" y="731744"/>
                </a:lnTo>
                <a:lnTo>
                  <a:pt x="0" y="731744"/>
                </a:lnTo>
                <a:lnTo>
                  <a:pt x="0" y="0"/>
                </a:lnTo>
                <a:close/>
              </a:path>
            </a:pathLst>
          </a:custGeom>
          <a:blipFill>
            <a:blip r:embed="rId7"/>
            <a:stretch>
              <a:fillRect/>
            </a:stretch>
          </a:blipFill>
        </p:spPr>
      </p:sp>
      <p:sp>
        <p:nvSpPr>
          <p:cNvPr id="27" name="Freeform 27"/>
          <p:cNvSpPr/>
          <p:nvPr/>
        </p:nvSpPr>
        <p:spPr>
          <a:xfrm>
            <a:off x="8193532" y="4038995"/>
            <a:ext cx="904625" cy="713806"/>
          </a:xfrm>
          <a:custGeom>
            <a:avLst/>
            <a:gdLst/>
            <a:ahLst/>
            <a:cxnLst/>
            <a:rect l="l" t="t" r="r" b="b"/>
            <a:pathLst>
              <a:path w="904625" h="713806">
                <a:moveTo>
                  <a:pt x="0" y="0"/>
                </a:moveTo>
                <a:lnTo>
                  <a:pt x="904626" y="0"/>
                </a:lnTo>
                <a:lnTo>
                  <a:pt x="904626" y="713806"/>
                </a:lnTo>
                <a:lnTo>
                  <a:pt x="0" y="713806"/>
                </a:lnTo>
                <a:lnTo>
                  <a:pt x="0" y="0"/>
                </a:lnTo>
                <a:close/>
              </a:path>
            </a:pathLst>
          </a:custGeom>
          <a:blipFill>
            <a:blip r:embed="rId8"/>
            <a:stretch>
              <a:fillRect b="-398"/>
            </a:stretch>
          </a:blipFill>
        </p:spPr>
      </p:sp>
      <p:sp>
        <p:nvSpPr>
          <p:cNvPr id="28" name="Freeform 28"/>
          <p:cNvSpPr/>
          <p:nvPr/>
        </p:nvSpPr>
        <p:spPr>
          <a:xfrm>
            <a:off x="8305730" y="5434565"/>
            <a:ext cx="792427" cy="792427"/>
          </a:xfrm>
          <a:custGeom>
            <a:avLst/>
            <a:gdLst/>
            <a:ahLst/>
            <a:cxnLst/>
            <a:rect l="l" t="t" r="r" b="b"/>
            <a:pathLst>
              <a:path w="792427" h="792427">
                <a:moveTo>
                  <a:pt x="0" y="0"/>
                </a:moveTo>
                <a:lnTo>
                  <a:pt x="792428" y="0"/>
                </a:lnTo>
                <a:lnTo>
                  <a:pt x="792428" y="792427"/>
                </a:lnTo>
                <a:lnTo>
                  <a:pt x="0" y="792427"/>
                </a:lnTo>
                <a:lnTo>
                  <a:pt x="0" y="0"/>
                </a:lnTo>
                <a:close/>
              </a:path>
            </a:pathLst>
          </a:custGeom>
          <a:blipFill>
            <a:blip r:embed="rId9"/>
            <a:stretch>
              <a:fillRect/>
            </a:stretch>
          </a:blipFill>
        </p:spPr>
      </p:sp>
      <p:sp>
        <p:nvSpPr>
          <p:cNvPr id="29" name="TextBox 29"/>
          <p:cNvSpPr txBox="1"/>
          <p:nvPr/>
        </p:nvSpPr>
        <p:spPr>
          <a:xfrm>
            <a:off x="2249665" y="2606106"/>
            <a:ext cx="4271162" cy="440345"/>
          </a:xfrm>
          <a:prstGeom prst="rect">
            <a:avLst/>
          </a:prstGeom>
        </p:spPr>
        <p:txBody>
          <a:bodyPr lIns="0" tIns="0" rIns="0" bIns="0" rtlCol="0" anchor="t">
            <a:spAutoFit/>
          </a:bodyPr>
          <a:lstStyle/>
          <a:p>
            <a:pPr algn="l">
              <a:lnSpc>
                <a:spcPts val="3722"/>
              </a:lnSpc>
            </a:pPr>
            <a:r>
              <a:rPr lang="en-US" sz="2216" b="1">
                <a:solidFill>
                  <a:srgbClr val="000000"/>
                </a:solidFill>
                <a:latin typeface="Open Sans Bold"/>
                <a:ea typeface="Open Sans Bold"/>
                <a:cs typeface="Open Sans Bold"/>
                <a:sym typeface="Open Sans Bold"/>
              </a:rPr>
              <a:t>create the IoT device </a:t>
            </a:r>
          </a:p>
        </p:txBody>
      </p:sp>
      <p:sp>
        <p:nvSpPr>
          <p:cNvPr id="30" name="TextBox 30"/>
          <p:cNvSpPr txBox="1"/>
          <p:nvPr/>
        </p:nvSpPr>
        <p:spPr>
          <a:xfrm>
            <a:off x="2209261" y="4027135"/>
            <a:ext cx="4768864" cy="824390"/>
          </a:xfrm>
          <a:prstGeom prst="rect">
            <a:avLst/>
          </a:prstGeom>
        </p:spPr>
        <p:txBody>
          <a:bodyPr lIns="0" tIns="0" rIns="0" bIns="0" rtlCol="0" anchor="t">
            <a:spAutoFit/>
          </a:bodyPr>
          <a:lstStyle/>
          <a:p>
            <a:pPr algn="l">
              <a:lnSpc>
                <a:spcPts val="3366"/>
              </a:lnSpc>
            </a:pPr>
            <a:r>
              <a:rPr lang="en-US" sz="2004" b="1">
                <a:solidFill>
                  <a:srgbClr val="FFFFFF"/>
                </a:solidFill>
                <a:latin typeface="Open Sans Bold"/>
                <a:ea typeface="Open Sans Bold"/>
                <a:cs typeface="Open Sans Bold"/>
                <a:sym typeface="Open Sans Bold"/>
              </a:rPr>
              <a:t>get the real-time Sensor Data from IoT devices </a:t>
            </a:r>
          </a:p>
        </p:txBody>
      </p:sp>
      <p:sp>
        <p:nvSpPr>
          <p:cNvPr id="31" name="TextBox 31"/>
          <p:cNvSpPr txBox="1"/>
          <p:nvPr/>
        </p:nvSpPr>
        <p:spPr>
          <a:xfrm>
            <a:off x="2089670" y="5376137"/>
            <a:ext cx="5254353" cy="910973"/>
          </a:xfrm>
          <a:prstGeom prst="rect">
            <a:avLst/>
          </a:prstGeom>
        </p:spPr>
        <p:txBody>
          <a:bodyPr lIns="0" tIns="0" rIns="0" bIns="0" rtlCol="0" anchor="t">
            <a:spAutoFit/>
          </a:bodyPr>
          <a:lstStyle/>
          <a:p>
            <a:pPr algn="l">
              <a:lnSpc>
                <a:spcPts val="3722"/>
              </a:lnSpc>
            </a:pPr>
            <a:r>
              <a:rPr lang="en-US" sz="2216" b="1">
                <a:solidFill>
                  <a:srgbClr val="000000"/>
                </a:solidFill>
                <a:latin typeface="Open Sans Bold"/>
                <a:ea typeface="Open Sans Bold"/>
                <a:cs typeface="Open Sans Bold"/>
                <a:sym typeface="Open Sans Bold"/>
              </a:rPr>
              <a:t>calculate the sensor data values (PPM) concentration</a:t>
            </a:r>
          </a:p>
        </p:txBody>
      </p:sp>
      <p:sp>
        <p:nvSpPr>
          <p:cNvPr id="32" name="TextBox 32"/>
          <p:cNvSpPr txBox="1"/>
          <p:nvPr/>
        </p:nvSpPr>
        <p:spPr>
          <a:xfrm>
            <a:off x="2089670" y="6924918"/>
            <a:ext cx="5520695" cy="910973"/>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Using the MQTT Server to send the data to back end</a:t>
            </a:r>
          </a:p>
        </p:txBody>
      </p:sp>
      <p:sp>
        <p:nvSpPr>
          <p:cNvPr id="33" name="TextBox 33"/>
          <p:cNvSpPr txBox="1"/>
          <p:nvPr/>
        </p:nvSpPr>
        <p:spPr>
          <a:xfrm>
            <a:off x="9247464" y="2202710"/>
            <a:ext cx="5785234" cy="1307952"/>
          </a:xfrm>
          <a:prstGeom prst="rect">
            <a:avLst/>
          </a:prstGeom>
        </p:spPr>
        <p:txBody>
          <a:bodyPr lIns="0" tIns="0" rIns="0" bIns="0" rtlCol="0" anchor="t">
            <a:spAutoFit/>
          </a:bodyPr>
          <a:lstStyle/>
          <a:p>
            <a:pPr algn="l">
              <a:lnSpc>
                <a:spcPts val="3592"/>
              </a:lnSpc>
            </a:pPr>
            <a:r>
              <a:rPr lang="en-US" sz="2138" b="1">
                <a:solidFill>
                  <a:srgbClr val="000000"/>
                </a:solidFill>
                <a:latin typeface="Open Sans Bold"/>
                <a:ea typeface="Open Sans Bold"/>
                <a:cs typeface="Open Sans Bold"/>
                <a:sym typeface="Open Sans Bold"/>
              </a:rPr>
              <a:t>Connect with Backend server from IoT devices and send the sensor data in database(DB)  </a:t>
            </a:r>
          </a:p>
        </p:txBody>
      </p:sp>
      <p:sp>
        <p:nvSpPr>
          <p:cNvPr id="34" name="TextBox 34"/>
          <p:cNvSpPr txBox="1"/>
          <p:nvPr/>
        </p:nvSpPr>
        <p:spPr>
          <a:xfrm>
            <a:off x="9231712" y="3880090"/>
            <a:ext cx="5310772" cy="910817"/>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Host the finalized model in the fast server</a:t>
            </a:r>
          </a:p>
        </p:txBody>
      </p:sp>
      <p:sp>
        <p:nvSpPr>
          <p:cNvPr id="35" name="TextBox 35"/>
          <p:cNvSpPr txBox="1"/>
          <p:nvPr/>
        </p:nvSpPr>
        <p:spPr>
          <a:xfrm>
            <a:off x="9231712" y="5305941"/>
            <a:ext cx="4955598" cy="910973"/>
          </a:xfrm>
          <a:prstGeom prst="rect">
            <a:avLst/>
          </a:prstGeom>
        </p:spPr>
        <p:txBody>
          <a:bodyPr lIns="0" tIns="0" rIns="0" bIns="0" rtlCol="0" anchor="t">
            <a:spAutoFit/>
          </a:bodyPr>
          <a:lstStyle/>
          <a:p>
            <a:pPr algn="l">
              <a:lnSpc>
                <a:spcPts val="3722"/>
              </a:lnSpc>
            </a:pPr>
            <a:r>
              <a:rPr lang="en-US" sz="2216" b="1">
                <a:solidFill>
                  <a:srgbClr val="000000"/>
                </a:solidFill>
                <a:latin typeface="Open Sans Bold"/>
                <a:ea typeface="Open Sans Bold"/>
                <a:cs typeface="Open Sans Bold"/>
                <a:sym typeface="Open Sans Bold"/>
              </a:rPr>
              <a:t>Displayed the results in mobile application</a:t>
            </a:r>
          </a:p>
        </p:txBody>
      </p:sp>
      <p:sp>
        <p:nvSpPr>
          <p:cNvPr id="36" name="TextBox 36"/>
          <p:cNvSpPr txBox="1"/>
          <p:nvPr/>
        </p:nvSpPr>
        <p:spPr>
          <a:xfrm>
            <a:off x="11490088" y="752475"/>
            <a:ext cx="7066170" cy="1038210"/>
          </a:xfrm>
          <a:prstGeom prst="rect">
            <a:avLst/>
          </a:prstGeom>
        </p:spPr>
        <p:txBody>
          <a:bodyPr lIns="0" tIns="0" rIns="0" bIns="0" rtlCol="0" anchor="t">
            <a:spAutoFit/>
          </a:bodyPr>
          <a:lstStyle/>
          <a:p>
            <a:pPr algn="ctr">
              <a:lnSpc>
                <a:spcPts val="7800"/>
              </a:lnSpc>
            </a:pPr>
            <a:r>
              <a:rPr lang="en-US" sz="5000">
                <a:solidFill>
                  <a:srgbClr val="F37726"/>
                </a:solidFill>
                <a:latin typeface="Times New Roman"/>
                <a:ea typeface="Times New Roman"/>
                <a:cs typeface="Times New Roman"/>
                <a:sym typeface="Times New Roman"/>
              </a:rPr>
              <a:t>Evidence of Completion </a:t>
            </a:r>
          </a:p>
        </p:txBody>
      </p:sp>
      <p:sp>
        <p:nvSpPr>
          <p:cNvPr id="37" name="TextBox 37"/>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38" name="TextBox 38"/>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39" name="AutoShape 39"/>
          <p:cNvSpPr/>
          <p:nvPr/>
        </p:nvSpPr>
        <p:spPr>
          <a:xfrm>
            <a:off x="7610364" y="774070"/>
            <a:ext cx="6492240" cy="0"/>
          </a:xfrm>
          <a:prstGeom prst="line">
            <a:avLst/>
          </a:prstGeom>
          <a:ln w="38100" cap="flat">
            <a:solidFill>
              <a:srgbClr val="FFDE59"/>
            </a:solidFill>
            <a:prstDash val="solid"/>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1206" y="9639029"/>
            <a:ext cx="18288001" cy="9525"/>
            <a:chOff x="0" y="0"/>
            <a:chExt cx="24384001" cy="12700"/>
          </a:xfrm>
        </p:grpSpPr>
        <p:sp>
          <p:nvSpPr>
            <p:cNvPr id="3" name="Freeform 3"/>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4" name="Freeform 4"/>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5" name="Freeform 5"/>
          <p:cNvSpPr/>
          <p:nvPr/>
        </p:nvSpPr>
        <p:spPr>
          <a:xfrm rot="-10800000" flipH="1">
            <a:off x="12730835" y="478298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sp>
        <p:nvSpPr>
          <p:cNvPr id="6" name="TextBox 6"/>
          <p:cNvSpPr txBox="1"/>
          <p:nvPr/>
        </p:nvSpPr>
        <p:spPr>
          <a:xfrm>
            <a:off x="8994530" y="-199880"/>
            <a:ext cx="10861372" cy="1038080"/>
          </a:xfrm>
          <a:prstGeom prst="rect">
            <a:avLst/>
          </a:prstGeom>
        </p:spPr>
        <p:txBody>
          <a:bodyPr lIns="0" tIns="0" rIns="0" bIns="0" rtlCol="0" anchor="t">
            <a:spAutoFit/>
          </a:bodyPr>
          <a:lstStyle/>
          <a:p>
            <a:pPr algn="ctr">
              <a:lnSpc>
                <a:spcPts val="7803"/>
              </a:lnSpc>
            </a:pPr>
            <a:r>
              <a:rPr lang="en-US" sz="5002" b="1">
                <a:solidFill>
                  <a:srgbClr val="FF914D"/>
                </a:solidFill>
                <a:latin typeface="Times New Roman Bold"/>
                <a:ea typeface="Times New Roman Bold"/>
                <a:cs typeface="Times New Roman Bold"/>
                <a:sym typeface="Times New Roman Bold"/>
              </a:rPr>
              <a:t> IoT Devices </a:t>
            </a:r>
          </a:p>
        </p:txBody>
      </p:sp>
      <p:sp>
        <p:nvSpPr>
          <p:cNvPr id="7" name="AutoShape 7"/>
          <p:cNvSpPr/>
          <p:nvPr/>
        </p:nvSpPr>
        <p:spPr>
          <a:xfrm>
            <a:off x="9177497" y="838200"/>
            <a:ext cx="6492240" cy="0"/>
          </a:xfrm>
          <a:prstGeom prst="line">
            <a:avLst/>
          </a:prstGeom>
          <a:ln w="38100" cap="flat">
            <a:solidFill>
              <a:srgbClr val="FF914D"/>
            </a:solidFill>
            <a:prstDash val="solid"/>
            <a:headEnd type="none" w="sm" len="sm"/>
            <a:tailEnd type="none" w="sm" len="sm"/>
          </a:ln>
        </p:spPr>
      </p:sp>
      <p:sp>
        <p:nvSpPr>
          <p:cNvPr id="8" name="Freeform 8"/>
          <p:cNvSpPr/>
          <p:nvPr/>
        </p:nvSpPr>
        <p:spPr>
          <a:xfrm rot="-5400000">
            <a:off x="-347756" y="2627687"/>
            <a:ext cx="7398050" cy="5548538"/>
          </a:xfrm>
          <a:custGeom>
            <a:avLst/>
            <a:gdLst/>
            <a:ahLst/>
            <a:cxnLst/>
            <a:rect l="l" t="t" r="r" b="b"/>
            <a:pathLst>
              <a:path w="7398050" h="5548538">
                <a:moveTo>
                  <a:pt x="0" y="0"/>
                </a:moveTo>
                <a:lnTo>
                  <a:pt x="7398050" y="0"/>
                </a:lnTo>
                <a:lnTo>
                  <a:pt x="7398050" y="5548537"/>
                </a:lnTo>
                <a:lnTo>
                  <a:pt x="0" y="5548537"/>
                </a:lnTo>
                <a:lnTo>
                  <a:pt x="0" y="0"/>
                </a:lnTo>
                <a:close/>
              </a:path>
            </a:pathLst>
          </a:custGeom>
          <a:blipFill>
            <a:blip r:embed="rId4"/>
            <a:stretch>
              <a:fillRect/>
            </a:stretch>
          </a:blipFill>
        </p:spPr>
      </p:sp>
      <p:sp>
        <p:nvSpPr>
          <p:cNvPr id="9" name="TextBox 9"/>
          <p:cNvSpPr txBox="1"/>
          <p:nvPr/>
        </p:nvSpPr>
        <p:spPr>
          <a:xfrm>
            <a:off x="16341430" y="8446919"/>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16</a:t>
            </a:r>
          </a:p>
        </p:txBody>
      </p:sp>
      <p:sp>
        <p:nvSpPr>
          <p:cNvPr id="10" name="TextBox 10"/>
          <p:cNvSpPr txBox="1"/>
          <p:nvPr/>
        </p:nvSpPr>
        <p:spPr>
          <a:xfrm>
            <a:off x="15075399" y="9775055"/>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1" name="TextBox 11"/>
          <p:cNvSpPr txBox="1"/>
          <p:nvPr/>
        </p:nvSpPr>
        <p:spPr>
          <a:xfrm>
            <a:off x="9280134" y="10202493"/>
            <a:ext cx="1117847" cy="238066"/>
          </a:xfrm>
          <a:prstGeom prst="rect">
            <a:avLst/>
          </a:prstGeom>
        </p:spPr>
        <p:txBody>
          <a:bodyPr lIns="0" tIns="0" rIns="0" bIns="0" rtlCol="0" anchor="t">
            <a:spAutoFit/>
          </a:bodyPr>
          <a:lstStyle/>
          <a:p>
            <a:pPr algn="l">
              <a:lnSpc>
                <a:spcPts val="2008"/>
              </a:lnSpc>
            </a:pPr>
            <a:r>
              <a:rPr lang="en-US" sz="1195" b="1">
                <a:solidFill>
                  <a:srgbClr val="000000"/>
                </a:solidFill>
                <a:latin typeface="Open Sans Bold"/>
                <a:ea typeface="Open Sans Bold"/>
                <a:cs typeface="Open Sans Bold"/>
                <a:sym typeface="Open Sans Bold"/>
              </a:rPr>
              <a:t>PM 2.5</a:t>
            </a:r>
          </a:p>
        </p:txBody>
      </p:sp>
      <p:sp>
        <p:nvSpPr>
          <p:cNvPr id="12" name="TextBox 12"/>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13" name="TextBox 13"/>
          <p:cNvSpPr txBox="1"/>
          <p:nvPr/>
        </p:nvSpPr>
        <p:spPr>
          <a:xfrm>
            <a:off x="12423617" y="865085"/>
            <a:ext cx="6383599" cy="837846"/>
          </a:xfrm>
          <a:prstGeom prst="rect">
            <a:avLst/>
          </a:prstGeom>
        </p:spPr>
        <p:txBody>
          <a:bodyPr lIns="0" tIns="0" rIns="0" bIns="0" rtlCol="0" anchor="t">
            <a:spAutoFit/>
          </a:bodyPr>
          <a:lstStyle/>
          <a:p>
            <a:pPr algn="ctr">
              <a:lnSpc>
                <a:spcPts val="6573"/>
              </a:lnSpc>
              <a:spcBef>
                <a:spcPct val="0"/>
              </a:spcBef>
            </a:pPr>
            <a:r>
              <a:rPr lang="en-US" sz="3912" b="1">
                <a:solidFill>
                  <a:srgbClr val="FF914D"/>
                </a:solidFill>
                <a:latin typeface="Times New Roman Bold"/>
                <a:ea typeface="Times New Roman Bold"/>
                <a:cs typeface="Times New Roman Bold"/>
                <a:sym typeface="Times New Roman Bold"/>
              </a:rPr>
              <a:t>Evidence of Completion </a:t>
            </a:r>
          </a:p>
        </p:txBody>
      </p:sp>
      <p:sp>
        <p:nvSpPr>
          <p:cNvPr id="14" name="AutoShape 14"/>
          <p:cNvSpPr/>
          <p:nvPr/>
        </p:nvSpPr>
        <p:spPr>
          <a:xfrm flipV="1">
            <a:off x="5675897" y="2519999"/>
            <a:ext cx="3604237" cy="1250475"/>
          </a:xfrm>
          <a:prstGeom prst="line">
            <a:avLst/>
          </a:prstGeom>
          <a:ln w="38100" cap="flat">
            <a:solidFill>
              <a:srgbClr val="FF914D"/>
            </a:solidFill>
            <a:prstDash val="solid"/>
            <a:headEnd type="none" w="sm" len="sm"/>
            <a:tailEnd type="arrow" w="med" len="sm"/>
          </a:ln>
        </p:spPr>
      </p:sp>
      <p:sp>
        <p:nvSpPr>
          <p:cNvPr id="15" name="TextBox 15"/>
          <p:cNvSpPr txBox="1"/>
          <p:nvPr/>
        </p:nvSpPr>
        <p:spPr>
          <a:xfrm>
            <a:off x="9280134" y="2239740"/>
            <a:ext cx="889809" cy="472062"/>
          </a:xfrm>
          <a:prstGeom prst="rect">
            <a:avLst/>
          </a:prstGeom>
        </p:spPr>
        <p:txBody>
          <a:bodyPr lIns="0" tIns="0" rIns="0" bIns="0" rtlCol="0" anchor="t">
            <a:spAutoFit/>
          </a:bodyPr>
          <a:lstStyle/>
          <a:p>
            <a:pPr algn="ctr">
              <a:lnSpc>
                <a:spcPts val="4053"/>
              </a:lnSpc>
              <a:spcBef>
                <a:spcPct val="0"/>
              </a:spcBef>
            </a:pPr>
            <a:r>
              <a:rPr lang="en-US" sz="2412">
                <a:solidFill>
                  <a:srgbClr val="000000"/>
                </a:solidFill>
                <a:latin typeface="Open Sans"/>
                <a:ea typeface="Open Sans"/>
                <a:cs typeface="Open Sans"/>
                <a:sym typeface="Open Sans"/>
              </a:rPr>
              <a:t>GPS</a:t>
            </a:r>
          </a:p>
        </p:txBody>
      </p:sp>
      <p:sp>
        <p:nvSpPr>
          <p:cNvPr id="16" name="AutoShape 16"/>
          <p:cNvSpPr/>
          <p:nvPr/>
        </p:nvSpPr>
        <p:spPr>
          <a:xfrm flipV="1">
            <a:off x="4546083" y="4782984"/>
            <a:ext cx="3826711" cy="1121116"/>
          </a:xfrm>
          <a:prstGeom prst="line">
            <a:avLst/>
          </a:prstGeom>
          <a:ln w="38100" cap="flat">
            <a:solidFill>
              <a:srgbClr val="FF914D"/>
            </a:solidFill>
            <a:prstDash val="solid"/>
            <a:headEnd type="none" w="sm" len="sm"/>
            <a:tailEnd type="arrow" w="med" len="sm"/>
          </a:ln>
        </p:spPr>
      </p:sp>
      <p:sp>
        <p:nvSpPr>
          <p:cNvPr id="17" name="TextBox 17"/>
          <p:cNvSpPr txBox="1"/>
          <p:nvPr/>
        </p:nvSpPr>
        <p:spPr>
          <a:xfrm>
            <a:off x="8372794" y="4494565"/>
            <a:ext cx="2517786" cy="472062"/>
          </a:xfrm>
          <a:prstGeom prst="rect">
            <a:avLst/>
          </a:prstGeom>
        </p:spPr>
        <p:txBody>
          <a:bodyPr lIns="0" tIns="0" rIns="0" bIns="0" rtlCol="0" anchor="t">
            <a:spAutoFit/>
          </a:bodyPr>
          <a:lstStyle/>
          <a:p>
            <a:pPr algn="ctr">
              <a:lnSpc>
                <a:spcPts val="4053"/>
              </a:lnSpc>
              <a:spcBef>
                <a:spcPct val="0"/>
              </a:spcBef>
            </a:pPr>
            <a:r>
              <a:rPr lang="en-US" sz="2412">
                <a:solidFill>
                  <a:srgbClr val="000000"/>
                </a:solidFill>
                <a:latin typeface="Open Sans"/>
                <a:ea typeface="Open Sans"/>
                <a:cs typeface="Open Sans"/>
                <a:sym typeface="Open Sans"/>
              </a:rPr>
              <a:t>Arduino ESP32</a:t>
            </a:r>
          </a:p>
        </p:txBody>
      </p:sp>
      <p:sp>
        <p:nvSpPr>
          <p:cNvPr id="18" name="AutoShape 18"/>
          <p:cNvSpPr/>
          <p:nvPr/>
        </p:nvSpPr>
        <p:spPr>
          <a:xfrm flipV="1">
            <a:off x="1837950" y="6387371"/>
            <a:ext cx="6534845" cy="778598"/>
          </a:xfrm>
          <a:prstGeom prst="line">
            <a:avLst/>
          </a:prstGeom>
          <a:ln w="38100" cap="flat">
            <a:solidFill>
              <a:srgbClr val="FF914D"/>
            </a:solidFill>
            <a:prstDash val="solid"/>
            <a:headEnd type="none" w="sm" len="sm"/>
            <a:tailEnd type="arrow" w="med" len="sm"/>
          </a:ln>
        </p:spPr>
      </p:sp>
      <p:sp>
        <p:nvSpPr>
          <p:cNvPr id="19" name="TextBox 19"/>
          <p:cNvSpPr txBox="1"/>
          <p:nvPr/>
        </p:nvSpPr>
        <p:spPr>
          <a:xfrm>
            <a:off x="7735637" y="6098953"/>
            <a:ext cx="2517786" cy="472062"/>
          </a:xfrm>
          <a:prstGeom prst="rect">
            <a:avLst/>
          </a:prstGeom>
        </p:spPr>
        <p:txBody>
          <a:bodyPr lIns="0" tIns="0" rIns="0" bIns="0" rtlCol="0" anchor="t">
            <a:spAutoFit/>
          </a:bodyPr>
          <a:lstStyle/>
          <a:p>
            <a:pPr algn="ctr">
              <a:lnSpc>
                <a:spcPts val="4053"/>
              </a:lnSpc>
              <a:spcBef>
                <a:spcPct val="0"/>
              </a:spcBef>
            </a:pPr>
            <a:r>
              <a:rPr lang="en-US" sz="2412">
                <a:solidFill>
                  <a:srgbClr val="000000"/>
                </a:solidFill>
                <a:latin typeface="Open Sans"/>
                <a:ea typeface="Open Sans"/>
                <a:cs typeface="Open Sans"/>
                <a:sym typeface="Open Sans"/>
              </a:rPr>
              <a:t>MQ4</a:t>
            </a:r>
          </a:p>
        </p:txBody>
      </p:sp>
      <p:sp>
        <p:nvSpPr>
          <p:cNvPr id="20" name="AutoShape 20"/>
          <p:cNvSpPr/>
          <p:nvPr/>
        </p:nvSpPr>
        <p:spPr>
          <a:xfrm flipV="1">
            <a:off x="1837950" y="3770474"/>
            <a:ext cx="5897688" cy="610872"/>
          </a:xfrm>
          <a:prstGeom prst="line">
            <a:avLst/>
          </a:prstGeom>
          <a:ln w="38100" cap="flat">
            <a:solidFill>
              <a:srgbClr val="FF914D"/>
            </a:solidFill>
            <a:prstDash val="solid"/>
            <a:headEnd type="none" w="sm" len="sm"/>
            <a:tailEnd type="arrow" w="med" len="sm"/>
          </a:ln>
        </p:spPr>
      </p:sp>
      <p:sp>
        <p:nvSpPr>
          <p:cNvPr id="21" name="TextBox 21"/>
          <p:cNvSpPr txBox="1"/>
          <p:nvPr/>
        </p:nvSpPr>
        <p:spPr>
          <a:xfrm>
            <a:off x="7735637" y="3517678"/>
            <a:ext cx="2517786" cy="472062"/>
          </a:xfrm>
          <a:prstGeom prst="rect">
            <a:avLst/>
          </a:prstGeom>
        </p:spPr>
        <p:txBody>
          <a:bodyPr lIns="0" tIns="0" rIns="0" bIns="0" rtlCol="0" anchor="t">
            <a:spAutoFit/>
          </a:bodyPr>
          <a:lstStyle/>
          <a:p>
            <a:pPr algn="ctr">
              <a:lnSpc>
                <a:spcPts val="4053"/>
              </a:lnSpc>
              <a:spcBef>
                <a:spcPct val="0"/>
              </a:spcBef>
            </a:pPr>
            <a:r>
              <a:rPr lang="en-US" sz="2412">
                <a:solidFill>
                  <a:srgbClr val="000000"/>
                </a:solidFill>
                <a:latin typeface="Open Sans"/>
                <a:ea typeface="Open Sans"/>
                <a:cs typeface="Open Sans"/>
                <a:sym typeface="Open Sans"/>
              </a:rPr>
              <a:t>MQ7</a:t>
            </a:r>
          </a:p>
        </p:txBody>
      </p:sp>
      <p:sp>
        <p:nvSpPr>
          <p:cNvPr id="22" name="AutoShape 22"/>
          <p:cNvSpPr/>
          <p:nvPr/>
        </p:nvSpPr>
        <p:spPr>
          <a:xfrm>
            <a:off x="1837950" y="5904100"/>
            <a:ext cx="9813040" cy="0"/>
          </a:xfrm>
          <a:prstGeom prst="line">
            <a:avLst/>
          </a:prstGeom>
          <a:ln w="38100" cap="flat">
            <a:solidFill>
              <a:srgbClr val="FF914D"/>
            </a:solidFill>
            <a:prstDash val="solid"/>
            <a:headEnd type="none" w="sm" len="sm"/>
            <a:tailEnd type="arrow" w="med" len="sm"/>
          </a:ln>
        </p:spPr>
      </p:sp>
      <p:sp>
        <p:nvSpPr>
          <p:cNvPr id="23" name="TextBox 23"/>
          <p:cNvSpPr txBox="1"/>
          <p:nvPr/>
        </p:nvSpPr>
        <p:spPr>
          <a:xfrm>
            <a:off x="11907431" y="5615681"/>
            <a:ext cx="2517786" cy="472062"/>
          </a:xfrm>
          <a:prstGeom prst="rect">
            <a:avLst/>
          </a:prstGeom>
        </p:spPr>
        <p:txBody>
          <a:bodyPr lIns="0" tIns="0" rIns="0" bIns="0" rtlCol="0" anchor="t">
            <a:spAutoFit/>
          </a:bodyPr>
          <a:lstStyle/>
          <a:p>
            <a:pPr algn="ctr">
              <a:lnSpc>
                <a:spcPts val="4053"/>
              </a:lnSpc>
              <a:spcBef>
                <a:spcPct val="0"/>
              </a:spcBef>
            </a:pPr>
            <a:r>
              <a:rPr lang="en-US" sz="2412">
                <a:solidFill>
                  <a:srgbClr val="000000"/>
                </a:solidFill>
                <a:latin typeface="Open Sans"/>
                <a:ea typeface="Open Sans"/>
                <a:cs typeface="Open Sans"/>
                <a:sym typeface="Open Sans"/>
              </a:rPr>
              <a:t>MQ135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AutoShape 6"/>
          <p:cNvSpPr/>
          <p:nvPr/>
        </p:nvSpPr>
        <p:spPr>
          <a:xfrm>
            <a:off x="4684662" y="1010014"/>
            <a:ext cx="6303882" cy="18686"/>
          </a:xfrm>
          <a:prstGeom prst="line">
            <a:avLst/>
          </a:prstGeom>
          <a:ln w="38100" cap="flat">
            <a:gradFill>
              <a:gsLst>
                <a:gs pos="0">
                  <a:srgbClr val="FFDE59">
                    <a:alpha val="100000"/>
                  </a:srgbClr>
                </a:gs>
                <a:gs pos="100000">
                  <a:srgbClr val="FF914D">
                    <a:alpha val="100000"/>
                  </a:srgbClr>
                </a:gs>
              </a:gsLst>
              <a:lin ang="0"/>
            </a:gradFill>
            <a:prstDash val="solid"/>
            <a:headEnd type="none" w="sm" len="sm"/>
            <a:tailEnd type="none" w="sm" len="sm"/>
          </a:ln>
        </p:spPr>
      </p:sp>
      <p:sp>
        <p:nvSpPr>
          <p:cNvPr id="7" name="Freeform 7"/>
          <p:cNvSpPr/>
          <p:nvPr/>
        </p:nvSpPr>
        <p:spPr>
          <a:xfrm>
            <a:off x="576525" y="2047909"/>
            <a:ext cx="8216275" cy="5463771"/>
          </a:xfrm>
          <a:custGeom>
            <a:avLst/>
            <a:gdLst/>
            <a:ahLst/>
            <a:cxnLst/>
            <a:rect l="l" t="t" r="r" b="b"/>
            <a:pathLst>
              <a:path w="8216275" h="5463771">
                <a:moveTo>
                  <a:pt x="0" y="0"/>
                </a:moveTo>
                <a:lnTo>
                  <a:pt x="8216274" y="0"/>
                </a:lnTo>
                <a:lnTo>
                  <a:pt x="8216274" y="5463771"/>
                </a:lnTo>
                <a:lnTo>
                  <a:pt x="0" y="5463771"/>
                </a:lnTo>
                <a:lnTo>
                  <a:pt x="0" y="0"/>
                </a:lnTo>
                <a:close/>
              </a:path>
            </a:pathLst>
          </a:custGeom>
          <a:blipFill>
            <a:blip r:embed="rId4"/>
            <a:stretch>
              <a:fillRect/>
            </a:stretch>
          </a:blipFill>
        </p:spPr>
      </p:sp>
      <p:sp>
        <p:nvSpPr>
          <p:cNvPr id="8" name="Freeform 8"/>
          <p:cNvSpPr/>
          <p:nvPr/>
        </p:nvSpPr>
        <p:spPr>
          <a:xfrm>
            <a:off x="10075760" y="2314654"/>
            <a:ext cx="7655417" cy="4930281"/>
          </a:xfrm>
          <a:custGeom>
            <a:avLst/>
            <a:gdLst/>
            <a:ahLst/>
            <a:cxnLst/>
            <a:rect l="l" t="t" r="r" b="b"/>
            <a:pathLst>
              <a:path w="7655417" h="4930281">
                <a:moveTo>
                  <a:pt x="0" y="0"/>
                </a:moveTo>
                <a:lnTo>
                  <a:pt x="7655417" y="0"/>
                </a:lnTo>
                <a:lnTo>
                  <a:pt x="7655417" y="4930281"/>
                </a:lnTo>
                <a:lnTo>
                  <a:pt x="0" y="4930281"/>
                </a:lnTo>
                <a:lnTo>
                  <a:pt x="0" y="0"/>
                </a:lnTo>
                <a:close/>
              </a:path>
            </a:pathLst>
          </a:custGeom>
          <a:blipFill>
            <a:blip r:embed="rId5"/>
            <a:stretch>
              <a:fillRect/>
            </a:stretch>
          </a:blipFill>
        </p:spPr>
      </p:sp>
      <p:sp>
        <p:nvSpPr>
          <p:cNvPr id="9" name="TextBox 9"/>
          <p:cNvSpPr txBox="1"/>
          <p:nvPr/>
        </p:nvSpPr>
        <p:spPr>
          <a:xfrm>
            <a:off x="16223562" y="8168939"/>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17</a:t>
            </a:r>
          </a:p>
        </p:txBody>
      </p:sp>
      <p:sp>
        <p:nvSpPr>
          <p:cNvPr id="10" name="TextBox 10"/>
          <p:cNvSpPr txBox="1"/>
          <p:nvPr/>
        </p:nvSpPr>
        <p:spPr>
          <a:xfrm>
            <a:off x="4813273" y="23198"/>
            <a:ext cx="14590221" cy="740152"/>
          </a:xfrm>
          <a:prstGeom prst="rect">
            <a:avLst/>
          </a:prstGeom>
        </p:spPr>
        <p:txBody>
          <a:bodyPr lIns="0" tIns="0" rIns="0" bIns="0" rtlCol="0" anchor="t">
            <a:spAutoFit/>
          </a:bodyPr>
          <a:lstStyle/>
          <a:p>
            <a:pPr algn="ctr">
              <a:lnSpc>
                <a:spcPts val="5619"/>
              </a:lnSpc>
            </a:pPr>
            <a:r>
              <a:rPr lang="en-US" sz="3602" b="1">
                <a:solidFill>
                  <a:srgbClr val="F37726"/>
                </a:solidFill>
                <a:latin typeface="Times New Roman Bold"/>
                <a:ea typeface="Times New Roman Bold"/>
                <a:cs typeface="Times New Roman Bold"/>
                <a:sym typeface="Times New Roman Bold"/>
              </a:rPr>
              <a:t>REAL TIME SENSOR DATA COLLECTION(FROM IOT)</a:t>
            </a:r>
            <a:r>
              <a:rPr lang="en-US" sz="3602" b="1">
                <a:solidFill>
                  <a:srgbClr val="242424"/>
                </a:solidFill>
                <a:latin typeface="Times New Roman Bold"/>
                <a:ea typeface="Times New Roman Bold"/>
                <a:cs typeface="Times New Roman Bold"/>
                <a:sym typeface="Times New Roman Bold"/>
              </a:rPr>
              <a:t> </a:t>
            </a:r>
          </a:p>
        </p:txBody>
      </p:sp>
      <p:sp>
        <p:nvSpPr>
          <p:cNvPr id="11" name="TextBox 11"/>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2" name="TextBox 12"/>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13" name="TextBox 13"/>
          <p:cNvSpPr txBox="1"/>
          <p:nvPr/>
        </p:nvSpPr>
        <p:spPr>
          <a:xfrm>
            <a:off x="12108383" y="668099"/>
            <a:ext cx="7066170" cy="865237"/>
          </a:xfrm>
          <a:prstGeom prst="rect">
            <a:avLst/>
          </a:prstGeom>
        </p:spPr>
        <p:txBody>
          <a:bodyPr lIns="0" tIns="0" rIns="0" bIns="0" rtlCol="0" anchor="t">
            <a:spAutoFit/>
          </a:bodyPr>
          <a:lstStyle/>
          <a:p>
            <a:pPr algn="ctr">
              <a:lnSpc>
                <a:spcPts val="6552"/>
              </a:lnSpc>
            </a:pPr>
            <a:r>
              <a:rPr lang="en-US" sz="4200" b="1">
                <a:solidFill>
                  <a:srgbClr val="FF914D"/>
                </a:solidFill>
                <a:latin typeface="Times New Roman Bold"/>
                <a:ea typeface="Times New Roman Bold"/>
                <a:cs typeface="Times New Roman Bold"/>
                <a:sym typeface="Times New Roman Bold"/>
              </a:rPr>
              <a:t>Evidence of Completion </a:t>
            </a:r>
          </a:p>
        </p:txBody>
      </p:sp>
      <p:sp>
        <p:nvSpPr>
          <p:cNvPr id="14" name="TextBox 14"/>
          <p:cNvSpPr txBox="1"/>
          <p:nvPr/>
        </p:nvSpPr>
        <p:spPr>
          <a:xfrm>
            <a:off x="10803558" y="7657644"/>
            <a:ext cx="6455742" cy="472062"/>
          </a:xfrm>
          <a:prstGeom prst="rect">
            <a:avLst/>
          </a:prstGeom>
        </p:spPr>
        <p:txBody>
          <a:bodyPr lIns="0" tIns="0" rIns="0" bIns="0" rtlCol="0" anchor="t">
            <a:spAutoFit/>
          </a:bodyPr>
          <a:lstStyle/>
          <a:p>
            <a:pPr algn="ctr">
              <a:lnSpc>
                <a:spcPts val="4053"/>
              </a:lnSpc>
              <a:spcBef>
                <a:spcPct val="0"/>
              </a:spcBef>
            </a:pPr>
            <a:r>
              <a:rPr lang="en-US" sz="2412" b="1">
                <a:solidFill>
                  <a:srgbClr val="000000"/>
                </a:solidFill>
                <a:latin typeface="Open Sans Bold"/>
                <a:ea typeface="Open Sans Bold"/>
                <a:cs typeface="Open Sans Bold"/>
                <a:sym typeface="Open Sans Bold"/>
              </a:rPr>
              <a:t>co2 </a:t>
            </a:r>
          </a:p>
        </p:txBody>
      </p:sp>
      <p:sp>
        <p:nvSpPr>
          <p:cNvPr id="15" name="TextBox 15"/>
          <p:cNvSpPr txBox="1"/>
          <p:nvPr/>
        </p:nvSpPr>
        <p:spPr>
          <a:xfrm>
            <a:off x="1200106" y="7841288"/>
            <a:ext cx="6709773" cy="472062"/>
          </a:xfrm>
          <a:prstGeom prst="rect">
            <a:avLst/>
          </a:prstGeom>
        </p:spPr>
        <p:txBody>
          <a:bodyPr lIns="0" tIns="0" rIns="0" bIns="0" rtlCol="0" anchor="t">
            <a:spAutoFit/>
          </a:bodyPr>
          <a:lstStyle/>
          <a:p>
            <a:pPr algn="ctr">
              <a:lnSpc>
                <a:spcPts val="4053"/>
              </a:lnSpc>
              <a:spcBef>
                <a:spcPct val="0"/>
              </a:spcBef>
            </a:pPr>
            <a:r>
              <a:rPr lang="en-US" sz="2412" b="1">
                <a:solidFill>
                  <a:srgbClr val="000000"/>
                </a:solidFill>
                <a:latin typeface="Open Sans Bold"/>
                <a:ea typeface="Open Sans Bold"/>
                <a:cs typeface="Open Sans Bold"/>
                <a:sym typeface="Open Sans Bold"/>
              </a:rPr>
              <a:t>ch4 level time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AutoShape 6"/>
          <p:cNvSpPr/>
          <p:nvPr/>
        </p:nvSpPr>
        <p:spPr>
          <a:xfrm>
            <a:off x="4684662" y="1010014"/>
            <a:ext cx="6303882" cy="18686"/>
          </a:xfrm>
          <a:prstGeom prst="line">
            <a:avLst/>
          </a:prstGeom>
          <a:ln w="38100" cap="flat">
            <a:gradFill>
              <a:gsLst>
                <a:gs pos="0">
                  <a:srgbClr val="FFDE59">
                    <a:alpha val="100000"/>
                  </a:srgbClr>
                </a:gs>
                <a:gs pos="100000">
                  <a:srgbClr val="FF914D">
                    <a:alpha val="100000"/>
                  </a:srgbClr>
                </a:gs>
              </a:gsLst>
              <a:lin ang="0"/>
            </a:gradFill>
            <a:prstDash val="solid"/>
            <a:headEnd type="none" w="sm" len="sm"/>
            <a:tailEnd type="none" w="sm" len="sm"/>
          </a:ln>
        </p:spPr>
      </p:sp>
      <p:sp>
        <p:nvSpPr>
          <p:cNvPr id="7" name="Freeform 7"/>
          <p:cNvSpPr/>
          <p:nvPr/>
        </p:nvSpPr>
        <p:spPr>
          <a:xfrm>
            <a:off x="3503552" y="1907638"/>
            <a:ext cx="10433204" cy="6471724"/>
          </a:xfrm>
          <a:custGeom>
            <a:avLst/>
            <a:gdLst/>
            <a:ahLst/>
            <a:cxnLst/>
            <a:rect l="l" t="t" r="r" b="b"/>
            <a:pathLst>
              <a:path w="10433204" h="6471724">
                <a:moveTo>
                  <a:pt x="0" y="0"/>
                </a:moveTo>
                <a:lnTo>
                  <a:pt x="10433204" y="0"/>
                </a:lnTo>
                <a:lnTo>
                  <a:pt x="10433204" y="6471724"/>
                </a:lnTo>
                <a:lnTo>
                  <a:pt x="0" y="6471724"/>
                </a:lnTo>
                <a:lnTo>
                  <a:pt x="0" y="0"/>
                </a:lnTo>
                <a:close/>
              </a:path>
            </a:pathLst>
          </a:custGeom>
          <a:blipFill>
            <a:blip r:embed="rId4"/>
            <a:stretch>
              <a:fillRect/>
            </a:stretch>
          </a:blipFill>
        </p:spPr>
      </p:sp>
      <p:sp>
        <p:nvSpPr>
          <p:cNvPr id="8" name="TextBox 8"/>
          <p:cNvSpPr txBox="1"/>
          <p:nvPr/>
        </p:nvSpPr>
        <p:spPr>
          <a:xfrm>
            <a:off x="16223562" y="8168939"/>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17</a:t>
            </a:r>
          </a:p>
        </p:txBody>
      </p:sp>
      <p:sp>
        <p:nvSpPr>
          <p:cNvPr id="9" name="TextBox 9"/>
          <p:cNvSpPr txBox="1"/>
          <p:nvPr/>
        </p:nvSpPr>
        <p:spPr>
          <a:xfrm>
            <a:off x="4813273" y="23198"/>
            <a:ext cx="14590221" cy="740152"/>
          </a:xfrm>
          <a:prstGeom prst="rect">
            <a:avLst/>
          </a:prstGeom>
        </p:spPr>
        <p:txBody>
          <a:bodyPr lIns="0" tIns="0" rIns="0" bIns="0" rtlCol="0" anchor="t">
            <a:spAutoFit/>
          </a:bodyPr>
          <a:lstStyle/>
          <a:p>
            <a:pPr algn="ctr">
              <a:lnSpc>
                <a:spcPts val="5619"/>
              </a:lnSpc>
            </a:pPr>
            <a:r>
              <a:rPr lang="en-US" sz="3602" b="1">
                <a:solidFill>
                  <a:srgbClr val="F37726"/>
                </a:solidFill>
                <a:latin typeface="Times New Roman Bold"/>
                <a:ea typeface="Times New Roman Bold"/>
                <a:cs typeface="Times New Roman Bold"/>
                <a:sym typeface="Times New Roman Bold"/>
              </a:rPr>
              <a:t>REAL TIME SENSOR DATA COLLECTION(FROM IOT)</a:t>
            </a:r>
            <a:r>
              <a:rPr lang="en-US" sz="3602" b="1">
                <a:solidFill>
                  <a:srgbClr val="242424"/>
                </a:solidFill>
                <a:latin typeface="Times New Roman Bold"/>
                <a:ea typeface="Times New Roman Bold"/>
                <a:cs typeface="Times New Roman Bold"/>
                <a:sym typeface="Times New Roman Bold"/>
              </a:rPr>
              <a:t> </a:t>
            </a:r>
          </a:p>
        </p:txBody>
      </p:sp>
      <p:sp>
        <p:nvSpPr>
          <p:cNvPr id="10" name="TextBox 10"/>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1" name="TextBox 11"/>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12" name="TextBox 12"/>
          <p:cNvSpPr txBox="1"/>
          <p:nvPr/>
        </p:nvSpPr>
        <p:spPr>
          <a:xfrm>
            <a:off x="12108383" y="668099"/>
            <a:ext cx="7066170" cy="865237"/>
          </a:xfrm>
          <a:prstGeom prst="rect">
            <a:avLst/>
          </a:prstGeom>
        </p:spPr>
        <p:txBody>
          <a:bodyPr lIns="0" tIns="0" rIns="0" bIns="0" rtlCol="0" anchor="t">
            <a:spAutoFit/>
          </a:bodyPr>
          <a:lstStyle/>
          <a:p>
            <a:pPr algn="ctr">
              <a:lnSpc>
                <a:spcPts val="6552"/>
              </a:lnSpc>
            </a:pPr>
            <a:r>
              <a:rPr lang="en-US" sz="4200" b="1">
                <a:solidFill>
                  <a:srgbClr val="FF914D"/>
                </a:solidFill>
                <a:latin typeface="Times New Roman Bold"/>
                <a:ea typeface="Times New Roman Bold"/>
                <a:cs typeface="Times New Roman Bold"/>
                <a:sym typeface="Times New Roman Bold"/>
              </a:rPr>
              <a:t>Evidence of Completion </a:t>
            </a:r>
          </a:p>
        </p:txBody>
      </p:sp>
      <p:sp>
        <p:nvSpPr>
          <p:cNvPr id="13" name="TextBox 13"/>
          <p:cNvSpPr txBox="1"/>
          <p:nvPr/>
        </p:nvSpPr>
        <p:spPr>
          <a:xfrm>
            <a:off x="5652641" y="8508257"/>
            <a:ext cx="6455742" cy="472062"/>
          </a:xfrm>
          <a:prstGeom prst="rect">
            <a:avLst/>
          </a:prstGeom>
        </p:spPr>
        <p:txBody>
          <a:bodyPr lIns="0" tIns="0" rIns="0" bIns="0" rtlCol="0" anchor="t">
            <a:spAutoFit/>
          </a:bodyPr>
          <a:lstStyle/>
          <a:p>
            <a:pPr algn="ctr">
              <a:lnSpc>
                <a:spcPts val="4053"/>
              </a:lnSpc>
              <a:spcBef>
                <a:spcPct val="0"/>
              </a:spcBef>
            </a:pPr>
            <a:r>
              <a:rPr lang="en-US" sz="2412">
                <a:solidFill>
                  <a:srgbClr val="000000"/>
                </a:solidFill>
                <a:latin typeface="Open Sans"/>
                <a:ea typeface="Open Sans"/>
                <a:cs typeface="Open Sans"/>
                <a:sym typeface="Open Sans"/>
              </a:rPr>
              <a:t> overall behavior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rot="-10800000" flipH="1">
            <a:off x="12692734" y="472983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AutoShape 6"/>
          <p:cNvSpPr/>
          <p:nvPr/>
        </p:nvSpPr>
        <p:spPr>
          <a:xfrm>
            <a:off x="2574557" y="1028700"/>
            <a:ext cx="8403501" cy="19050"/>
          </a:xfrm>
          <a:prstGeom prst="line">
            <a:avLst/>
          </a:prstGeom>
          <a:ln w="38100" cap="flat">
            <a:gradFill>
              <a:gsLst>
                <a:gs pos="0">
                  <a:srgbClr val="FFDE59">
                    <a:alpha val="100000"/>
                  </a:srgbClr>
                </a:gs>
                <a:gs pos="100000">
                  <a:srgbClr val="FF914D">
                    <a:alpha val="100000"/>
                  </a:srgbClr>
                </a:gs>
              </a:gsLst>
              <a:lin ang="0"/>
            </a:gradFill>
            <a:prstDash val="solid"/>
            <a:headEnd type="none" w="sm" len="sm"/>
            <a:tailEnd type="none" w="sm" len="sm"/>
          </a:ln>
        </p:spPr>
      </p:sp>
      <p:sp>
        <p:nvSpPr>
          <p:cNvPr id="7" name="Freeform 7"/>
          <p:cNvSpPr/>
          <p:nvPr/>
        </p:nvSpPr>
        <p:spPr>
          <a:xfrm>
            <a:off x="634226" y="1836787"/>
            <a:ext cx="11896825" cy="3815103"/>
          </a:xfrm>
          <a:custGeom>
            <a:avLst/>
            <a:gdLst/>
            <a:ahLst/>
            <a:cxnLst/>
            <a:rect l="l" t="t" r="r" b="b"/>
            <a:pathLst>
              <a:path w="11896825" h="3815103">
                <a:moveTo>
                  <a:pt x="0" y="0"/>
                </a:moveTo>
                <a:lnTo>
                  <a:pt x="11896825" y="0"/>
                </a:lnTo>
                <a:lnTo>
                  <a:pt x="11896825" y="3815103"/>
                </a:lnTo>
                <a:lnTo>
                  <a:pt x="0" y="3815103"/>
                </a:lnTo>
                <a:lnTo>
                  <a:pt x="0" y="0"/>
                </a:lnTo>
                <a:close/>
              </a:path>
            </a:pathLst>
          </a:custGeom>
          <a:blipFill>
            <a:blip r:embed="rId4"/>
            <a:stretch>
              <a:fillRect t="-36103" b="-51564"/>
            </a:stretch>
          </a:blipFill>
        </p:spPr>
      </p:sp>
      <p:sp>
        <p:nvSpPr>
          <p:cNvPr id="8" name="Freeform 8"/>
          <p:cNvSpPr/>
          <p:nvPr/>
        </p:nvSpPr>
        <p:spPr>
          <a:xfrm>
            <a:off x="634226" y="6597505"/>
            <a:ext cx="13819036" cy="1342936"/>
          </a:xfrm>
          <a:custGeom>
            <a:avLst/>
            <a:gdLst/>
            <a:ahLst/>
            <a:cxnLst/>
            <a:rect l="l" t="t" r="r" b="b"/>
            <a:pathLst>
              <a:path w="13819036" h="1342936">
                <a:moveTo>
                  <a:pt x="0" y="0"/>
                </a:moveTo>
                <a:lnTo>
                  <a:pt x="13819037" y="0"/>
                </a:lnTo>
                <a:lnTo>
                  <a:pt x="13819037" y="1342935"/>
                </a:lnTo>
                <a:lnTo>
                  <a:pt x="0" y="1342935"/>
                </a:lnTo>
                <a:lnTo>
                  <a:pt x="0" y="0"/>
                </a:lnTo>
                <a:close/>
              </a:path>
            </a:pathLst>
          </a:custGeom>
          <a:blipFill>
            <a:blip r:embed="rId5"/>
            <a:stretch>
              <a:fillRect t="-3634" b="-5524"/>
            </a:stretch>
          </a:blipFill>
        </p:spPr>
      </p:sp>
      <p:sp>
        <p:nvSpPr>
          <p:cNvPr id="9" name="TextBox 9"/>
          <p:cNvSpPr txBox="1"/>
          <p:nvPr/>
        </p:nvSpPr>
        <p:spPr>
          <a:xfrm>
            <a:off x="16241187" y="8446919"/>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18</a:t>
            </a:r>
          </a:p>
        </p:txBody>
      </p:sp>
      <p:sp>
        <p:nvSpPr>
          <p:cNvPr id="10" name="TextBox 10"/>
          <p:cNvSpPr txBox="1"/>
          <p:nvPr/>
        </p:nvSpPr>
        <p:spPr>
          <a:xfrm>
            <a:off x="11863971" y="800100"/>
            <a:ext cx="7066170" cy="865237"/>
          </a:xfrm>
          <a:prstGeom prst="rect">
            <a:avLst/>
          </a:prstGeom>
        </p:spPr>
        <p:txBody>
          <a:bodyPr lIns="0" tIns="0" rIns="0" bIns="0" rtlCol="0" anchor="t">
            <a:spAutoFit/>
          </a:bodyPr>
          <a:lstStyle/>
          <a:p>
            <a:pPr algn="ctr">
              <a:lnSpc>
                <a:spcPts val="6552"/>
              </a:lnSpc>
            </a:pPr>
            <a:r>
              <a:rPr lang="en-US" sz="4200" b="1">
                <a:solidFill>
                  <a:srgbClr val="FF914D"/>
                </a:solidFill>
                <a:latin typeface="Times New Roman Bold"/>
                <a:ea typeface="Times New Roman Bold"/>
                <a:cs typeface="Times New Roman Bold"/>
                <a:sym typeface="Times New Roman Bold"/>
              </a:rPr>
              <a:t>Evidence of Completion </a:t>
            </a:r>
          </a:p>
        </p:txBody>
      </p:sp>
      <p:sp>
        <p:nvSpPr>
          <p:cNvPr id="11" name="TextBox 11"/>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2" name="TextBox 12"/>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13" name="TextBox 13"/>
          <p:cNvSpPr txBox="1"/>
          <p:nvPr/>
        </p:nvSpPr>
        <p:spPr>
          <a:xfrm>
            <a:off x="3917487" y="71227"/>
            <a:ext cx="14370514" cy="766973"/>
          </a:xfrm>
          <a:prstGeom prst="rect">
            <a:avLst/>
          </a:prstGeom>
        </p:spPr>
        <p:txBody>
          <a:bodyPr lIns="0" tIns="0" rIns="0" bIns="0" rtlCol="0" anchor="t">
            <a:spAutoFit/>
          </a:bodyPr>
          <a:lstStyle/>
          <a:p>
            <a:pPr algn="ctr">
              <a:lnSpc>
                <a:spcPts val="5901"/>
              </a:lnSpc>
              <a:spcBef>
                <a:spcPct val="0"/>
              </a:spcBef>
            </a:pPr>
            <a:r>
              <a:rPr lang="en-US" sz="3512" b="1">
                <a:solidFill>
                  <a:srgbClr val="F37726"/>
                </a:solidFill>
                <a:latin typeface="Times New Roman Bold"/>
                <a:ea typeface="Times New Roman Bold"/>
                <a:cs typeface="Times New Roman Bold"/>
                <a:sym typeface="Times New Roman Bold"/>
              </a:rPr>
              <a:t>REAL TIME  DATA COLLECTION FROM MOBILE APPLICATION </a:t>
            </a:r>
          </a:p>
        </p:txBody>
      </p:sp>
      <p:sp>
        <p:nvSpPr>
          <p:cNvPr id="14" name="TextBox 14"/>
          <p:cNvSpPr txBox="1"/>
          <p:nvPr/>
        </p:nvSpPr>
        <p:spPr>
          <a:xfrm>
            <a:off x="634226" y="5751648"/>
            <a:ext cx="7464777" cy="472062"/>
          </a:xfrm>
          <a:prstGeom prst="rect">
            <a:avLst/>
          </a:prstGeom>
        </p:spPr>
        <p:txBody>
          <a:bodyPr lIns="0" tIns="0" rIns="0" bIns="0" rtlCol="0" anchor="t">
            <a:spAutoFit/>
          </a:bodyPr>
          <a:lstStyle/>
          <a:p>
            <a:pPr algn="ctr">
              <a:lnSpc>
                <a:spcPts val="4053"/>
              </a:lnSpc>
              <a:spcBef>
                <a:spcPct val="0"/>
              </a:spcBef>
            </a:pPr>
            <a:r>
              <a:rPr lang="en-US" sz="2412" b="1">
                <a:solidFill>
                  <a:srgbClr val="000000"/>
                </a:solidFill>
                <a:latin typeface="Open Sans Bold"/>
                <a:ea typeface="Open Sans Bold"/>
                <a:cs typeface="Open Sans Bold"/>
                <a:sym typeface="Open Sans Bold"/>
              </a:rPr>
              <a:t>This is the real-time IOT devices data</a:t>
            </a:r>
          </a:p>
        </p:txBody>
      </p:sp>
      <p:sp>
        <p:nvSpPr>
          <p:cNvPr id="15" name="TextBox 15"/>
          <p:cNvSpPr txBox="1"/>
          <p:nvPr/>
        </p:nvSpPr>
        <p:spPr>
          <a:xfrm>
            <a:off x="634226" y="8207140"/>
            <a:ext cx="13819036" cy="472062"/>
          </a:xfrm>
          <a:prstGeom prst="rect">
            <a:avLst/>
          </a:prstGeom>
        </p:spPr>
        <p:txBody>
          <a:bodyPr lIns="0" tIns="0" rIns="0" bIns="0" rtlCol="0" anchor="t">
            <a:spAutoFit/>
          </a:bodyPr>
          <a:lstStyle/>
          <a:p>
            <a:pPr algn="l">
              <a:lnSpc>
                <a:spcPts val="4053"/>
              </a:lnSpc>
              <a:spcBef>
                <a:spcPct val="0"/>
              </a:spcBef>
            </a:pPr>
            <a:r>
              <a:rPr lang="en-US" sz="2412" b="1">
                <a:solidFill>
                  <a:srgbClr val="000000"/>
                </a:solidFill>
                <a:latin typeface="Open Sans Bold"/>
                <a:ea typeface="Open Sans Bold"/>
                <a:cs typeface="Open Sans Bold"/>
                <a:sym typeface="Open Sans Bold"/>
              </a:rPr>
              <a:t>MQTT server transfer the data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Freeform 2"/>
          <p:cNvSpPr/>
          <p:nvPr/>
        </p:nvSpPr>
        <p:spPr>
          <a:xfrm>
            <a:off x="0" y="9448800"/>
            <a:ext cx="3910054" cy="881110"/>
          </a:xfrm>
          <a:custGeom>
            <a:avLst/>
            <a:gdLst/>
            <a:ahLst/>
            <a:cxnLst/>
            <a:rect l="l" t="t" r="r" b="b"/>
            <a:pathLst>
              <a:path w="3910054" h="881110">
                <a:moveTo>
                  <a:pt x="0" y="0"/>
                </a:moveTo>
                <a:lnTo>
                  <a:pt x="3910054" y="0"/>
                </a:lnTo>
                <a:lnTo>
                  <a:pt x="3910054" y="881110"/>
                </a:lnTo>
                <a:lnTo>
                  <a:pt x="0" y="881110"/>
                </a:lnTo>
                <a:lnTo>
                  <a:pt x="0" y="0"/>
                </a:lnTo>
                <a:close/>
              </a:path>
            </a:pathLst>
          </a:custGeom>
          <a:blipFill>
            <a:blip r:embed="rId3"/>
            <a:stretch>
              <a:fillRect r="-108725"/>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5" name="Freeform 5"/>
          <p:cNvSpPr/>
          <p:nvPr/>
        </p:nvSpPr>
        <p:spPr>
          <a:xfrm>
            <a:off x="3910054" y="9458325"/>
            <a:ext cx="14377946" cy="824030"/>
          </a:xfrm>
          <a:custGeom>
            <a:avLst/>
            <a:gdLst/>
            <a:ahLst/>
            <a:cxnLst/>
            <a:rect l="l" t="t" r="r" b="b"/>
            <a:pathLst>
              <a:path w="14377946" h="824030">
                <a:moveTo>
                  <a:pt x="0" y="0"/>
                </a:moveTo>
                <a:lnTo>
                  <a:pt x="14377946" y="0"/>
                </a:lnTo>
                <a:lnTo>
                  <a:pt x="14377946" y="824030"/>
                </a:lnTo>
                <a:lnTo>
                  <a:pt x="0" y="824030"/>
                </a:lnTo>
                <a:lnTo>
                  <a:pt x="0" y="0"/>
                </a:lnTo>
                <a:close/>
              </a:path>
            </a:pathLst>
          </a:custGeom>
          <a:blipFill>
            <a:blip r:embed="rId4"/>
            <a:stretch>
              <a:fillRect t="-44187" b="-44188"/>
            </a:stretch>
          </a:blipFill>
        </p:spPr>
      </p:sp>
      <p:grpSp>
        <p:nvGrpSpPr>
          <p:cNvPr id="6" name="Group 6"/>
          <p:cNvGrpSpPr/>
          <p:nvPr/>
        </p:nvGrpSpPr>
        <p:grpSpPr>
          <a:xfrm>
            <a:off x="1482862" y="3745047"/>
            <a:ext cx="15322276" cy="5365072"/>
            <a:chOff x="0" y="0"/>
            <a:chExt cx="20429701" cy="7153429"/>
          </a:xfrm>
        </p:grpSpPr>
        <p:grpSp>
          <p:nvGrpSpPr>
            <p:cNvPr id="7" name="Group 7"/>
            <p:cNvGrpSpPr/>
            <p:nvPr/>
          </p:nvGrpSpPr>
          <p:grpSpPr>
            <a:xfrm>
              <a:off x="0" y="0"/>
              <a:ext cx="4580124" cy="4580124"/>
              <a:chOff x="0" y="0"/>
              <a:chExt cx="812800" cy="812800"/>
            </a:xfrm>
          </p:grpSpPr>
          <p:sp>
            <p:nvSpPr>
              <p:cNvPr id="8" name="Freeform 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5"/>
                <a:stretch>
                  <a:fillRect t="-7696" b="-25539"/>
                </a:stretch>
              </a:blipFill>
            </p:spPr>
          </p:sp>
        </p:grpSp>
        <p:grpSp>
          <p:nvGrpSpPr>
            <p:cNvPr id="9" name="Group 9"/>
            <p:cNvGrpSpPr/>
            <p:nvPr/>
          </p:nvGrpSpPr>
          <p:grpSpPr>
            <a:xfrm>
              <a:off x="5262937" y="0"/>
              <a:ext cx="4580124" cy="4580124"/>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t="-14090" b="-35278"/>
                </a:stretch>
              </a:blipFill>
            </p:spPr>
          </p:sp>
        </p:grpSp>
        <p:grpSp>
          <p:nvGrpSpPr>
            <p:cNvPr id="11" name="Group 11"/>
            <p:cNvGrpSpPr/>
            <p:nvPr/>
          </p:nvGrpSpPr>
          <p:grpSpPr>
            <a:xfrm>
              <a:off x="10531060" y="0"/>
              <a:ext cx="4580124" cy="4580124"/>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14245" b="-14245"/>
                </a:stretch>
              </a:blipFill>
            </p:spPr>
          </p:sp>
        </p:grpSp>
        <p:grpSp>
          <p:nvGrpSpPr>
            <p:cNvPr id="13" name="Group 13"/>
            <p:cNvGrpSpPr/>
            <p:nvPr/>
          </p:nvGrpSpPr>
          <p:grpSpPr>
            <a:xfrm>
              <a:off x="15799182" y="0"/>
              <a:ext cx="4580124" cy="4580124"/>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8"/>
                <a:stretch>
                  <a:fillRect t="-6345" b="-6345"/>
                </a:stretch>
              </a:blipFill>
            </p:spPr>
          </p:sp>
        </p:grpSp>
        <p:sp>
          <p:nvSpPr>
            <p:cNvPr id="15" name="TextBox 15"/>
            <p:cNvSpPr txBox="1"/>
            <p:nvPr/>
          </p:nvSpPr>
          <p:spPr>
            <a:xfrm>
              <a:off x="5262937" y="5277687"/>
              <a:ext cx="4253888" cy="1875742"/>
            </a:xfrm>
            <a:prstGeom prst="rect">
              <a:avLst/>
            </a:prstGeom>
          </p:spPr>
          <p:txBody>
            <a:bodyPr lIns="0" tIns="0" rIns="0" bIns="0" rtlCol="0" anchor="t">
              <a:spAutoFit/>
            </a:bodyPr>
            <a:lstStyle/>
            <a:p>
              <a:pPr algn="ctr">
                <a:lnSpc>
                  <a:spcPts val="6054"/>
                </a:lnSpc>
              </a:pPr>
              <a:r>
                <a:rPr lang="en-US" sz="2756">
                  <a:solidFill>
                    <a:srgbClr val="FFFFFF"/>
                  </a:solidFill>
                  <a:latin typeface="Arial"/>
                  <a:ea typeface="Arial"/>
                  <a:cs typeface="Arial"/>
                  <a:sym typeface="Arial"/>
                </a:rPr>
                <a:t>Rimas M. J. M</a:t>
              </a:r>
            </a:p>
            <a:p>
              <a:pPr algn="ctr">
                <a:lnSpc>
                  <a:spcPts val="6055"/>
                </a:lnSpc>
              </a:pPr>
              <a:r>
                <a:rPr lang="en-US" sz="2756">
                  <a:solidFill>
                    <a:srgbClr val="FFFFFF"/>
                  </a:solidFill>
                  <a:latin typeface="Arial"/>
                  <a:ea typeface="Arial"/>
                  <a:cs typeface="Arial"/>
                  <a:sym typeface="Arial"/>
                </a:rPr>
                <a:t>IT21003714</a:t>
              </a:r>
            </a:p>
          </p:txBody>
        </p:sp>
        <p:sp>
          <p:nvSpPr>
            <p:cNvPr id="16" name="TextBox 16"/>
            <p:cNvSpPr txBox="1"/>
            <p:nvPr/>
          </p:nvSpPr>
          <p:spPr>
            <a:xfrm>
              <a:off x="0" y="5277687"/>
              <a:ext cx="4345951" cy="1875518"/>
            </a:xfrm>
            <a:prstGeom prst="rect">
              <a:avLst/>
            </a:prstGeom>
          </p:spPr>
          <p:txBody>
            <a:bodyPr lIns="0" tIns="0" rIns="0" bIns="0" rtlCol="0" anchor="t">
              <a:spAutoFit/>
            </a:bodyPr>
            <a:lstStyle/>
            <a:p>
              <a:pPr algn="ctr">
                <a:lnSpc>
                  <a:spcPts val="6055"/>
                </a:lnSpc>
              </a:pPr>
              <a:r>
                <a:rPr lang="en-US" sz="2756">
                  <a:solidFill>
                    <a:srgbClr val="FFFFFF"/>
                  </a:solidFill>
                  <a:latin typeface="Arial"/>
                  <a:ea typeface="Arial"/>
                  <a:cs typeface="Arial"/>
                  <a:sym typeface="Arial"/>
                </a:rPr>
                <a:t>Inthikhaff M. I. M IT21058028 </a:t>
              </a:r>
            </a:p>
          </p:txBody>
        </p:sp>
        <p:sp>
          <p:nvSpPr>
            <p:cNvPr id="17" name="TextBox 17"/>
            <p:cNvSpPr txBox="1"/>
            <p:nvPr/>
          </p:nvSpPr>
          <p:spPr>
            <a:xfrm>
              <a:off x="10655943" y="5277687"/>
              <a:ext cx="4253888" cy="1875599"/>
            </a:xfrm>
            <a:prstGeom prst="rect">
              <a:avLst/>
            </a:prstGeom>
          </p:spPr>
          <p:txBody>
            <a:bodyPr lIns="0" tIns="0" rIns="0" bIns="0" rtlCol="0" anchor="t">
              <a:spAutoFit/>
            </a:bodyPr>
            <a:lstStyle/>
            <a:p>
              <a:pPr algn="ctr">
                <a:lnSpc>
                  <a:spcPts val="6054"/>
                </a:lnSpc>
              </a:pPr>
              <a:r>
                <a:rPr lang="en-US" sz="2756">
                  <a:solidFill>
                    <a:srgbClr val="FFFFFF"/>
                  </a:solidFill>
                  <a:latin typeface="Arial"/>
                  <a:ea typeface="Arial"/>
                  <a:cs typeface="Arial"/>
                  <a:sym typeface="Arial"/>
                </a:rPr>
                <a:t> KUMARI J.M.D</a:t>
              </a:r>
            </a:p>
            <a:p>
              <a:pPr algn="ctr">
                <a:lnSpc>
                  <a:spcPts val="6055"/>
                </a:lnSpc>
              </a:pPr>
              <a:r>
                <a:rPr lang="en-US" sz="2756">
                  <a:solidFill>
                    <a:srgbClr val="FFFFFF"/>
                  </a:solidFill>
                  <a:latin typeface="Arial"/>
                  <a:ea typeface="Arial"/>
                  <a:cs typeface="Arial"/>
                  <a:sym typeface="Arial"/>
                </a:rPr>
                <a:t>IT21152832 </a:t>
              </a:r>
            </a:p>
          </p:txBody>
        </p:sp>
        <p:sp>
          <p:nvSpPr>
            <p:cNvPr id="18" name="TextBox 18"/>
            <p:cNvSpPr txBox="1"/>
            <p:nvPr/>
          </p:nvSpPr>
          <p:spPr>
            <a:xfrm>
              <a:off x="16175813" y="5277687"/>
              <a:ext cx="4253888" cy="1875563"/>
            </a:xfrm>
            <a:prstGeom prst="rect">
              <a:avLst/>
            </a:prstGeom>
          </p:spPr>
          <p:txBody>
            <a:bodyPr lIns="0" tIns="0" rIns="0" bIns="0" rtlCol="0" anchor="t">
              <a:spAutoFit/>
            </a:bodyPr>
            <a:lstStyle/>
            <a:p>
              <a:pPr algn="ctr">
                <a:lnSpc>
                  <a:spcPts val="6055"/>
                </a:lnSpc>
              </a:pPr>
              <a:r>
                <a:rPr lang="en-US" sz="2756">
                  <a:solidFill>
                    <a:srgbClr val="FFFFFF"/>
                  </a:solidFill>
                  <a:latin typeface="Arial"/>
                  <a:ea typeface="Arial"/>
                  <a:cs typeface="Arial"/>
                  <a:sym typeface="Arial"/>
                </a:rPr>
                <a:t>Pasan M.G.R IT21057588 </a:t>
              </a:r>
            </a:p>
          </p:txBody>
        </p:sp>
      </p:grpSp>
      <p:grpSp>
        <p:nvGrpSpPr>
          <p:cNvPr id="19" name="Group 19"/>
          <p:cNvGrpSpPr/>
          <p:nvPr/>
        </p:nvGrpSpPr>
        <p:grpSpPr>
          <a:xfrm>
            <a:off x="2736166" y="1540514"/>
            <a:ext cx="12815668" cy="1809712"/>
            <a:chOff x="0" y="0"/>
            <a:chExt cx="3375320" cy="476632"/>
          </a:xfrm>
        </p:grpSpPr>
        <p:sp>
          <p:nvSpPr>
            <p:cNvPr id="20" name="Freeform 20"/>
            <p:cNvSpPr/>
            <p:nvPr/>
          </p:nvSpPr>
          <p:spPr>
            <a:xfrm>
              <a:off x="0" y="0"/>
              <a:ext cx="3375320" cy="476632"/>
            </a:xfrm>
            <a:custGeom>
              <a:avLst/>
              <a:gdLst/>
              <a:ahLst/>
              <a:cxnLst/>
              <a:rect l="l" t="t" r="r" b="b"/>
              <a:pathLst>
                <a:path w="3375320" h="476632">
                  <a:moveTo>
                    <a:pt x="30809" y="0"/>
                  </a:moveTo>
                  <a:lnTo>
                    <a:pt x="3344511" y="0"/>
                  </a:lnTo>
                  <a:cubicBezTo>
                    <a:pt x="3352682" y="0"/>
                    <a:pt x="3360519" y="3246"/>
                    <a:pt x="3366296" y="9024"/>
                  </a:cubicBezTo>
                  <a:cubicBezTo>
                    <a:pt x="3372074" y="14802"/>
                    <a:pt x="3375320" y="22638"/>
                    <a:pt x="3375320" y="30809"/>
                  </a:cubicBezTo>
                  <a:lnTo>
                    <a:pt x="3375320" y="445823"/>
                  </a:lnTo>
                  <a:cubicBezTo>
                    <a:pt x="3375320" y="453994"/>
                    <a:pt x="3372074" y="461830"/>
                    <a:pt x="3366296" y="467608"/>
                  </a:cubicBezTo>
                  <a:cubicBezTo>
                    <a:pt x="3360519" y="473386"/>
                    <a:pt x="3352682" y="476632"/>
                    <a:pt x="3344511" y="476632"/>
                  </a:cubicBezTo>
                  <a:lnTo>
                    <a:pt x="30809" y="476632"/>
                  </a:lnTo>
                  <a:cubicBezTo>
                    <a:pt x="13794" y="476632"/>
                    <a:pt x="0" y="462838"/>
                    <a:pt x="0" y="445823"/>
                  </a:cubicBezTo>
                  <a:lnTo>
                    <a:pt x="0" y="30809"/>
                  </a:lnTo>
                  <a:cubicBezTo>
                    <a:pt x="0" y="22638"/>
                    <a:pt x="3246" y="14802"/>
                    <a:pt x="9024" y="9024"/>
                  </a:cubicBezTo>
                  <a:cubicBezTo>
                    <a:pt x="14802" y="3246"/>
                    <a:pt x="22638" y="0"/>
                    <a:pt x="30809" y="0"/>
                  </a:cubicBezTo>
                  <a:close/>
                </a:path>
              </a:pathLst>
            </a:custGeom>
            <a:solidFill>
              <a:srgbClr val="DB620B">
                <a:alpha val="60784"/>
              </a:srgbClr>
            </a:solidFill>
          </p:spPr>
        </p:sp>
        <p:sp>
          <p:nvSpPr>
            <p:cNvPr id="21" name="TextBox 21"/>
            <p:cNvSpPr txBox="1"/>
            <p:nvPr/>
          </p:nvSpPr>
          <p:spPr>
            <a:xfrm>
              <a:off x="0" y="-161925"/>
              <a:ext cx="3375320" cy="638557"/>
            </a:xfrm>
            <a:prstGeom prst="rect">
              <a:avLst/>
            </a:prstGeom>
          </p:spPr>
          <p:txBody>
            <a:bodyPr lIns="50800" tIns="50800" rIns="50800" bIns="50800" rtlCol="0" anchor="ctr"/>
            <a:lstStyle/>
            <a:p>
              <a:pPr algn="ctr">
                <a:lnSpc>
                  <a:spcPts val="5730"/>
                </a:lnSpc>
              </a:pPr>
              <a:r>
                <a:rPr lang="en-US" sz="3412" b="1">
                  <a:solidFill>
                    <a:srgbClr val="000000">
                      <a:alpha val="60784"/>
                    </a:srgbClr>
                  </a:solidFill>
                  <a:latin typeface="Open Sans Bold"/>
                  <a:ea typeface="Open Sans Bold"/>
                  <a:cs typeface="Open Sans Bold"/>
                  <a:sym typeface="Open Sans Bold"/>
                </a:rPr>
                <a:t>Supervisor : Ms. Chathurangika Kahandawarachi</a:t>
              </a:r>
            </a:p>
            <a:p>
              <a:pPr algn="ctr">
                <a:lnSpc>
                  <a:spcPts val="5733"/>
                </a:lnSpc>
              </a:pPr>
              <a:r>
                <a:rPr lang="en-US" sz="3412" b="1">
                  <a:solidFill>
                    <a:srgbClr val="000000">
                      <a:alpha val="60784"/>
                    </a:srgbClr>
                  </a:solidFill>
                  <a:latin typeface="Open Sans Bold"/>
                  <a:ea typeface="Open Sans Bold"/>
                  <a:cs typeface="Open Sans Bold"/>
                  <a:sym typeface="Open Sans Bold"/>
                </a:rPr>
                <a:t>Co-supervisor : Ms. Pipuni Wijeseri</a:t>
              </a:r>
            </a:p>
          </p:txBody>
        </p:sp>
      </p:grpSp>
      <p:sp>
        <p:nvSpPr>
          <p:cNvPr id="22" name="TextBox 22"/>
          <p:cNvSpPr txBox="1"/>
          <p:nvPr/>
        </p:nvSpPr>
        <p:spPr>
          <a:xfrm>
            <a:off x="800100" y="78736"/>
            <a:ext cx="6919103" cy="1397137"/>
          </a:xfrm>
          <a:prstGeom prst="rect">
            <a:avLst/>
          </a:prstGeom>
        </p:spPr>
        <p:txBody>
          <a:bodyPr lIns="0" tIns="0" rIns="0" bIns="0" rtlCol="0" anchor="t">
            <a:spAutoFit/>
          </a:bodyPr>
          <a:lstStyle/>
          <a:p>
            <a:pPr algn="ctr">
              <a:lnSpc>
                <a:spcPts val="10502"/>
              </a:lnSpc>
            </a:pPr>
            <a:r>
              <a:rPr lang="en-US" sz="6732" b="1">
                <a:solidFill>
                  <a:srgbClr val="F4F4F4"/>
                </a:solidFill>
                <a:latin typeface="Arial Bold"/>
                <a:ea typeface="Arial Bold"/>
                <a:cs typeface="Arial Bold"/>
                <a:sym typeface="Arial Bold"/>
              </a:rPr>
              <a:t>Meet Our Team !</a:t>
            </a:r>
          </a:p>
        </p:txBody>
      </p:sp>
      <p:sp>
        <p:nvSpPr>
          <p:cNvPr id="23" name="TextBox 23"/>
          <p:cNvSpPr txBox="1"/>
          <p:nvPr/>
        </p:nvSpPr>
        <p:spPr>
          <a:xfrm>
            <a:off x="16083935" y="9199945"/>
            <a:ext cx="2350730" cy="1342595"/>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2</a:t>
            </a:r>
          </a:p>
        </p:txBody>
      </p:sp>
      <p:sp>
        <p:nvSpPr>
          <p:cNvPr id="24" name="TextBox 24"/>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rot="-10800000" flipH="1">
            <a:off x="12730834" y="472983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AutoShape 6"/>
          <p:cNvSpPr/>
          <p:nvPr/>
        </p:nvSpPr>
        <p:spPr>
          <a:xfrm>
            <a:off x="2574557" y="1028700"/>
            <a:ext cx="8403501" cy="19050"/>
          </a:xfrm>
          <a:prstGeom prst="line">
            <a:avLst/>
          </a:prstGeom>
          <a:ln w="38100" cap="flat">
            <a:gradFill>
              <a:gsLst>
                <a:gs pos="0">
                  <a:srgbClr val="FFDE59">
                    <a:alpha val="100000"/>
                  </a:srgbClr>
                </a:gs>
                <a:gs pos="100000">
                  <a:srgbClr val="FF914D">
                    <a:alpha val="100000"/>
                  </a:srgbClr>
                </a:gs>
              </a:gsLst>
              <a:lin ang="0"/>
            </a:gradFill>
            <a:prstDash val="solid"/>
            <a:headEnd type="none" w="sm" len="sm"/>
            <a:tailEnd type="none" w="sm" len="sm"/>
          </a:ln>
        </p:spPr>
      </p:sp>
      <p:sp>
        <p:nvSpPr>
          <p:cNvPr id="7" name="Freeform 7"/>
          <p:cNvSpPr/>
          <p:nvPr/>
        </p:nvSpPr>
        <p:spPr>
          <a:xfrm>
            <a:off x="139328" y="3166883"/>
            <a:ext cx="19177791" cy="5535037"/>
          </a:xfrm>
          <a:custGeom>
            <a:avLst/>
            <a:gdLst/>
            <a:ahLst/>
            <a:cxnLst/>
            <a:rect l="l" t="t" r="r" b="b"/>
            <a:pathLst>
              <a:path w="19177791" h="5535037">
                <a:moveTo>
                  <a:pt x="0" y="0"/>
                </a:moveTo>
                <a:lnTo>
                  <a:pt x="19177791" y="0"/>
                </a:lnTo>
                <a:lnTo>
                  <a:pt x="19177791" y="5535037"/>
                </a:lnTo>
                <a:lnTo>
                  <a:pt x="0" y="5535037"/>
                </a:lnTo>
                <a:lnTo>
                  <a:pt x="0" y="0"/>
                </a:lnTo>
                <a:close/>
              </a:path>
            </a:pathLst>
          </a:custGeom>
          <a:blipFill>
            <a:blip r:embed="rId4"/>
            <a:stretch>
              <a:fillRect l="-2925" r="-6532"/>
            </a:stretch>
          </a:blipFill>
        </p:spPr>
      </p:sp>
      <p:sp>
        <p:nvSpPr>
          <p:cNvPr id="8" name="TextBox 8"/>
          <p:cNvSpPr txBox="1"/>
          <p:nvPr/>
        </p:nvSpPr>
        <p:spPr>
          <a:xfrm>
            <a:off x="16346937" y="917257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19</a:t>
            </a:r>
          </a:p>
        </p:txBody>
      </p:sp>
      <p:sp>
        <p:nvSpPr>
          <p:cNvPr id="9" name="TextBox 9"/>
          <p:cNvSpPr txBox="1"/>
          <p:nvPr/>
        </p:nvSpPr>
        <p:spPr>
          <a:xfrm>
            <a:off x="11863971" y="800100"/>
            <a:ext cx="7066170" cy="865237"/>
          </a:xfrm>
          <a:prstGeom prst="rect">
            <a:avLst/>
          </a:prstGeom>
        </p:spPr>
        <p:txBody>
          <a:bodyPr lIns="0" tIns="0" rIns="0" bIns="0" rtlCol="0" anchor="t">
            <a:spAutoFit/>
          </a:bodyPr>
          <a:lstStyle/>
          <a:p>
            <a:pPr algn="ctr">
              <a:lnSpc>
                <a:spcPts val="6552"/>
              </a:lnSpc>
            </a:pPr>
            <a:r>
              <a:rPr lang="en-US" sz="4200" b="1">
                <a:solidFill>
                  <a:srgbClr val="FF914D"/>
                </a:solidFill>
                <a:latin typeface="Times New Roman Bold"/>
                <a:ea typeface="Times New Roman Bold"/>
                <a:cs typeface="Times New Roman Bold"/>
                <a:sym typeface="Times New Roman Bold"/>
              </a:rPr>
              <a:t>Evidence of Completion </a:t>
            </a:r>
          </a:p>
        </p:txBody>
      </p:sp>
      <p:sp>
        <p:nvSpPr>
          <p:cNvPr id="10" name="TextBox 10"/>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1" name="TextBox 11"/>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12" name="TextBox 12"/>
          <p:cNvSpPr txBox="1"/>
          <p:nvPr/>
        </p:nvSpPr>
        <p:spPr>
          <a:xfrm>
            <a:off x="4485818" y="71227"/>
            <a:ext cx="13802183" cy="766973"/>
          </a:xfrm>
          <a:prstGeom prst="rect">
            <a:avLst/>
          </a:prstGeom>
        </p:spPr>
        <p:txBody>
          <a:bodyPr lIns="0" tIns="0" rIns="0" bIns="0" rtlCol="0" anchor="t">
            <a:spAutoFit/>
          </a:bodyPr>
          <a:lstStyle/>
          <a:p>
            <a:pPr algn="ctr">
              <a:lnSpc>
                <a:spcPts val="5901"/>
              </a:lnSpc>
              <a:spcBef>
                <a:spcPct val="0"/>
              </a:spcBef>
            </a:pPr>
            <a:r>
              <a:rPr lang="en-US" sz="3512" b="1">
                <a:solidFill>
                  <a:srgbClr val="F37726"/>
                </a:solidFill>
                <a:latin typeface="Times New Roman Bold"/>
                <a:ea typeface="Times New Roman Bold"/>
                <a:cs typeface="Times New Roman Bold"/>
                <a:sym typeface="Times New Roman Bold"/>
              </a:rPr>
              <a:t>REAL TIME  DATA COLLECTION FRONT-END UI PART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rot="-10800000" flipH="1">
            <a:off x="12705343" y="4683736"/>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a:ln cap="sq">
            <a:noFill/>
            <a:prstDash val="solid"/>
            <a:miter/>
          </a:ln>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TextBox 6"/>
          <p:cNvSpPr txBox="1"/>
          <p:nvPr/>
        </p:nvSpPr>
        <p:spPr>
          <a:xfrm>
            <a:off x="6860755" y="38120"/>
            <a:ext cx="11149663" cy="2000250"/>
          </a:xfrm>
          <a:prstGeom prst="rect">
            <a:avLst/>
          </a:prstGeom>
        </p:spPr>
        <p:txBody>
          <a:bodyPr lIns="0" tIns="0" rIns="0" bIns="0" rtlCol="0" anchor="t">
            <a:spAutoFit/>
          </a:bodyPr>
          <a:lstStyle/>
          <a:p>
            <a:pPr algn="r">
              <a:lnSpc>
                <a:spcPts val="7799"/>
              </a:lnSpc>
            </a:pPr>
            <a:r>
              <a:rPr lang="en-US" sz="4999" b="1">
                <a:solidFill>
                  <a:srgbClr val="FF914D"/>
                </a:solidFill>
                <a:latin typeface="Times New Roman Bold"/>
                <a:ea typeface="Times New Roman Bold"/>
                <a:cs typeface="Times New Roman Bold"/>
                <a:sym typeface="Times New Roman Bold"/>
              </a:rPr>
              <a:t>Functional, Non-Functional and Personnel Requirements</a:t>
            </a:r>
          </a:p>
        </p:txBody>
      </p:sp>
      <p:sp>
        <p:nvSpPr>
          <p:cNvPr id="7" name="TextBox 7"/>
          <p:cNvSpPr txBox="1"/>
          <p:nvPr/>
        </p:nvSpPr>
        <p:spPr>
          <a:xfrm>
            <a:off x="16408367"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21</a:t>
            </a:r>
          </a:p>
        </p:txBody>
      </p:sp>
      <p:grpSp>
        <p:nvGrpSpPr>
          <p:cNvPr id="8" name="Group 8"/>
          <p:cNvGrpSpPr/>
          <p:nvPr/>
        </p:nvGrpSpPr>
        <p:grpSpPr>
          <a:xfrm>
            <a:off x="11733468" y="4040391"/>
            <a:ext cx="4944435" cy="2212479"/>
            <a:chOff x="0" y="0"/>
            <a:chExt cx="6592580" cy="2949972"/>
          </a:xfrm>
        </p:grpSpPr>
        <p:sp>
          <p:nvSpPr>
            <p:cNvPr id="9" name="Freeform 9"/>
            <p:cNvSpPr/>
            <p:nvPr/>
          </p:nvSpPr>
          <p:spPr>
            <a:xfrm>
              <a:off x="0" y="0"/>
              <a:ext cx="6592570" cy="2949998"/>
            </a:xfrm>
            <a:custGeom>
              <a:avLst/>
              <a:gdLst/>
              <a:ahLst/>
              <a:cxnLst/>
              <a:rect l="l" t="t" r="r" b="b"/>
              <a:pathLst>
                <a:path w="6592570" h="2949998">
                  <a:moveTo>
                    <a:pt x="6077458" y="2949998"/>
                  </a:moveTo>
                  <a:lnTo>
                    <a:pt x="515112" y="2949998"/>
                  </a:lnTo>
                  <a:cubicBezTo>
                    <a:pt x="231267" y="2949998"/>
                    <a:pt x="0" y="2880485"/>
                    <a:pt x="0" y="2795192"/>
                  </a:cubicBezTo>
                  <a:lnTo>
                    <a:pt x="0" y="154788"/>
                  </a:lnTo>
                  <a:cubicBezTo>
                    <a:pt x="0" y="69494"/>
                    <a:pt x="231267" y="0"/>
                    <a:pt x="515112" y="0"/>
                  </a:cubicBezTo>
                  <a:lnTo>
                    <a:pt x="6077458" y="0"/>
                  </a:lnTo>
                  <a:cubicBezTo>
                    <a:pt x="6361303" y="0"/>
                    <a:pt x="6592570" y="69494"/>
                    <a:pt x="6592570" y="154788"/>
                  </a:cubicBezTo>
                  <a:lnTo>
                    <a:pt x="6592570" y="2795192"/>
                  </a:lnTo>
                  <a:cubicBezTo>
                    <a:pt x="6592570" y="2880485"/>
                    <a:pt x="6361303" y="2949998"/>
                    <a:pt x="6077458" y="2949998"/>
                  </a:cubicBezTo>
                  <a:close/>
                </a:path>
              </a:pathLst>
            </a:custGeom>
            <a:solidFill>
              <a:srgbClr val="DB620B"/>
            </a:solidFill>
          </p:spPr>
        </p:sp>
      </p:grpSp>
      <p:grpSp>
        <p:nvGrpSpPr>
          <p:cNvPr id="10" name="Group 10"/>
          <p:cNvGrpSpPr/>
          <p:nvPr/>
        </p:nvGrpSpPr>
        <p:grpSpPr>
          <a:xfrm>
            <a:off x="6455983" y="3866947"/>
            <a:ext cx="4944435" cy="4282637"/>
            <a:chOff x="0" y="0"/>
            <a:chExt cx="6592580" cy="5710182"/>
          </a:xfrm>
        </p:grpSpPr>
        <p:sp>
          <p:nvSpPr>
            <p:cNvPr id="11" name="Freeform 11"/>
            <p:cNvSpPr/>
            <p:nvPr/>
          </p:nvSpPr>
          <p:spPr>
            <a:xfrm>
              <a:off x="0" y="0"/>
              <a:ext cx="6592570" cy="5710209"/>
            </a:xfrm>
            <a:custGeom>
              <a:avLst/>
              <a:gdLst/>
              <a:ahLst/>
              <a:cxnLst/>
              <a:rect l="l" t="t" r="r" b="b"/>
              <a:pathLst>
                <a:path w="6592570" h="5710209">
                  <a:moveTo>
                    <a:pt x="6077458" y="5710209"/>
                  </a:moveTo>
                  <a:lnTo>
                    <a:pt x="515112" y="5710209"/>
                  </a:lnTo>
                  <a:cubicBezTo>
                    <a:pt x="231267" y="5710209"/>
                    <a:pt x="0" y="5575679"/>
                    <a:pt x="0" y="5410578"/>
                  </a:cubicBezTo>
                  <a:lnTo>
                    <a:pt x="0" y="299619"/>
                  </a:lnTo>
                  <a:cubicBezTo>
                    <a:pt x="0" y="134518"/>
                    <a:pt x="231267" y="0"/>
                    <a:pt x="515112" y="0"/>
                  </a:cubicBezTo>
                  <a:lnTo>
                    <a:pt x="6077458" y="0"/>
                  </a:lnTo>
                  <a:cubicBezTo>
                    <a:pt x="6361303" y="0"/>
                    <a:pt x="6592570" y="134518"/>
                    <a:pt x="6592570" y="299619"/>
                  </a:cubicBezTo>
                  <a:lnTo>
                    <a:pt x="6592570" y="5410578"/>
                  </a:lnTo>
                  <a:cubicBezTo>
                    <a:pt x="6592570" y="5575679"/>
                    <a:pt x="6361303" y="5710209"/>
                    <a:pt x="6077458" y="5710209"/>
                  </a:cubicBezTo>
                  <a:close/>
                </a:path>
              </a:pathLst>
            </a:custGeom>
            <a:solidFill>
              <a:srgbClr val="494F56"/>
            </a:solidFill>
          </p:spPr>
        </p:sp>
      </p:grpSp>
      <p:grpSp>
        <p:nvGrpSpPr>
          <p:cNvPr id="12" name="Group 12"/>
          <p:cNvGrpSpPr/>
          <p:nvPr/>
        </p:nvGrpSpPr>
        <p:grpSpPr>
          <a:xfrm>
            <a:off x="1028700" y="1990745"/>
            <a:ext cx="5205788" cy="7362805"/>
            <a:chOff x="0" y="0"/>
            <a:chExt cx="6941051" cy="9817073"/>
          </a:xfrm>
        </p:grpSpPr>
        <p:sp>
          <p:nvSpPr>
            <p:cNvPr id="13" name="Freeform 13"/>
            <p:cNvSpPr/>
            <p:nvPr/>
          </p:nvSpPr>
          <p:spPr>
            <a:xfrm>
              <a:off x="0" y="0"/>
              <a:ext cx="6941041" cy="9817100"/>
            </a:xfrm>
            <a:custGeom>
              <a:avLst/>
              <a:gdLst/>
              <a:ahLst/>
              <a:cxnLst/>
              <a:rect l="l" t="t" r="r" b="b"/>
              <a:pathLst>
                <a:path w="6941041" h="9817100">
                  <a:moveTo>
                    <a:pt x="6398701" y="9817100"/>
                  </a:moveTo>
                  <a:lnTo>
                    <a:pt x="542340" y="9817100"/>
                  </a:lnTo>
                  <a:cubicBezTo>
                    <a:pt x="243491" y="9817100"/>
                    <a:pt x="0" y="9585833"/>
                    <a:pt x="0" y="9301988"/>
                  </a:cubicBezTo>
                  <a:lnTo>
                    <a:pt x="0" y="515112"/>
                  </a:lnTo>
                  <a:cubicBezTo>
                    <a:pt x="0" y="231267"/>
                    <a:pt x="243491" y="0"/>
                    <a:pt x="542340" y="0"/>
                  </a:cubicBezTo>
                  <a:lnTo>
                    <a:pt x="6398701" y="0"/>
                  </a:lnTo>
                  <a:cubicBezTo>
                    <a:pt x="6697549" y="0"/>
                    <a:pt x="6941041" y="231267"/>
                    <a:pt x="6941041" y="515112"/>
                  </a:cubicBezTo>
                  <a:lnTo>
                    <a:pt x="6941041" y="9301988"/>
                  </a:lnTo>
                  <a:cubicBezTo>
                    <a:pt x="6941041" y="9585833"/>
                    <a:pt x="6697549" y="9817100"/>
                    <a:pt x="6398701" y="9817100"/>
                  </a:cubicBezTo>
                  <a:close/>
                </a:path>
              </a:pathLst>
            </a:custGeom>
            <a:solidFill>
              <a:srgbClr val="DB620B"/>
            </a:solidFill>
          </p:spPr>
        </p:sp>
      </p:grpSp>
      <p:sp>
        <p:nvSpPr>
          <p:cNvPr id="14" name="TextBox 14"/>
          <p:cNvSpPr txBox="1"/>
          <p:nvPr/>
        </p:nvSpPr>
        <p:spPr>
          <a:xfrm>
            <a:off x="12214150" y="4081448"/>
            <a:ext cx="3969814" cy="527566"/>
          </a:xfrm>
          <a:prstGeom prst="rect">
            <a:avLst/>
          </a:prstGeom>
        </p:spPr>
        <p:txBody>
          <a:bodyPr lIns="0" tIns="0" rIns="0" bIns="0" rtlCol="0" anchor="t">
            <a:spAutoFit/>
          </a:bodyPr>
          <a:lstStyle/>
          <a:p>
            <a:pPr algn="ctr">
              <a:lnSpc>
                <a:spcPts val="4098"/>
              </a:lnSpc>
            </a:pPr>
            <a:r>
              <a:rPr lang="en-US" sz="2439" b="1" u="sng">
                <a:solidFill>
                  <a:srgbClr val="FFDE59"/>
                </a:solidFill>
                <a:latin typeface="Times New Roman Bold"/>
                <a:ea typeface="Times New Roman Bold"/>
                <a:cs typeface="Times New Roman Bold"/>
                <a:sym typeface="Times New Roman Bold"/>
              </a:rPr>
              <a:t>Personnel Requirements</a:t>
            </a:r>
          </a:p>
        </p:txBody>
      </p:sp>
      <p:sp>
        <p:nvSpPr>
          <p:cNvPr id="15" name="TextBox 15"/>
          <p:cNvSpPr txBox="1"/>
          <p:nvPr/>
        </p:nvSpPr>
        <p:spPr>
          <a:xfrm>
            <a:off x="1235102" y="2078453"/>
            <a:ext cx="4293299" cy="527837"/>
          </a:xfrm>
          <a:prstGeom prst="rect">
            <a:avLst/>
          </a:prstGeom>
        </p:spPr>
        <p:txBody>
          <a:bodyPr lIns="0" tIns="0" rIns="0" bIns="0" rtlCol="0" anchor="t">
            <a:spAutoFit/>
          </a:bodyPr>
          <a:lstStyle/>
          <a:p>
            <a:pPr algn="ctr">
              <a:lnSpc>
                <a:spcPts val="4090"/>
              </a:lnSpc>
            </a:pPr>
            <a:r>
              <a:rPr lang="en-US" sz="2435" b="1" u="sng">
                <a:solidFill>
                  <a:srgbClr val="FFDE59"/>
                </a:solidFill>
                <a:latin typeface="Times New Roman Bold"/>
                <a:ea typeface="Times New Roman Bold"/>
                <a:cs typeface="Times New Roman Bold"/>
                <a:sym typeface="Times New Roman Bold"/>
              </a:rPr>
              <a:t>Functional Requirements</a:t>
            </a:r>
          </a:p>
        </p:txBody>
      </p:sp>
      <p:sp>
        <p:nvSpPr>
          <p:cNvPr id="16" name="TextBox 16"/>
          <p:cNvSpPr txBox="1"/>
          <p:nvPr/>
        </p:nvSpPr>
        <p:spPr>
          <a:xfrm>
            <a:off x="6486090" y="3912884"/>
            <a:ext cx="4852364" cy="527566"/>
          </a:xfrm>
          <a:prstGeom prst="rect">
            <a:avLst/>
          </a:prstGeom>
        </p:spPr>
        <p:txBody>
          <a:bodyPr lIns="0" tIns="0" rIns="0" bIns="0" rtlCol="0" anchor="t">
            <a:spAutoFit/>
          </a:bodyPr>
          <a:lstStyle/>
          <a:p>
            <a:pPr algn="ctr">
              <a:lnSpc>
                <a:spcPts val="4098"/>
              </a:lnSpc>
            </a:pPr>
            <a:r>
              <a:rPr lang="en-US" sz="2439" b="1" u="sng">
                <a:solidFill>
                  <a:srgbClr val="FFDE59"/>
                </a:solidFill>
                <a:latin typeface="Times New Roman Bold"/>
                <a:ea typeface="Times New Roman Bold"/>
                <a:cs typeface="Times New Roman Bold"/>
                <a:sym typeface="Times New Roman Bold"/>
              </a:rPr>
              <a:t>Non-Functional Requirements</a:t>
            </a:r>
          </a:p>
        </p:txBody>
      </p:sp>
      <p:sp>
        <p:nvSpPr>
          <p:cNvPr id="17" name="TextBox 17"/>
          <p:cNvSpPr txBox="1"/>
          <p:nvPr/>
        </p:nvSpPr>
        <p:spPr>
          <a:xfrm>
            <a:off x="1120261" y="2628892"/>
            <a:ext cx="4904677" cy="4592147"/>
          </a:xfrm>
          <a:prstGeom prst="rect">
            <a:avLst/>
          </a:prstGeom>
        </p:spPr>
        <p:txBody>
          <a:bodyPr lIns="0" tIns="0" rIns="0" bIns="0" rtlCol="0" anchor="t">
            <a:spAutoFit/>
          </a:bodyPr>
          <a:lstStyle/>
          <a:p>
            <a:pPr marL="399417" lvl="1" indent="-199709" algn="just">
              <a:lnSpc>
                <a:spcPts val="4386"/>
              </a:lnSpc>
              <a:buFont typeface="Arial"/>
              <a:buChar char="•"/>
            </a:pPr>
            <a:r>
              <a:rPr lang="en-US" sz="1850" b="1">
                <a:solidFill>
                  <a:srgbClr val="FFFFFF"/>
                </a:solidFill>
                <a:latin typeface="Times New Roman Bold"/>
                <a:ea typeface="Times New Roman Bold"/>
                <a:cs typeface="Times New Roman Bold"/>
                <a:sym typeface="Times New Roman Bold"/>
              </a:rPr>
              <a:t>Real-Time Data Transmission</a:t>
            </a:r>
          </a:p>
          <a:p>
            <a:pPr marL="399417" lvl="1" indent="-199709" algn="just">
              <a:lnSpc>
                <a:spcPts val="4386"/>
              </a:lnSpc>
              <a:buFont typeface="Arial"/>
              <a:buChar char="•"/>
            </a:pPr>
            <a:r>
              <a:rPr lang="en-US" sz="1850" b="1">
                <a:solidFill>
                  <a:srgbClr val="FFFFFF"/>
                </a:solidFill>
                <a:latin typeface="Times New Roman Bold"/>
                <a:ea typeface="Times New Roman Bold"/>
                <a:cs typeface="Times New Roman Bold"/>
                <a:sym typeface="Times New Roman Bold"/>
              </a:rPr>
              <a:t> Sensor Data Collection:</a:t>
            </a:r>
          </a:p>
          <a:p>
            <a:pPr marL="399417" lvl="1" indent="-199709" algn="just">
              <a:lnSpc>
                <a:spcPts val="4386"/>
              </a:lnSpc>
              <a:buFont typeface="Arial"/>
              <a:buChar char="•"/>
            </a:pPr>
            <a:r>
              <a:rPr lang="en-US" sz="1850" b="1">
                <a:solidFill>
                  <a:srgbClr val="FFFFFF"/>
                </a:solidFill>
                <a:latin typeface="Times New Roman Bold"/>
                <a:ea typeface="Times New Roman Bold"/>
                <a:cs typeface="Times New Roman Bold"/>
                <a:sym typeface="Times New Roman Bold"/>
              </a:rPr>
              <a:t>Set up MongoDB database to store real-time air quality data.</a:t>
            </a:r>
          </a:p>
          <a:p>
            <a:pPr marL="399417" lvl="1" indent="-199709" algn="just">
              <a:lnSpc>
                <a:spcPts val="4386"/>
              </a:lnSpc>
              <a:buFont typeface="Arial"/>
              <a:buChar char="•"/>
            </a:pPr>
            <a:r>
              <a:rPr lang="en-US" sz="1850" b="1">
                <a:solidFill>
                  <a:srgbClr val="FFFFFF"/>
                </a:solidFill>
                <a:latin typeface="Times New Roman Bold"/>
                <a:ea typeface="Times New Roman Bold"/>
                <a:cs typeface="Times New Roman Bold"/>
                <a:sym typeface="Times New Roman Bold"/>
              </a:rPr>
              <a:t>Calculating the PPM value </a:t>
            </a:r>
          </a:p>
          <a:p>
            <a:pPr marL="399417" lvl="1" indent="-199709" algn="just">
              <a:lnSpc>
                <a:spcPts val="4386"/>
              </a:lnSpc>
              <a:buFont typeface="Arial"/>
              <a:buChar char="•"/>
            </a:pPr>
            <a:r>
              <a:rPr lang="en-US" sz="1850" b="1">
                <a:solidFill>
                  <a:srgbClr val="FFFFFF"/>
                </a:solidFill>
                <a:latin typeface="Times New Roman Bold"/>
                <a:ea typeface="Times New Roman Bold"/>
                <a:cs typeface="Times New Roman Bold"/>
                <a:sym typeface="Times New Roman Bold"/>
              </a:rPr>
              <a:t>Implement data transmission at regular intervals (e.g., every 30 seconds) to maintain up-to-date information</a:t>
            </a:r>
          </a:p>
        </p:txBody>
      </p:sp>
      <p:sp>
        <p:nvSpPr>
          <p:cNvPr id="18" name="TextBox 18"/>
          <p:cNvSpPr txBox="1"/>
          <p:nvPr/>
        </p:nvSpPr>
        <p:spPr>
          <a:xfrm>
            <a:off x="6702963" y="4791137"/>
            <a:ext cx="4418618" cy="2915631"/>
          </a:xfrm>
          <a:prstGeom prst="rect">
            <a:avLst/>
          </a:prstGeom>
        </p:spPr>
        <p:txBody>
          <a:bodyPr lIns="0" tIns="0" rIns="0" bIns="0" rtlCol="0" anchor="t">
            <a:spAutoFit/>
          </a:bodyPr>
          <a:lstStyle/>
          <a:p>
            <a:pPr marL="420142" lvl="1" indent="-210071" algn="just">
              <a:lnSpc>
                <a:spcPts val="3899"/>
              </a:lnSpc>
              <a:buFont typeface="Arial"/>
              <a:buChar char="•"/>
            </a:pPr>
            <a:r>
              <a:rPr lang="en-US" sz="1946">
                <a:solidFill>
                  <a:srgbClr val="FFFFFF"/>
                </a:solidFill>
                <a:latin typeface="Times New Roman"/>
                <a:ea typeface="Times New Roman"/>
                <a:cs typeface="Times New Roman"/>
                <a:sym typeface="Times New Roman"/>
              </a:rPr>
              <a:t>User-friendly interfaces. </a:t>
            </a:r>
          </a:p>
          <a:p>
            <a:pPr marL="420142" lvl="1" indent="-210071" algn="just">
              <a:lnSpc>
                <a:spcPts val="3899"/>
              </a:lnSpc>
              <a:buFont typeface="Arial"/>
              <a:buChar char="•"/>
            </a:pPr>
            <a:r>
              <a:rPr lang="en-US" sz="1946">
                <a:solidFill>
                  <a:srgbClr val="FFFFFF"/>
                </a:solidFill>
                <a:latin typeface="Times New Roman"/>
                <a:ea typeface="Times New Roman"/>
                <a:cs typeface="Times New Roman"/>
                <a:sym typeface="Times New Roman"/>
              </a:rPr>
              <a:t>Provide continuous operation and data transmission</a:t>
            </a:r>
          </a:p>
          <a:p>
            <a:pPr marL="420142" lvl="1" indent="-210071" algn="just">
              <a:lnSpc>
                <a:spcPts val="3899"/>
              </a:lnSpc>
              <a:buFont typeface="Arial"/>
              <a:buChar char="•"/>
            </a:pPr>
            <a:r>
              <a:rPr lang="en-US" sz="1946">
                <a:solidFill>
                  <a:srgbClr val="FFFFFF"/>
                </a:solidFill>
                <a:latin typeface="Times New Roman"/>
                <a:ea typeface="Times New Roman"/>
                <a:cs typeface="Times New Roman"/>
                <a:sym typeface="Times New Roman"/>
              </a:rPr>
              <a:t>Ensure compatibility with different mobile platforms (iOS, Android).</a:t>
            </a:r>
          </a:p>
          <a:p>
            <a:pPr algn="just">
              <a:lnSpc>
                <a:spcPts val="3901"/>
              </a:lnSpc>
            </a:pPr>
            <a:endParaRPr lang="en-US" sz="1946">
              <a:solidFill>
                <a:srgbClr val="FFFFFF"/>
              </a:solidFill>
              <a:latin typeface="Times New Roman"/>
              <a:ea typeface="Times New Roman"/>
              <a:cs typeface="Times New Roman"/>
              <a:sym typeface="Times New Roman"/>
            </a:endParaRPr>
          </a:p>
        </p:txBody>
      </p:sp>
      <p:sp>
        <p:nvSpPr>
          <p:cNvPr id="19" name="TextBox 19"/>
          <p:cNvSpPr txBox="1"/>
          <p:nvPr/>
        </p:nvSpPr>
        <p:spPr>
          <a:xfrm>
            <a:off x="11989749" y="4521811"/>
            <a:ext cx="4418618" cy="1222510"/>
          </a:xfrm>
          <a:prstGeom prst="rect">
            <a:avLst/>
          </a:prstGeom>
        </p:spPr>
        <p:txBody>
          <a:bodyPr lIns="0" tIns="0" rIns="0" bIns="0" rtlCol="0" anchor="t">
            <a:spAutoFit/>
          </a:bodyPr>
          <a:lstStyle/>
          <a:p>
            <a:pPr algn="just">
              <a:lnSpc>
                <a:spcPts val="3298"/>
              </a:lnSpc>
            </a:pPr>
            <a:endParaRPr/>
          </a:p>
          <a:p>
            <a:pPr marL="355374" lvl="1" indent="-177687" algn="just">
              <a:lnSpc>
                <a:spcPts val="3299"/>
              </a:lnSpc>
              <a:buFont typeface="Arial"/>
              <a:buChar char="•"/>
            </a:pPr>
            <a:r>
              <a:rPr lang="en-US" sz="1646" b="1">
                <a:solidFill>
                  <a:srgbClr val="FFFFFF"/>
                </a:solidFill>
                <a:latin typeface="Times New Roman Bold"/>
                <a:ea typeface="Times New Roman Bold"/>
                <a:cs typeface="Times New Roman Bold"/>
                <a:sym typeface="Times New Roman Bold"/>
              </a:rPr>
              <a:t>Identify the sensors and board details to creat an IoT device.</a:t>
            </a:r>
          </a:p>
        </p:txBody>
      </p:sp>
      <p:sp>
        <p:nvSpPr>
          <p:cNvPr id="20" name="TextBox 20"/>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21" name="TextBox 21"/>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22" name="AutoShape 22"/>
          <p:cNvSpPr/>
          <p:nvPr/>
        </p:nvSpPr>
        <p:spPr>
          <a:xfrm>
            <a:off x="7543571" y="2038370"/>
            <a:ext cx="9460181" cy="68441"/>
          </a:xfrm>
          <a:prstGeom prst="line">
            <a:avLst/>
          </a:prstGeom>
          <a:ln w="38100" cap="flat">
            <a:solidFill>
              <a:srgbClr val="F37726"/>
            </a:solidFill>
            <a:prstDash val="solid"/>
            <a:headEnd type="none" w="sm" len="sm"/>
            <a:tailEnd type="none" w="sm" len="sm"/>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3506"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rot="-10800000" flipH="1">
            <a:off x="13046391"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grpSp>
        <p:nvGrpSpPr>
          <p:cNvPr id="4" name="Group 4"/>
          <p:cNvGrpSpPr/>
          <p:nvPr/>
        </p:nvGrpSpPr>
        <p:grpSpPr>
          <a:xfrm>
            <a:off x="183506"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TextBox 6"/>
          <p:cNvSpPr txBox="1"/>
          <p:nvPr/>
        </p:nvSpPr>
        <p:spPr>
          <a:xfrm>
            <a:off x="16577413"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22</a:t>
            </a:r>
          </a:p>
        </p:txBody>
      </p:sp>
      <p:sp>
        <p:nvSpPr>
          <p:cNvPr id="7" name="TextBox 7"/>
          <p:cNvSpPr txBox="1"/>
          <p:nvPr/>
        </p:nvSpPr>
        <p:spPr>
          <a:xfrm>
            <a:off x="8462491" y="294"/>
            <a:ext cx="9825509" cy="1004553"/>
          </a:xfrm>
          <a:prstGeom prst="rect">
            <a:avLst/>
          </a:prstGeom>
        </p:spPr>
        <p:txBody>
          <a:bodyPr lIns="0" tIns="0" rIns="0" bIns="0" rtlCol="0" anchor="t">
            <a:spAutoFit/>
          </a:bodyPr>
          <a:lstStyle/>
          <a:p>
            <a:pPr algn="ctr">
              <a:lnSpc>
                <a:spcPts val="7647"/>
              </a:lnSpc>
            </a:pPr>
            <a:r>
              <a:rPr lang="en-US" sz="4902" b="1">
                <a:solidFill>
                  <a:srgbClr val="F37726"/>
                </a:solidFill>
                <a:latin typeface="Times New Roman Bold"/>
                <a:ea typeface="Times New Roman Bold"/>
                <a:cs typeface="Times New Roman Bold"/>
                <a:sym typeface="Times New Roman Bold"/>
              </a:rPr>
              <a:t>Completion and Future works</a:t>
            </a:r>
          </a:p>
        </p:txBody>
      </p:sp>
      <p:sp>
        <p:nvSpPr>
          <p:cNvPr id="8" name="TextBox 8"/>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
        <p:nvSpPr>
          <p:cNvPr id="9" name="TextBox 9"/>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10" name="Freeform 10"/>
          <p:cNvSpPr/>
          <p:nvPr/>
        </p:nvSpPr>
        <p:spPr>
          <a:xfrm>
            <a:off x="1280506" y="8670744"/>
            <a:ext cx="843086" cy="843086"/>
          </a:xfrm>
          <a:custGeom>
            <a:avLst/>
            <a:gdLst/>
            <a:ahLst/>
            <a:cxnLst/>
            <a:rect l="l" t="t" r="r" b="b"/>
            <a:pathLst>
              <a:path w="843086" h="843086">
                <a:moveTo>
                  <a:pt x="0" y="0"/>
                </a:moveTo>
                <a:lnTo>
                  <a:pt x="843086" y="0"/>
                </a:lnTo>
                <a:lnTo>
                  <a:pt x="843086" y="843086"/>
                </a:lnTo>
                <a:lnTo>
                  <a:pt x="0" y="843086"/>
                </a:lnTo>
                <a:lnTo>
                  <a:pt x="0" y="0"/>
                </a:lnTo>
                <a:close/>
              </a:path>
            </a:pathLst>
          </a:custGeom>
          <a:blipFill>
            <a:blip r:embed="rId4"/>
            <a:stretch>
              <a:fillRect/>
            </a:stretch>
          </a:blipFill>
        </p:spPr>
      </p:sp>
      <p:sp>
        <p:nvSpPr>
          <p:cNvPr id="11" name="TextBox 11"/>
          <p:cNvSpPr txBox="1"/>
          <p:nvPr/>
        </p:nvSpPr>
        <p:spPr>
          <a:xfrm>
            <a:off x="2498614" y="7427502"/>
            <a:ext cx="4366036" cy="579127"/>
          </a:xfrm>
          <a:prstGeom prst="rect">
            <a:avLst/>
          </a:prstGeom>
        </p:spPr>
        <p:txBody>
          <a:bodyPr lIns="0" tIns="0" rIns="0" bIns="0" rtlCol="0" anchor="t">
            <a:spAutoFit/>
          </a:bodyPr>
          <a:lstStyle/>
          <a:p>
            <a:pPr algn="l">
              <a:lnSpc>
                <a:spcPts val="4489"/>
              </a:lnSpc>
            </a:pPr>
            <a:r>
              <a:rPr lang="en-US" sz="2672" b="1">
                <a:solidFill>
                  <a:srgbClr val="004AAD"/>
                </a:solidFill>
                <a:latin typeface="Open Sans Bold"/>
                <a:ea typeface="Open Sans Bold"/>
                <a:cs typeface="Open Sans Bold"/>
                <a:sym typeface="Open Sans Bold"/>
              </a:rPr>
              <a:t>Future Implementations</a:t>
            </a:r>
          </a:p>
        </p:txBody>
      </p:sp>
      <p:sp>
        <p:nvSpPr>
          <p:cNvPr id="12" name="Freeform 12"/>
          <p:cNvSpPr/>
          <p:nvPr/>
        </p:nvSpPr>
        <p:spPr>
          <a:xfrm>
            <a:off x="1106525" y="7189710"/>
            <a:ext cx="1213089" cy="1157847"/>
          </a:xfrm>
          <a:custGeom>
            <a:avLst/>
            <a:gdLst/>
            <a:ahLst/>
            <a:cxnLst/>
            <a:rect l="l" t="t" r="r" b="b"/>
            <a:pathLst>
              <a:path w="1213089" h="1157847">
                <a:moveTo>
                  <a:pt x="0" y="0"/>
                </a:moveTo>
                <a:lnTo>
                  <a:pt x="1213088" y="0"/>
                </a:lnTo>
                <a:lnTo>
                  <a:pt x="1213088" y="1157847"/>
                </a:lnTo>
                <a:lnTo>
                  <a:pt x="0" y="115784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427015" y="7398775"/>
            <a:ext cx="688096" cy="467291"/>
          </a:xfrm>
          <a:prstGeom prst="rect">
            <a:avLst/>
          </a:prstGeom>
        </p:spPr>
        <p:txBody>
          <a:bodyPr lIns="0" tIns="0" rIns="0" bIns="0" rtlCol="0" anchor="t">
            <a:spAutoFit/>
          </a:bodyPr>
          <a:lstStyle/>
          <a:p>
            <a:pPr algn="l">
              <a:lnSpc>
                <a:spcPts val="3919"/>
              </a:lnSpc>
            </a:pPr>
            <a:r>
              <a:rPr lang="en-US" sz="2333" b="1">
                <a:solidFill>
                  <a:srgbClr val="242424"/>
                </a:solidFill>
                <a:latin typeface="Open Sans Bold"/>
                <a:ea typeface="Open Sans Bold"/>
                <a:cs typeface="Open Sans Bold"/>
                <a:sym typeface="Open Sans Bold"/>
              </a:rPr>
              <a:t>10%</a:t>
            </a:r>
          </a:p>
        </p:txBody>
      </p:sp>
      <p:sp>
        <p:nvSpPr>
          <p:cNvPr id="14" name="Freeform 14"/>
          <p:cNvSpPr/>
          <p:nvPr/>
        </p:nvSpPr>
        <p:spPr>
          <a:xfrm>
            <a:off x="2528133" y="2885528"/>
            <a:ext cx="14088991" cy="762622"/>
          </a:xfrm>
          <a:custGeom>
            <a:avLst/>
            <a:gdLst/>
            <a:ahLst/>
            <a:cxnLst/>
            <a:rect l="l" t="t" r="r" b="b"/>
            <a:pathLst>
              <a:path w="14088991" h="762622">
                <a:moveTo>
                  <a:pt x="0" y="0"/>
                </a:moveTo>
                <a:lnTo>
                  <a:pt x="14088990" y="0"/>
                </a:lnTo>
                <a:lnTo>
                  <a:pt x="14088990" y="762622"/>
                </a:lnTo>
                <a:lnTo>
                  <a:pt x="0" y="762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2528133" y="3774375"/>
            <a:ext cx="14088991" cy="762622"/>
          </a:xfrm>
          <a:custGeom>
            <a:avLst/>
            <a:gdLst/>
            <a:ahLst/>
            <a:cxnLst/>
            <a:rect l="l" t="t" r="r" b="b"/>
            <a:pathLst>
              <a:path w="14088991" h="762622">
                <a:moveTo>
                  <a:pt x="0" y="0"/>
                </a:moveTo>
                <a:lnTo>
                  <a:pt x="14088990" y="0"/>
                </a:lnTo>
                <a:lnTo>
                  <a:pt x="14088990" y="762622"/>
                </a:lnTo>
                <a:lnTo>
                  <a:pt x="0" y="762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2528133" y="2013163"/>
            <a:ext cx="14088991" cy="762622"/>
          </a:xfrm>
          <a:custGeom>
            <a:avLst/>
            <a:gdLst/>
            <a:ahLst/>
            <a:cxnLst/>
            <a:rect l="l" t="t" r="r" b="b"/>
            <a:pathLst>
              <a:path w="14088991" h="762622">
                <a:moveTo>
                  <a:pt x="0" y="0"/>
                </a:moveTo>
                <a:lnTo>
                  <a:pt x="14088990" y="0"/>
                </a:lnTo>
                <a:lnTo>
                  <a:pt x="14088990" y="762623"/>
                </a:lnTo>
                <a:lnTo>
                  <a:pt x="0" y="7626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328338" y="2013164"/>
            <a:ext cx="762622" cy="762622"/>
          </a:xfrm>
          <a:custGeom>
            <a:avLst/>
            <a:gdLst/>
            <a:ahLst/>
            <a:cxnLst/>
            <a:rect l="l" t="t" r="r" b="b"/>
            <a:pathLst>
              <a:path w="762622" h="762622">
                <a:moveTo>
                  <a:pt x="0" y="0"/>
                </a:moveTo>
                <a:lnTo>
                  <a:pt x="762622" y="0"/>
                </a:lnTo>
                <a:lnTo>
                  <a:pt x="762622" y="762622"/>
                </a:lnTo>
                <a:lnTo>
                  <a:pt x="0" y="762622"/>
                </a:lnTo>
                <a:lnTo>
                  <a:pt x="0" y="0"/>
                </a:lnTo>
                <a:close/>
              </a:path>
            </a:pathLst>
          </a:custGeom>
          <a:blipFill>
            <a:blip r:embed="rId9"/>
            <a:stretch>
              <a:fillRect/>
            </a:stretch>
          </a:blipFill>
        </p:spPr>
      </p:sp>
      <p:sp>
        <p:nvSpPr>
          <p:cNvPr id="18" name="Freeform 18"/>
          <p:cNvSpPr/>
          <p:nvPr/>
        </p:nvSpPr>
        <p:spPr>
          <a:xfrm>
            <a:off x="1328338" y="2885528"/>
            <a:ext cx="762622" cy="762622"/>
          </a:xfrm>
          <a:custGeom>
            <a:avLst/>
            <a:gdLst/>
            <a:ahLst/>
            <a:cxnLst/>
            <a:rect l="l" t="t" r="r" b="b"/>
            <a:pathLst>
              <a:path w="762622" h="762622">
                <a:moveTo>
                  <a:pt x="0" y="0"/>
                </a:moveTo>
                <a:lnTo>
                  <a:pt x="762622" y="0"/>
                </a:lnTo>
                <a:lnTo>
                  <a:pt x="762622" y="762623"/>
                </a:lnTo>
                <a:lnTo>
                  <a:pt x="0" y="762623"/>
                </a:lnTo>
                <a:lnTo>
                  <a:pt x="0" y="0"/>
                </a:lnTo>
                <a:close/>
              </a:path>
            </a:pathLst>
          </a:custGeom>
          <a:blipFill>
            <a:blip r:embed="rId9"/>
            <a:stretch>
              <a:fillRect/>
            </a:stretch>
          </a:blipFill>
        </p:spPr>
      </p:sp>
      <p:sp>
        <p:nvSpPr>
          <p:cNvPr id="19" name="Freeform 19"/>
          <p:cNvSpPr/>
          <p:nvPr/>
        </p:nvSpPr>
        <p:spPr>
          <a:xfrm>
            <a:off x="1328338" y="3765619"/>
            <a:ext cx="762622" cy="762622"/>
          </a:xfrm>
          <a:custGeom>
            <a:avLst/>
            <a:gdLst/>
            <a:ahLst/>
            <a:cxnLst/>
            <a:rect l="l" t="t" r="r" b="b"/>
            <a:pathLst>
              <a:path w="762622" h="762622">
                <a:moveTo>
                  <a:pt x="0" y="0"/>
                </a:moveTo>
                <a:lnTo>
                  <a:pt x="762622" y="0"/>
                </a:lnTo>
                <a:lnTo>
                  <a:pt x="762622" y="762622"/>
                </a:lnTo>
                <a:lnTo>
                  <a:pt x="0" y="762622"/>
                </a:lnTo>
                <a:lnTo>
                  <a:pt x="0" y="0"/>
                </a:lnTo>
                <a:close/>
              </a:path>
            </a:pathLst>
          </a:custGeom>
          <a:blipFill>
            <a:blip r:embed="rId9"/>
            <a:stretch>
              <a:fillRect/>
            </a:stretch>
          </a:blipFill>
        </p:spPr>
      </p:sp>
      <p:sp>
        <p:nvSpPr>
          <p:cNvPr id="20" name="TextBox 20"/>
          <p:cNvSpPr txBox="1"/>
          <p:nvPr/>
        </p:nvSpPr>
        <p:spPr>
          <a:xfrm>
            <a:off x="2525763" y="825339"/>
            <a:ext cx="6337223" cy="580671"/>
          </a:xfrm>
          <a:prstGeom prst="rect">
            <a:avLst/>
          </a:prstGeom>
        </p:spPr>
        <p:txBody>
          <a:bodyPr lIns="0" tIns="0" rIns="0" bIns="0" rtlCol="0" anchor="t">
            <a:spAutoFit/>
          </a:bodyPr>
          <a:lstStyle/>
          <a:p>
            <a:pPr algn="l">
              <a:lnSpc>
                <a:spcPts val="4489"/>
              </a:lnSpc>
            </a:pPr>
            <a:r>
              <a:rPr lang="en-US" sz="2672" b="1">
                <a:solidFill>
                  <a:srgbClr val="004AAD"/>
                </a:solidFill>
                <a:latin typeface="Open Sans Bold"/>
                <a:ea typeface="Open Sans Bold"/>
                <a:cs typeface="Open Sans Bold"/>
                <a:sym typeface="Open Sans Bold"/>
              </a:rPr>
              <a:t>Completion of the components</a:t>
            </a:r>
          </a:p>
        </p:txBody>
      </p:sp>
      <p:sp>
        <p:nvSpPr>
          <p:cNvPr id="21" name="Freeform 21"/>
          <p:cNvSpPr/>
          <p:nvPr/>
        </p:nvSpPr>
        <p:spPr>
          <a:xfrm>
            <a:off x="1143337" y="619272"/>
            <a:ext cx="1213089" cy="1202319"/>
          </a:xfrm>
          <a:custGeom>
            <a:avLst/>
            <a:gdLst/>
            <a:ahLst/>
            <a:cxnLst/>
            <a:rect l="l" t="t" r="r" b="b"/>
            <a:pathLst>
              <a:path w="1213089" h="1202319">
                <a:moveTo>
                  <a:pt x="0" y="0"/>
                </a:moveTo>
                <a:lnTo>
                  <a:pt x="1213089" y="0"/>
                </a:lnTo>
                <a:lnTo>
                  <a:pt x="1213089" y="1202319"/>
                </a:lnTo>
                <a:lnTo>
                  <a:pt x="0" y="12023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2" name="TextBox 22"/>
          <p:cNvSpPr txBox="1"/>
          <p:nvPr/>
        </p:nvSpPr>
        <p:spPr>
          <a:xfrm>
            <a:off x="1483328" y="863758"/>
            <a:ext cx="688096" cy="467291"/>
          </a:xfrm>
          <a:prstGeom prst="rect">
            <a:avLst/>
          </a:prstGeom>
        </p:spPr>
        <p:txBody>
          <a:bodyPr lIns="0" tIns="0" rIns="0" bIns="0" rtlCol="0" anchor="t">
            <a:spAutoFit/>
          </a:bodyPr>
          <a:lstStyle/>
          <a:p>
            <a:pPr algn="l">
              <a:lnSpc>
                <a:spcPts val="3919"/>
              </a:lnSpc>
            </a:pPr>
            <a:r>
              <a:rPr lang="en-US" sz="2333" b="1">
                <a:solidFill>
                  <a:srgbClr val="242424"/>
                </a:solidFill>
                <a:latin typeface="Open Sans Bold"/>
                <a:ea typeface="Open Sans Bold"/>
                <a:cs typeface="Open Sans Bold"/>
                <a:sym typeface="Open Sans Bold"/>
              </a:rPr>
              <a:t>90%</a:t>
            </a:r>
          </a:p>
        </p:txBody>
      </p:sp>
      <p:sp>
        <p:nvSpPr>
          <p:cNvPr id="23" name="TextBox 23"/>
          <p:cNvSpPr txBox="1"/>
          <p:nvPr/>
        </p:nvSpPr>
        <p:spPr>
          <a:xfrm>
            <a:off x="2536254" y="2098989"/>
            <a:ext cx="3254431" cy="545059"/>
          </a:xfrm>
          <a:prstGeom prst="rect">
            <a:avLst/>
          </a:prstGeom>
        </p:spPr>
        <p:txBody>
          <a:bodyPr lIns="0" tIns="0" rIns="0" bIns="0" rtlCol="0" anchor="t">
            <a:spAutoFit/>
          </a:bodyPr>
          <a:lstStyle/>
          <a:p>
            <a:pPr algn="ctr">
              <a:lnSpc>
                <a:spcPts val="4141"/>
              </a:lnSpc>
              <a:spcBef>
                <a:spcPct val="0"/>
              </a:spcBef>
            </a:pPr>
            <a:r>
              <a:rPr lang="en-US" sz="2464">
                <a:solidFill>
                  <a:srgbClr val="FFFFFF"/>
                </a:solidFill>
                <a:latin typeface="Times New Roman"/>
                <a:ea typeface="Times New Roman"/>
                <a:cs typeface="Times New Roman"/>
                <a:sym typeface="Times New Roman"/>
              </a:rPr>
              <a:t>Build an  IoT Device </a:t>
            </a:r>
          </a:p>
        </p:txBody>
      </p:sp>
      <p:sp>
        <p:nvSpPr>
          <p:cNvPr id="24" name="AutoShape 24"/>
          <p:cNvSpPr/>
          <p:nvPr/>
        </p:nvSpPr>
        <p:spPr>
          <a:xfrm>
            <a:off x="9733858" y="1023897"/>
            <a:ext cx="6492240" cy="0"/>
          </a:xfrm>
          <a:prstGeom prst="line">
            <a:avLst/>
          </a:prstGeom>
          <a:ln w="38100" cap="flat">
            <a:gradFill>
              <a:gsLst>
                <a:gs pos="0">
                  <a:srgbClr val="FFDE59">
                    <a:alpha val="100000"/>
                  </a:srgbClr>
                </a:gs>
                <a:gs pos="100000">
                  <a:srgbClr val="FF914D">
                    <a:alpha val="100000"/>
                  </a:srgbClr>
                </a:gs>
              </a:gsLst>
              <a:lin ang="0"/>
            </a:gradFill>
            <a:prstDash val="solid"/>
            <a:headEnd type="none" w="sm" len="sm"/>
            <a:tailEnd type="none" w="sm" len="sm"/>
          </a:ln>
        </p:spPr>
      </p:sp>
      <p:sp>
        <p:nvSpPr>
          <p:cNvPr id="25" name="TextBox 25"/>
          <p:cNvSpPr txBox="1"/>
          <p:nvPr/>
        </p:nvSpPr>
        <p:spPr>
          <a:xfrm>
            <a:off x="1661817" y="2948884"/>
            <a:ext cx="10036141" cy="483359"/>
          </a:xfrm>
          <a:prstGeom prst="rect">
            <a:avLst/>
          </a:prstGeom>
        </p:spPr>
        <p:txBody>
          <a:bodyPr lIns="0" tIns="0" rIns="0" bIns="0" rtlCol="0" anchor="t">
            <a:spAutoFit/>
          </a:bodyPr>
          <a:lstStyle/>
          <a:p>
            <a:pPr algn="ctr">
              <a:lnSpc>
                <a:spcPts val="3741"/>
              </a:lnSpc>
              <a:spcBef>
                <a:spcPct val="0"/>
              </a:spcBef>
            </a:pPr>
            <a:r>
              <a:rPr lang="en-US" sz="2227">
                <a:solidFill>
                  <a:srgbClr val="FFFFFF"/>
                </a:solidFill>
                <a:latin typeface="Times New Roman"/>
                <a:ea typeface="Times New Roman"/>
                <a:cs typeface="Times New Roman"/>
                <a:sym typeface="Times New Roman"/>
              </a:rPr>
              <a:t>Reading the data from MQ4 AND MQ7 AND MQ135 sensors </a:t>
            </a:r>
          </a:p>
        </p:txBody>
      </p:sp>
      <p:sp>
        <p:nvSpPr>
          <p:cNvPr id="26" name="TextBox 26"/>
          <p:cNvSpPr txBox="1"/>
          <p:nvPr/>
        </p:nvSpPr>
        <p:spPr>
          <a:xfrm>
            <a:off x="2171424" y="3731414"/>
            <a:ext cx="9703610" cy="515364"/>
          </a:xfrm>
          <a:prstGeom prst="rect">
            <a:avLst/>
          </a:prstGeom>
        </p:spPr>
        <p:txBody>
          <a:bodyPr lIns="0" tIns="0" rIns="0" bIns="0" rtlCol="0" anchor="t">
            <a:spAutoFit/>
          </a:bodyPr>
          <a:lstStyle/>
          <a:p>
            <a:pPr algn="ctr">
              <a:lnSpc>
                <a:spcPts val="3909"/>
              </a:lnSpc>
              <a:spcBef>
                <a:spcPct val="0"/>
              </a:spcBef>
            </a:pPr>
            <a:r>
              <a:rPr lang="en-US" sz="2327">
                <a:solidFill>
                  <a:srgbClr val="FFFFFF"/>
                </a:solidFill>
                <a:latin typeface="Times New Roman"/>
                <a:ea typeface="Times New Roman"/>
                <a:cs typeface="Times New Roman"/>
                <a:sym typeface="Times New Roman"/>
              </a:rPr>
              <a:t>Calculating the PPM value from meter Readings</a:t>
            </a:r>
          </a:p>
        </p:txBody>
      </p:sp>
      <p:sp>
        <p:nvSpPr>
          <p:cNvPr id="27" name="Freeform 27"/>
          <p:cNvSpPr/>
          <p:nvPr/>
        </p:nvSpPr>
        <p:spPr>
          <a:xfrm>
            <a:off x="2542679" y="5008009"/>
            <a:ext cx="14088991" cy="762622"/>
          </a:xfrm>
          <a:custGeom>
            <a:avLst/>
            <a:gdLst/>
            <a:ahLst/>
            <a:cxnLst/>
            <a:rect l="l" t="t" r="r" b="b"/>
            <a:pathLst>
              <a:path w="14088991" h="762622">
                <a:moveTo>
                  <a:pt x="0" y="0"/>
                </a:moveTo>
                <a:lnTo>
                  <a:pt x="14088991" y="0"/>
                </a:lnTo>
                <a:lnTo>
                  <a:pt x="14088991" y="762622"/>
                </a:lnTo>
                <a:lnTo>
                  <a:pt x="0" y="76262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Freeform 28"/>
          <p:cNvSpPr/>
          <p:nvPr/>
        </p:nvSpPr>
        <p:spPr>
          <a:xfrm>
            <a:off x="1342884" y="4999253"/>
            <a:ext cx="762622" cy="762622"/>
          </a:xfrm>
          <a:custGeom>
            <a:avLst/>
            <a:gdLst/>
            <a:ahLst/>
            <a:cxnLst/>
            <a:rect l="l" t="t" r="r" b="b"/>
            <a:pathLst>
              <a:path w="762622" h="762622">
                <a:moveTo>
                  <a:pt x="0" y="0"/>
                </a:moveTo>
                <a:lnTo>
                  <a:pt x="762622" y="0"/>
                </a:lnTo>
                <a:lnTo>
                  <a:pt x="762622" y="762622"/>
                </a:lnTo>
                <a:lnTo>
                  <a:pt x="0" y="762622"/>
                </a:lnTo>
                <a:lnTo>
                  <a:pt x="0" y="0"/>
                </a:lnTo>
                <a:close/>
              </a:path>
            </a:pathLst>
          </a:custGeom>
          <a:blipFill>
            <a:blip r:embed="rId9"/>
            <a:stretch>
              <a:fillRect/>
            </a:stretch>
          </a:blipFill>
        </p:spPr>
      </p:sp>
      <p:sp>
        <p:nvSpPr>
          <p:cNvPr id="29" name="TextBox 29"/>
          <p:cNvSpPr txBox="1"/>
          <p:nvPr/>
        </p:nvSpPr>
        <p:spPr>
          <a:xfrm>
            <a:off x="1882226" y="5083333"/>
            <a:ext cx="12912880" cy="515364"/>
          </a:xfrm>
          <a:prstGeom prst="rect">
            <a:avLst/>
          </a:prstGeom>
        </p:spPr>
        <p:txBody>
          <a:bodyPr lIns="0" tIns="0" rIns="0" bIns="0" rtlCol="0" anchor="t">
            <a:spAutoFit/>
          </a:bodyPr>
          <a:lstStyle/>
          <a:p>
            <a:pPr algn="ctr">
              <a:lnSpc>
                <a:spcPts val="3909"/>
              </a:lnSpc>
              <a:spcBef>
                <a:spcPct val="0"/>
              </a:spcBef>
            </a:pPr>
            <a:r>
              <a:rPr lang="en-US" sz="2327" b="1">
                <a:solidFill>
                  <a:srgbClr val="FFFFFF"/>
                </a:solidFill>
                <a:latin typeface="Times New Roman Bold"/>
                <a:ea typeface="Times New Roman Bold"/>
                <a:cs typeface="Times New Roman Bold"/>
                <a:sym typeface="Times New Roman Bold"/>
              </a:rPr>
              <a:t>Connect with the Backend server from IoT devices and send the sensor data to the database</a:t>
            </a:r>
          </a:p>
        </p:txBody>
      </p:sp>
      <p:sp>
        <p:nvSpPr>
          <p:cNvPr id="30" name="Freeform 30"/>
          <p:cNvSpPr/>
          <p:nvPr/>
        </p:nvSpPr>
        <p:spPr>
          <a:xfrm>
            <a:off x="2575138" y="6169912"/>
            <a:ext cx="14088991" cy="762622"/>
          </a:xfrm>
          <a:custGeom>
            <a:avLst/>
            <a:gdLst/>
            <a:ahLst/>
            <a:cxnLst/>
            <a:rect l="l" t="t" r="r" b="b"/>
            <a:pathLst>
              <a:path w="14088991" h="762622">
                <a:moveTo>
                  <a:pt x="0" y="0"/>
                </a:moveTo>
                <a:lnTo>
                  <a:pt x="14088990" y="0"/>
                </a:lnTo>
                <a:lnTo>
                  <a:pt x="14088990" y="762623"/>
                </a:lnTo>
                <a:lnTo>
                  <a:pt x="0" y="76262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1389752" y="6059383"/>
            <a:ext cx="762622" cy="762622"/>
          </a:xfrm>
          <a:custGeom>
            <a:avLst/>
            <a:gdLst/>
            <a:ahLst/>
            <a:cxnLst/>
            <a:rect l="l" t="t" r="r" b="b"/>
            <a:pathLst>
              <a:path w="762622" h="762622">
                <a:moveTo>
                  <a:pt x="0" y="0"/>
                </a:moveTo>
                <a:lnTo>
                  <a:pt x="762622" y="0"/>
                </a:lnTo>
                <a:lnTo>
                  <a:pt x="762622" y="762623"/>
                </a:lnTo>
                <a:lnTo>
                  <a:pt x="0" y="762623"/>
                </a:lnTo>
                <a:lnTo>
                  <a:pt x="0" y="0"/>
                </a:lnTo>
                <a:close/>
              </a:path>
            </a:pathLst>
          </a:custGeom>
          <a:blipFill>
            <a:blip r:embed="rId9"/>
            <a:stretch>
              <a:fillRect/>
            </a:stretch>
          </a:blipFill>
        </p:spPr>
      </p:sp>
      <p:sp>
        <p:nvSpPr>
          <p:cNvPr id="32" name="TextBox 32"/>
          <p:cNvSpPr txBox="1"/>
          <p:nvPr/>
        </p:nvSpPr>
        <p:spPr>
          <a:xfrm>
            <a:off x="1914685" y="6245236"/>
            <a:ext cx="12912880" cy="515364"/>
          </a:xfrm>
          <a:prstGeom prst="rect">
            <a:avLst/>
          </a:prstGeom>
        </p:spPr>
        <p:txBody>
          <a:bodyPr lIns="0" tIns="0" rIns="0" bIns="0" rtlCol="0" anchor="t">
            <a:spAutoFit/>
          </a:bodyPr>
          <a:lstStyle/>
          <a:p>
            <a:pPr algn="ctr">
              <a:lnSpc>
                <a:spcPts val="3909"/>
              </a:lnSpc>
              <a:spcBef>
                <a:spcPct val="0"/>
              </a:spcBef>
            </a:pPr>
            <a:r>
              <a:rPr lang="en-US" sz="2327" b="1">
                <a:solidFill>
                  <a:srgbClr val="FFFFFF"/>
                </a:solidFill>
                <a:latin typeface="Times New Roman Bold"/>
                <a:ea typeface="Times New Roman Bold"/>
                <a:cs typeface="Times New Roman Bold"/>
                <a:sym typeface="Times New Roman Bold"/>
              </a:rPr>
              <a:t>Displayed the real-time pollution level in the mobile application</a:t>
            </a:r>
          </a:p>
        </p:txBody>
      </p:sp>
      <p:grpSp>
        <p:nvGrpSpPr>
          <p:cNvPr id="33" name="Group 33"/>
          <p:cNvGrpSpPr/>
          <p:nvPr/>
        </p:nvGrpSpPr>
        <p:grpSpPr>
          <a:xfrm>
            <a:off x="2489776" y="8660917"/>
            <a:ext cx="4129483" cy="836142"/>
            <a:chOff x="0" y="0"/>
            <a:chExt cx="5505978" cy="1114856"/>
          </a:xfrm>
        </p:grpSpPr>
        <p:sp>
          <p:nvSpPr>
            <p:cNvPr id="34" name="Freeform 34"/>
            <p:cNvSpPr/>
            <p:nvPr/>
          </p:nvSpPr>
          <p:spPr>
            <a:xfrm>
              <a:off x="0" y="0"/>
              <a:ext cx="5505978" cy="1114856"/>
            </a:xfrm>
            <a:custGeom>
              <a:avLst/>
              <a:gdLst/>
              <a:ahLst/>
              <a:cxnLst/>
              <a:rect l="l" t="t" r="r" b="b"/>
              <a:pathLst>
                <a:path w="5505978" h="1114856">
                  <a:moveTo>
                    <a:pt x="0" y="0"/>
                  </a:moveTo>
                  <a:lnTo>
                    <a:pt x="5505978" y="0"/>
                  </a:lnTo>
                  <a:lnTo>
                    <a:pt x="5505978" y="1114856"/>
                  </a:lnTo>
                  <a:lnTo>
                    <a:pt x="0" y="1114856"/>
                  </a:lnTo>
                  <a:lnTo>
                    <a:pt x="0" y="0"/>
                  </a:lnTo>
                  <a:close/>
                </a:path>
              </a:pathLst>
            </a:custGeom>
            <a:blipFill>
              <a:blip r:embed="rId12">
                <a:extLst>
                  <a:ext uri="{96DAC541-7B7A-43D3-8B79-37D633B846F1}">
                    <asvg:svgBlip xmlns:asvg="http://schemas.microsoft.com/office/drawing/2016/SVG/main" r:embed="rId13"/>
                  </a:ext>
                </a:extLst>
              </a:blip>
              <a:stretch>
                <a:fillRect l="-137035" r="-137035"/>
              </a:stretch>
            </a:blipFill>
          </p:spPr>
        </p:sp>
        <p:sp>
          <p:nvSpPr>
            <p:cNvPr id="35" name="TextBox 35"/>
            <p:cNvSpPr txBox="1"/>
            <p:nvPr/>
          </p:nvSpPr>
          <p:spPr>
            <a:xfrm>
              <a:off x="106581" y="105434"/>
              <a:ext cx="4953174" cy="630199"/>
            </a:xfrm>
            <a:prstGeom prst="rect">
              <a:avLst/>
            </a:prstGeom>
          </p:spPr>
          <p:txBody>
            <a:bodyPr lIns="0" tIns="0" rIns="0" bIns="0" rtlCol="0" anchor="t">
              <a:spAutoFit/>
            </a:bodyPr>
            <a:lstStyle/>
            <a:p>
              <a:pPr algn="l">
                <a:lnSpc>
                  <a:spcPts val="4233"/>
                </a:lnSpc>
              </a:pPr>
              <a:r>
                <a:rPr lang="en-US" sz="2519" b="1">
                  <a:solidFill>
                    <a:srgbClr val="FFFFFF"/>
                  </a:solidFill>
                  <a:latin typeface="Open Sans Bold"/>
                  <a:ea typeface="Open Sans Bold"/>
                  <a:cs typeface="Open Sans Bold"/>
                  <a:sym typeface="Open Sans Bold"/>
                </a:rPr>
                <a:t>UI Enhancement</a:t>
              </a:r>
            </a:p>
          </p:txBody>
        </p:sp>
      </p:grpSp>
      <p:grpSp>
        <p:nvGrpSpPr>
          <p:cNvPr id="36" name="Group 36"/>
          <p:cNvGrpSpPr/>
          <p:nvPr/>
        </p:nvGrpSpPr>
        <p:grpSpPr>
          <a:xfrm>
            <a:off x="7002714" y="8660917"/>
            <a:ext cx="5104112" cy="836142"/>
            <a:chOff x="0" y="0"/>
            <a:chExt cx="6805483" cy="1114856"/>
          </a:xfrm>
        </p:grpSpPr>
        <p:sp>
          <p:nvSpPr>
            <p:cNvPr id="37" name="Freeform 37"/>
            <p:cNvSpPr/>
            <p:nvPr/>
          </p:nvSpPr>
          <p:spPr>
            <a:xfrm>
              <a:off x="0" y="0"/>
              <a:ext cx="6805483" cy="1114856"/>
            </a:xfrm>
            <a:custGeom>
              <a:avLst/>
              <a:gdLst/>
              <a:ahLst/>
              <a:cxnLst/>
              <a:rect l="l" t="t" r="r" b="b"/>
              <a:pathLst>
                <a:path w="6805483" h="1114856">
                  <a:moveTo>
                    <a:pt x="0" y="0"/>
                  </a:moveTo>
                  <a:lnTo>
                    <a:pt x="6805483" y="0"/>
                  </a:lnTo>
                  <a:lnTo>
                    <a:pt x="6805483" y="1114856"/>
                  </a:lnTo>
                  <a:lnTo>
                    <a:pt x="0" y="1114856"/>
                  </a:lnTo>
                  <a:lnTo>
                    <a:pt x="0" y="0"/>
                  </a:lnTo>
                  <a:close/>
                </a:path>
              </a:pathLst>
            </a:custGeom>
            <a:blipFill>
              <a:blip r:embed="rId12">
                <a:extLst>
                  <a:ext uri="{96DAC541-7B7A-43D3-8B79-37D633B846F1}">
                    <asvg:svgBlip xmlns:asvg="http://schemas.microsoft.com/office/drawing/2016/SVG/main" r:embed="rId13"/>
                  </a:ext>
                </a:extLst>
              </a:blip>
              <a:stretch>
                <a:fillRect l="-101321" r="-101321"/>
              </a:stretch>
            </a:blipFill>
          </p:spPr>
        </p:sp>
        <p:sp>
          <p:nvSpPr>
            <p:cNvPr id="38" name="TextBox 38"/>
            <p:cNvSpPr txBox="1"/>
            <p:nvPr/>
          </p:nvSpPr>
          <p:spPr>
            <a:xfrm>
              <a:off x="131736" y="105434"/>
              <a:ext cx="6122208" cy="630199"/>
            </a:xfrm>
            <a:prstGeom prst="rect">
              <a:avLst/>
            </a:prstGeom>
          </p:spPr>
          <p:txBody>
            <a:bodyPr lIns="0" tIns="0" rIns="0" bIns="0" rtlCol="0" anchor="t">
              <a:spAutoFit/>
            </a:bodyPr>
            <a:lstStyle/>
            <a:p>
              <a:pPr algn="l">
                <a:lnSpc>
                  <a:spcPts val="4233"/>
                </a:lnSpc>
              </a:pPr>
              <a:r>
                <a:rPr lang="en-US" sz="2519" b="1">
                  <a:solidFill>
                    <a:srgbClr val="FFFFFF"/>
                  </a:solidFill>
                  <a:latin typeface="Open Sans Bold"/>
                  <a:ea typeface="Open Sans Bold"/>
                  <a:cs typeface="Open Sans Bold"/>
                  <a:sym typeface="Open Sans Bold"/>
                </a:rPr>
                <a:t>Increasing The Performance</a:t>
              </a:r>
            </a:p>
          </p:txBody>
        </p:sp>
      </p:grpSp>
      <p:grpSp>
        <p:nvGrpSpPr>
          <p:cNvPr id="39" name="Group 39"/>
          <p:cNvGrpSpPr/>
          <p:nvPr/>
        </p:nvGrpSpPr>
        <p:grpSpPr>
          <a:xfrm>
            <a:off x="12487826" y="8660917"/>
            <a:ext cx="5104112" cy="836142"/>
            <a:chOff x="0" y="0"/>
            <a:chExt cx="6805483" cy="1114856"/>
          </a:xfrm>
        </p:grpSpPr>
        <p:sp>
          <p:nvSpPr>
            <p:cNvPr id="40" name="Freeform 40"/>
            <p:cNvSpPr/>
            <p:nvPr/>
          </p:nvSpPr>
          <p:spPr>
            <a:xfrm>
              <a:off x="0" y="0"/>
              <a:ext cx="6805483" cy="1114856"/>
            </a:xfrm>
            <a:custGeom>
              <a:avLst/>
              <a:gdLst/>
              <a:ahLst/>
              <a:cxnLst/>
              <a:rect l="l" t="t" r="r" b="b"/>
              <a:pathLst>
                <a:path w="6805483" h="1114856">
                  <a:moveTo>
                    <a:pt x="0" y="0"/>
                  </a:moveTo>
                  <a:lnTo>
                    <a:pt x="6805483" y="0"/>
                  </a:lnTo>
                  <a:lnTo>
                    <a:pt x="6805483" y="1114856"/>
                  </a:lnTo>
                  <a:lnTo>
                    <a:pt x="0" y="1114856"/>
                  </a:lnTo>
                  <a:lnTo>
                    <a:pt x="0" y="0"/>
                  </a:lnTo>
                  <a:close/>
                </a:path>
              </a:pathLst>
            </a:custGeom>
            <a:blipFill>
              <a:blip r:embed="rId12">
                <a:extLst>
                  <a:ext uri="{96DAC541-7B7A-43D3-8B79-37D633B846F1}">
                    <asvg:svgBlip xmlns:asvg="http://schemas.microsoft.com/office/drawing/2016/SVG/main" r:embed="rId13"/>
                  </a:ext>
                </a:extLst>
              </a:blip>
              <a:stretch>
                <a:fillRect l="-101321" r="-101321"/>
              </a:stretch>
            </a:blipFill>
          </p:spPr>
        </p:sp>
        <p:sp>
          <p:nvSpPr>
            <p:cNvPr id="41" name="TextBox 41"/>
            <p:cNvSpPr txBox="1"/>
            <p:nvPr/>
          </p:nvSpPr>
          <p:spPr>
            <a:xfrm>
              <a:off x="131736" y="105434"/>
              <a:ext cx="6122208" cy="630199"/>
            </a:xfrm>
            <a:prstGeom prst="rect">
              <a:avLst/>
            </a:prstGeom>
          </p:spPr>
          <p:txBody>
            <a:bodyPr lIns="0" tIns="0" rIns="0" bIns="0" rtlCol="0" anchor="t">
              <a:spAutoFit/>
            </a:bodyPr>
            <a:lstStyle/>
            <a:p>
              <a:pPr algn="l">
                <a:lnSpc>
                  <a:spcPts val="4233"/>
                </a:lnSpc>
              </a:pPr>
              <a:r>
                <a:rPr lang="en-US" sz="2519" b="1">
                  <a:solidFill>
                    <a:srgbClr val="FFFFFF"/>
                  </a:solidFill>
                  <a:latin typeface="Open Sans Bold"/>
                  <a:ea typeface="Open Sans Bold"/>
                  <a:cs typeface="Open Sans Bold"/>
                  <a:sym typeface="Open Sans Bold"/>
                </a:rPr>
                <a:t>Bug Fixing</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08261" y="52682"/>
            <a:ext cx="4509982" cy="1129724"/>
          </a:xfrm>
          <a:prstGeom prst="rect">
            <a:avLst/>
          </a:prstGeom>
        </p:spPr>
        <p:txBody>
          <a:bodyPr lIns="0" tIns="0" rIns="0" bIns="0" rtlCol="0" anchor="t">
            <a:spAutoFit/>
          </a:bodyPr>
          <a:lstStyle/>
          <a:p>
            <a:pPr algn="l">
              <a:lnSpc>
                <a:spcPts val="8579"/>
              </a:lnSpc>
            </a:pPr>
            <a:r>
              <a:rPr lang="en-US" sz="5499" b="1">
                <a:solidFill>
                  <a:srgbClr val="F37726"/>
                </a:solidFill>
                <a:latin typeface="Times New Roman Bold"/>
                <a:ea typeface="Times New Roman Bold"/>
                <a:cs typeface="Times New Roman Bold"/>
                <a:sym typeface="Times New Roman Bold"/>
              </a:rPr>
              <a:t>References</a:t>
            </a:r>
          </a:p>
        </p:txBody>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2">
              <a:alphaModFix amt="87000"/>
            </a:blip>
            <a:stretch>
              <a:fillRect/>
            </a:stretch>
          </a:blipFill>
          <a:ln cap="sq">
            <a:noFill/>
            <a:prstDash val="solid"/>
            <a:miter/>
          </a:ln>
        </p:spPr>
      </p:sp>
      <p:sp>
        <p:nvSpPr>
          <p:cNvPr id="4" name="TextBox 4"/>
          <p:cNvSpPr txBox="1"/>
          <p:nvPr/>
        </p:nvSpPr>
        <p:spPr>
          <a:xfrm>
            <a:off x="16346937" y="901518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23</a:t>
            </a:r>
          </a:p>
        </p:txBody>
      </p:sp>
      <p:sp>
        <p:nvSpPr>
          <p:cNvPr id="5" name="TextBox 5"/>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6" name="TextBox 6"/>
          <p:cNvSpPr txBox="1"/>
          <p:nvPr/>
        </p:nvSpPr>
        <p:spPr>
          <a:xfrm>
            <a:off x="166233" y="2002987"/>
            <a:ext cx="17523067" cy="7637780"/>
          </a:xfrm>
          <a:prstGeom prst="rect">
            <a:avLst/>
          </a:prstGeom>
        </p:spPr>
        <p:txBody>
          <a:bodyPr lIns="0" tIns="0" rIns="0" bIns="0" rtlCol="0" anchor="t">
            <a:spAutoFit/>
          </a:bodyPr>
          <a:lstStyle/>
          <a:p>
            <a:pPr algn="just">
              <a:lnSpc>
                <a:spcPts val="3219"/>
              </a:lnSpc>
            </a:pPr>
            <a:r>
              <a:rPr lang="en-US" sz="2299">
                <a:solidFill>
                  <a:srgbClr val="000000"/>
                </a:solidFill>
                <a:latin typeface="Times New Roman"/>
                <a:ea typeface="Times New Roman"/>
                <a:cs typeface="Times New Roman"/>
                <a:sym typeface="Times New Roman"/>
              </a:rPr>
              <a:t>[1] Naik, U. U., Salgaokar, S. R., &amp; Jambhale, S. (2023). IOT based air pollution monitoring system. Int. J. Sci. Res. Eng. Trends,     9, 835-838. </a:t>
            </a:r>
          </a:p>
          <a:p>
            <a:pPr algn="just">
              <a:lnSpc>
                <a:spcPts val="3219"/>
              </a:lnSpc>
            </a:pPr>
            <a:endParaRPr lang="en-US" sz="2299">
              <a:solidFill>
                <a:srgbClr val="000000"/>
              </a:solidFill>
              <a:latin typeface="Times New Roman"/>
              <a:ea typeface="Times New Roman"/>
              <a:cs typeface="Times New Roman"/>
              <a:sym typeface="Times New Roman"/>
            </a:endParaRPr>
          </a:p>
          <a:p>
            <a:pPr algn="just">
              <a:lnSpc>
                <a:spcPts val="3219"/>
              </a:lnSpc>
            </a:pPr>
            <a:r>
              <a:rPr lang="en-US" sz="2299">
                <a:solidFill>
                  <a:srgbClr val="000000"/>
                </a:solidFill>
                <a:latin typeface="Times New Roman"/>
                <a:ea typeface="Times New Roman"/>
                <a:cs typeface="Times New Roman"/>
                <a:sym typeface="Times New Roman"/>
              </a:rPr>
              <a:t>[2] Pandithurai, O., Jawahar, M., Arockiaraj, S., &amp; Bhavani, R. (2023). IOT Technology Based    Vehicle Pollution Monitoring and Control (Doctoral dissertation, Department of Electrical and    Electronics Engineering, Mepco Schlenk Engineering College, Sivakasi).</a:t>
            </a:r>
          </a:p>
          <a:p>
            <a:pPr algn="l">
              <a:lnSpc>
                <a:spcPts val="3219"/>
              </a:lnSpc>
            </a:pPr>
            <a:endParaRPr lang="en-US" sz="2299">
              <a:solidFill>
                <a:srgbClr val="000000"/>
              </a:solidFill>
              <a:latin typeface="Times New Roman"/>
              <a:ea typeface="Times New Roman"/>
              <a:cs typeface="Times New Roman"/>
              <a:sym typeface="Times New Roman"/>
            </a:endParaRPr>
          </a:p>
          <a:p>
            <a:pPr algn="l">
              <a:lnSpc>
                <a:spcPts val="3219"/>
              </a:lnSpc>
            </a:pPr>
            <a:r>
              <a:rPr lang="en-US" sz="2299">
                <a:solidFill>
                  <a:srgbClr val="000000"/>
                </a:solidFill>
                <a:latin typeface="Times New Roman"/>
                <a:ea typeface="Times New Roman"/>
                <a:cs typeface="Times New Roman"/>
                <a:sym typeface="Times New Roman"/>
              </a:rPr>
              <a:t>[3] Dhanalakshmi, M. (2021). A survey paper on vehicles emitting air quality and prevention of air pollution by using IoT along with machine learning approaches. Turkish Journal of Computer and Mathematics Education (TURCOMAT), 12(11), 5950-5962.</a:t>
            </a:r>
          </a:p>
          <a:p>
            <a:pPr algn="l">
              <a:lnSpc>
                <a:spcPts val="3219"/>
              </a:lnSpc>
            </a:pPr>
            <a:endParaRPr lang="en-US" sz="2299">
              <a:solidFill>
                <a:srgbClr val="000000"/>
              </a:solidFill>
              <a:latin typeface="Times New Roman"/>
              <a:ea typeface="Times New Roman"/>
              <a:cs typeface="Times New Roman"/>
              <a:sym typeface="Times New Roman"/>
            </a:endParaRPr>
          </a:p>
          <a:p>
            <a:pPr algn="l">
              <a:lnSpc>
                <a:spcPts val="3219"/>
              </a:lnSpc>
            </a:pPr>
            <a:r>
              <a:rPr lang="en-US" sz="2299">
                <a:solidFill>
                  <a:srgbClr val="000000"/>
                </a:solidFill>
                <a:latin typeface="Times New Roman"/>
                <a:ea typeface="Times New Roman"/>
                <a:cs typeface="Times New Roman"/>
                <a:sym typeface="Times New Roman"/>
              </a:rPr>
              <a:t>[4]  Potbhare, Piyush Devidas, et al. "IoT based Smart Air Pollution Monitoring System." 2022 International Conference on Applied Artificial Intelligence and Computing (ICAAIC). IEEE, 2022..  </a:t>
            </a:r>
          </a:p>
          <a:p>
            <a:pPr algn="just">
              <a:lnSpc>
                <a:spcPts val="3219"/>
              </a:lnSpc>
            </a:pPr>
            <a:endParaRPr lang="en-US" sz="2299">
              <a:solidFill>
                <a:srgbClr val="000000"/>
              </a:solidFill>
              <a:latin typeface="Times New Roman"/>
              <a:ea typeface="Times New Roman"/>
              <a:cs typeface="Times New Roman"/>
              <a:sym typeface="Times New Roman"/>
            </a:endParaRPr>
          </a:p>
          <a:p>
            <a:pPr algn="just">
              <a:lnSpc>
                <a:spcPts val="3219"/>
              </a:lnSpc>
            </a:pPr>
            <a:r>
              <a:rPr lang="en-US" sz="2299">
                <a:solidFill>
                  <a:srgbClr val="000000"/>
                </a:solidFill>
                <a:latin typeface="Times New Roman"/>
                <a:ea typeface="Times New Roman"/>
                <a:cs typeface="Times New Roman"/>
                <a:sym typeface="Times New Roman"/>
              </a:rPr>
              <a:t>[5] [1]Mihăiţă, A. S., Dupont, L., Chery, O., Camargo, M., &amp; Cai, C. (2019). Evaluating air quality by combining stationery, smart mobile pollution monitoring and data-driven modelling. Journal of cleaner production, 221, 398-418..</a:t>
            </a:r>
          </a:p>
          <a:p>
            <a:pPr algn="just">
              <a:lnSpc>
                <a:spcPts val="3219"/>
              </a:lnSpc>
            </a:pPr>
            <a:endParaRPr lang="en-US" sz="2299">
              <a:solidFill>
                <a:srgbClr val="000000"/>
              </a:solidFill>
              <a:latin typeface="Times New Roman"/>
              <a:ea typeface="Times New Roman"/>
              <a:cs typeface="Times New Roman"/>
              <a:sym typeface="Times New Roman"/>
            </a:endParaRPr>
          </a:p>
          <a:p>
            <a:pPr algn="just">
              <a:lnSpc>
                <a:spcPts val="3219"/>
              </a:lnSpc>
            </a:pPr>
            <a:r>
              <a:rPr lang="en-US" sz="2299">
                <a:solidFill>
                  <a:srgbClr val="000000"/>
                </a:solidFill>
                <a:latin typeface="Times New Roman"/>
                <a:ea typeface="Times New Roman"/>
                <a:cs typeface="Times New Roman"/>
                <a:sym typeface="Times New Roman"/>
              </a:rPr>
              <a:t>[6] [1] .N.S. Attanayake and R.A.B. Abeygunawardana, A Comprehensive Comparison of Air Pollution in Main Cities in Sri Lanka Department of Statistics, Faculty of Science, University of Colombo, Colombo 03, Sri Lanka</a:t>
            </a:r>
          </a:p>
          <a:p>
            <a:pPr algn="just">
              <a:lnSpc>
                <a:spcPts val="3219"/>
              </a:lnSpc>
            </a:pPr>
            <a:endParaRPr lang="en-US" sz="2299">
              <a:solidFill>
                <a:srgbClr val="000000"/>
              </a:solidFill>
              <a:latin typeface="Times New Roman"/>
              <a:ea typeface="Times New Roman"/>
              <a:cs typeface="Times New Roman"/>
              <a:sym typeface="Times New Roman"/>
            </a:endParaRPr>
          </a:p>
          <a:p>
            <a:pPr algn="just">
              <a:lnSpc>
                <a:spcPts val="3219"/>
              </a:lnSpc>
            </a:pPr>
            <a:endParaRPr lang="en-US" sz="2299">
              <a:solidFill>
                <a:srgbClr val="000000"/>
              </a:solidFill>
              <a:latin typeface="Times New Roman"/>
              <a:ea typeface="Times New Roman"/>
              <a:cs typeface="Times New Roman"/>
              <a:sym typeface="Times New Roman"/>
            </a:endParaRPr>
          </a:p>
        </p:txBody>
      </p:sp>
      <p:sp>
        <p:nvSpPr>
          <p:cNvPr id="7" name="TextBox 7"/>
          <p:cNvSpPr txBox="1"/>
          <p:nvPr/>
        </p:nvSpPr>
        <p:spPr>
          <a:xfrm>
            <a:off x="3564064" y="967410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8" name="Freeform 8"/>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9" name="AutoShape 9"/>
          <p:cNvSpPr/>
          <p:nvPr/>
        </p:nvSpPr>
        <p:spPr>
          <a:xfrm>
            <a:off x="9371012" y="1201456"/>
            <a:ext cx="6492240" cy="0"/>
          </a:xfrm>
          <a:prstGeom prst="line">
            <a:avLst/>
          </a:prstGeom>
          <a:ln w="38100" cap="flat">
            <a:gradFill>
              <a:gsLst>
                <a:gs pos="0">
                  <a:srgbClr val="FFDE59">
                    <a:alpha val="100000"/>
                  </a:srgbClr>
                </a:gs>
                <a:gs pos="100000">
                  <a:srgbClr val="FF914D">
                    <a:alpha val="100000"/>
                  </a:srgbClr>
                </a:gs>
              </a:gsLst>
              <a:lin ang="0"/>
            </a:gradFill>
            <a:prstDash val="solid"/>
            <a:headEnd type="none" w="sm" len="sm"/>
            <a:tailEnd type="none" w="sm" len="sm"/>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223999" y="-1907351"/>
            <a:ext cx="7850232" cy="17945317"/>
            <a:chOff x="0" y="0"/>
            <a:chExt cx="10466976" cy="23927089"/>
          </a:xfrm>
        </p:grpSpPr>
        <p:sp>
          <p:nvSpPr>
            <p:cNvPr id="3" name="Freeform 3"/>
            <p:cNvSpPr/>
            <p:nvPr/>
          </p:nvSpPr>
          <p:spPr>
            <a:xfrm>
              <a:off x="0" y="0"/>
              <a:ext cx="10466959" cy="23927054"/>
            </a:xfrm>
            <a:custGeom>
              <a:avLst/>
              <a:gdLst/>
              <a:ahLst/>
              <a:cxnLst/>
              <a:rect l="l" t="t" r="r" b="b"/>
              <a:pathLst>
                <a:path w="10466959" h="23927054">
                  <a:moveTo>
                    <a:pt x="0" y="0"/>
                  </a:moveTo>
                  <a:lnTo>
                    <a:pt x="10466959" y="0"/>
                  </a:lnTo>
                  <a:lnTo>
                    <a:pt x="10466959" y="23927054"/>
                  </a:lnTo>
                  <a:lnTo>
                    <a:pt x="0" y="23927054"/>
                  </a:lnTo>
                  <a:close/>
                </a:path>
              </a:pathLst>
            </a:custGeom>
            <a:solidFill>
              <a:srgbClr val="DB620B">
                <a:alpha val="56863"/>
              </a:srgbClr>
            </a:solidFill>
          </p:spPr>
        </p:sp>
      </p:grpSp>
      <p:sp>
        <p:nvSpPr>
          <p:cNvPr id="4" name="Freeform 4"/>
          <p:cNvSpPr/>
          <p:nvPr/>
        </p:nvSpPr>
        <p:spPr>
          <a:xfrm rot="5400000">
            <a:off x="9317010" y="1316010"/>
            <a:ext cx="8970990" cy="8970990"/>
          </a:xfrm>
          <a:custGeom>
            <a:avLst/>
            <a:gdLst/>
            <a:ahLst/>
            <a:cxnLst/>
            <a:rect l="l" t="t" r="r" b="b"/>
            <a:pathLst>
              <a:path w="8970990" h="8970990">
                <a:moveTo>
                  <a:pt x="0" y="0"/>
                </a:moveTo>
                <a:lnTo>
                  <a:pt x="8970990" y="0"/>
                </a:lnTo>
                <a:lnTo>
                  <a:pt x="8970990" y="8970990"/>
                </a:lnTo>
                <a:lnTo>
                  <a:pt x="0" y="8970990"/>
                </a:lnTo>
                <a:lnTo>
                  <a:pt x="0" y="0"/>
                </a:lnTo>
                <a:close/>
              </a:path>
            </a:pathLst>
          </a:custGeom>
          <a:blipFill>
            <a:blip r:embed="rId3"/>
            <a:stretch>
              <a:fillRect/>
            </a:stretch>
          </a:blipFill>
        </p:spPr>
      </p:sp>
      <p:sp>
        <p:nvSpPr>
          <p:cNvPr id="5" name="Freeform 5"/>
          <p:cNvSpPr/>
          <p:nvPr/>
        </p:nvSpPr>
        <p:spPr>
          <a:xfrm>
            <a:off x="3454509" y="9432217"/>
            <a:ext cx="14833491" cy="850138"/>
          </a:xfrm>
          <a:custGeom>
            <a:avLst/>
            <a:gdLst/>
            <a:ahLst/>
            <a:cxnLst/>
            <a:rect l="l" t="t" r="r" b="b"/>
            <a:pathLst>
              <a:path w="14833491" h="850138">
                <a:moveTo>
                  <a:pt x="0" y="0"/>
                </a:moveTo>
                <a:lnTo>
                  <a:pt x="14833491" y="0"/>
                </a:lnTo>
                <a:lnTo>
                  <a:pt x="14833491" y="850138"/>
                </a:lnTo>
                <a:lnTo>
                  <a:pt x="0" y="850138"/>
                </a:lnTo>
                <a:lnTo>
                  <a:pt x="0" y="0"/>
                </a:lnTo>
                <a:close/>
              </a:path>
            </a:pathLst>
          </a:custGeom>
          <a:blipFill>
            <a:blip r:embed="rId4"/>
            <a:stretch>
              <a:fillRect t="-44187" b="-44188"/>
            </a:stretch>
          </a:blipFill>
        </p:spPr>
      </p:sp>
      <p:sp>
        <p:nvSpPr>
          <p:cNvPr id="6" name="TextBox 6"/>
          <p:cNvSpPr txBox="1"/>
          <p:nvPr/>
        </p:nvSpPr>
        <p:spPr>
          <a:xfrm>
            <a:off x="3917487" y="9664065"/>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7" name="Freeform 7"/>
          <p:cNvSpPr/>
          <p:nvPr/>
        </p:nvSpPr>
        <p:spPr>
          <a:xfrm>
            <a:off x="0" y="940589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5"/>
            <a:stretch>
              <a:fillRect r="-58498"/>
            </a:stretch>
          </a:blipFill>
        </p:spPr>
      </p:sp>
      <p:grpSp>
        <p:nvGrpSpPr>
          <p:cNvPr id="8" name="Group 8"/>
          <p:cNvGrpSpPr/>
          <p:nvPr/>
        </p:nvGrpSpPr>
        <p:grpSpPr>
          <a:xfrm>
            <a:off x="14128173" y="760067"/>
            <a:ext cx="3487525" cy="3487525"/>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t="-14628" b="-18607"/>
              </a:stretch>
            </a:blipFill>
          </p:spPr>
        </p:sp>
      </p:grpSp>
      <p:sp>
        <p:nvSpPr>
          <p:cNvPr id="10" name="TextBox 10"/>
          <p:cNvSpPr txBox="1"/>
          <p:nvPr/>
        </p:nvSpPr>
        <p:spPr>
          <a:xfrm>
            <a:off x="4066984" y="5553855"/>
            <a:ext cx="11159873" cy="935593"/>
          </a:xfrm>
          <a:prstGeom prst="rect">
            <a:avLst/>
          </a:prstGeom>
        </p:spPr>
        <p:txBody>
          <a:bodyPr lIns="0" tIns="0" rIns="0" bIns="0" rtlCol="0" anchor="t">
            <a:spAutoFit/>
          </a:bodyPr>
          <a:lstStyle/>
          <a:p>
            <a:pPr algn="ctr">
              <a:lnSpc>
                <a:spcPts val="7070"/>
              </a:lnSpc>
            </a:pPr>
            <a:r>
              <a:rPr lang="en-US" sz="4531" b="1">
                <a:solidFill>
                  <a:srgbClr val="D9D9D9"/>
                </a:solidFill>
                <a:latin typeface="Arial Bold"/>
                <a:ea typeface="Arial Bold"/>
                <a:cs typeface="Arial Bold"/>
                <a:sym typeface="Arial Bold"/>
              </a:rPr>
              <a:t>Specialization : Information Technoogy</a:t>
            </a:r>
          </a:p>
        </p:txBody>
      </p:sp>
      <p:sp>
        <p:nvSpPr>
          <p:cNvPr id="11" name="TextBox 11"/>
          <p:cNvSpPr txBox="1"/>
          <p:nvPr/>
        </p:nvSpPr>
        <p:spPr>
          <a:xfrm>
            <a:off x="502920" y="4343960"/>
            <a:ext cx="18288001" cy="1397137"/>
          </a:xfrm>
          <a:prstGeom prst="rect">
            <a:avLst/>
          </a:prstGeom>
        </p:spPr>
        <p:txBody>
          <a:bodyPr lIns="0" tIns="0" rIns="0" bIns="0" rtlCol="0" anchor="t">
            <a:spAutoFit/>
          </a:bodyPr>
          <a:lstStyle/>
          <a:p>
            <a:pPr algn="ctr">
              <a:lnSpc>
                <a:spcPts val="10502"/>
              </a:lnSpc>
            </a:pPr>
            <a:r>
              <a:rPr lang="en-US" sz="6732">
                <a:solidFill>
                  <a:srgbClr val="D9D9D9"/>
                </a:solidFill>
                <a:latin typeface="Arial"/>
                <a:ea typeface="Arial"/>
                <a:cs typeface="Arial"/>
                <a:sym typeface="Arial"/>
              </a:rPr>
              <a:t>IT21058028 | Inthikhaff M. I. M</a:t>
            </a:r>
          </a:p>
        </p:txBody>
      </p:sp>
      <p:sp>
        <p:nvSpPr>
          <p:cNvPr id="12" name="TextBox 12"/>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3" name="TextBox 13"/>
          <p:cNvSpPr txBox="1"/>
          <p:nvPr/>
        </p:nvSpPr>
        <p:spPr>
          <a:xfrm>
            <a:off x="2824098" y="7292312"/>
            <a:ext cx="14303335" cy="88709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DE59">
                    <a:alpha val="44706"/>
                  </a:srgbClr>
                </a:solidFill>
                <a:latin typeface="Canva Sans Bold"/>
                <a:ea typeface="Canva Sans Bold"/>
                <a:cs typeface="Canva Sans Bold"/>
                <a:sym typeface="Canva Sans Bold"/>
              </a:rPr>
              <a:t>Component 1 : Air Pollution Level Prediction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2211" y="985088"/>
            <a:ext cx="16030040" cy="7626034"/>
          </a:xfrm>
          <a:prstGeom prst="rect">
            <a:avLst/>
          </a:prstGeom>
        </p:spPr>
        <p:txBody>
          <a:bodyPr lIns="0" tIns="0" rIns="0" bIns="0" rtlCol="0" anchor="t">
            <a:spAutoFit/>
          </a:bodyPr>
          <a:lstStyle/>
          <a:p>
            <a:pPr marL="539748" lvl="1" indent="-269874" algn="l">
              <a:lnSpc>
                <a:spcPts val="6204"/>
              </a:lnSpc>
              <a:buFont typeface="Arial"/>
              <a:buChar char="•"/>
            </a:pPr>
            <a:r>
              <a:rPr lang="en-US" sz="2499" b="1">
                <a:solidFill>
                  <a:srgbClr val="000000"/>
                </a:solidFill>
                <a:latin typeface="Open Sans Bold"/>
                <a:ea typeface="Open Sans Bold"/>
                <a:cs typeface="Open Sans Bold"/>
                <a:sym typeface="Open Sans Bold"/>
              </a:rPr>
              <a:t>This component main objective is to predict the Air Pollution Level</a:t>
            </a:r>
            <a:r>
              <a:rPr lang="en-US" sz="2499">
                <a:solidFill>
                  <a:srgbClr val="000000"/>
                </a:solidFill>
                <a:latin typeface="Open Sans"/>
                <a:ea typeface="Open Sans"/>
                <a:cs typeface="Open Sans"/>
                <a:sym typeface="Open Sans"/>
              </a:rPr>
              <a:t>  using regression models such as Random Forest, Linear Regression, Xgbhoost, Support Vactor Regression and Prophet Method.  </a:t>
            </a:r>
          </a:p>
          <a:p>
            <a:pPr marL="539748" lvl="1" indent="-269874" algn="l">
              <a:lnSpc>
                <a:spcPts val="6204"/>
              </a:lnSpc>
              <a:buFont typeface="Arial"/>
              <a:buChar char="•"/>
            </a:pPr>
            <a:r>
              <a:rPr lang="en-US" sz="2499">
                <a:solidFill>
                  <a:srgbClr val="000000"/>
                </a:solidFill>
                <a:latin typeface="Open Sans"/>
                <a:ea typeface="Open Sans"/>
                <a:cs typeface="Open Sans"/>
                <a:sym typeface="Open Sans"/>
              </a:rPr>
              <a:t>Our primary focus is on enhancing existing methods to accurately predict and understand air quality. </a:t>
            </a:r>
          </a:p>
          <a:p>
            <a:pPr marL="539748" lvl="1" indent="-269874" algn="l">
              <a:lnSpc>
                <a:spcPts val="6204"/>
              </a:lnSpc>
              <a:buFont typeface="Arial"/>
              <a:buChar char="•"/>
            </a:pPr>
            <a:r>
              <a:rPr lang="en-US" sz="2499">
                <a:solidFill>
                  <a:srgbClr val="000000"/>
                </a:solidFill>
                <a:latin typeface="Open Sans"/>
                <a:ea typeface="Open Sans"/>
                <a:cs typeface="Open Sans"/>
                <a:sym typeface="Open Sans"/>
              </a:rPr>
              <a:t>Colombo consistently experiences an average unhealthy AQI, making reliable predictions crucial for guiding public precautions regarding indoor and outdoor activities.</a:t>
            </a:r>
          </a:p>
          <a:p>
            <a:pPr marL="539748" lvl="1" indent="-269874" algn="l">
              <a:lnSpc>
                <a:spcPts val="6204"/>
              </a:lnSpc>
              <a:buFont typeface="Arial"/>
              <a:buChar char="•"/>
            </a:pPr>
            <a:r>
              <a:rPr lang="en-US" sz="2499">
                <a:solidFill>
                  <a:srgbClr val="000000"/>
                </a:solidFill>
                <a:latin typeface="Open Sans"/>
                <a:ea typeface="Open Sans"/>
                <a:cs typeface="Open Sans"/>
                <a:sym typeface="Open Sans"/>
              </a:rPr>
              <a:t>The correlation between AQI and threats to human health, including short-term and long-term effects, emphasizes the importance of accurate predictions.</a:t>
            </a:r>
          </a:p>
          <a:p>
            <a:pPr marL="539748" lvl="1" indent="-269874" algn="l">
              <a:lnSpc>
                <a:spcPts val="6204"/>
              </a:lnSpc>
              <a:buFont typeface="Arial"/>
              <a:buChar char="•"/>
            </a:pPr>
            <a:r>
              <a:rPr lang="en-US" sz="2499">
                <a:solidFill>
                  <a:srgbClr val="000000"/>
                </a:solidFill>
                <a:latin typeface="Open Sans"/>
                <a:ea typeface="Open Sans"/>
                <a:cs typeface="Open Sans"/>
                <a:sym typeface="Open Sans"/>
              </a:rPr>
              <a:t>Through out this various Model training, we are finding the best model which gives high accuracy in air pollution level prediction.</a:t>
            </a:r>
          </a:p>
          <a:p>
            <a:pPr algn="l">
              <a:lnSpc>
                <a:spcPts val="4199"/>
              </a:lnSpc>
            </a:pPr>
            <a:endParaRPr lang="en-US" sz="2499">
              <a:solidFill>
                <a:srgbClr val="000000"/>
              </a:solidFill>
              <a:latin typeface="Open Sans"/>
              <a:ea typeface="Open Sans"/>
              <a:cs typeface="Open Sans"/>
              <a:sym typeface="Open Sans"/>
            </a:endParaRPr>
          </a:p>
        </p:txBody>
      </p:sp>
      <p:sp>
        <p:nvSpPr>
          <p:cNvPr id="3" name="Freeform 3"/>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13346454" y="7658802"/>
            <a:ext cx="4941547" cy="1799523"/>
          </a:xfrm>
          <a:custGeom>
            <a:avLst/>
            <a:gdLst/>
            <a:ahLst/>
            <a:cxnLst/>
            <a:rect l="l" t="t" r="r" b="b"/>
            <a:pathLst>
              <a:path w="4941547" h="1799523">
                <a:moveTo>
                  <a:pt x="0" y="0"/>
                </a:moveTo>
                <a:lnTo>
                  <a:pt x="4941547" y="0"/>
                </a:lnTo>
                <a:lnTo>
                  <a:pt x="4941547" y="1799523"/>
                </a:lnTo>
                <a:lnTo>
                  <a:pt x="0" y="1799523"/>
                </a:lnTo>
                <a:lnTo>
                  <a:pt x="0" y="0"/>
                </a:lnTo>
                <a:close/>
              </a:path>
            </a:pathLst>
          </a:custGeom>
          <a:blipFill>
            <a:blip r:embed="rId4"/>
            <a:stretch>
              <a:fillRect/>
            </a:stretch>
          </a:blipFill>
        </p:spPr>
      </p:sp>
      <p:sp>
        <p:nvSpPr>
          <p:cNvPr id="7" name="TextBox 7"/>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8" name="TextBox 8"/>
          <p:cNvSpPr txBox="1"/>
          <p:nvPr/>
        </p:nvSpPr>
        <p:spPr>
          <a:xfrm>
            <a:off x="268082" y="-57123"/>
            <a:ext cx="4881032"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Introduction</a:t>
            </a:r>
          </a:p>
        </p:txBody>
      </p:sp>
      <p:sp>
        <p:nvSpPr>
          <p:cNvPr id="9" name="TextBox 9"/>
          <p:cNvSpPr txBox="1"/>
          <p:nvPr/>
        </p:nvSpPr>
        <p:spPr>
          <a:xfrm>
            <a:off x="12882414" y="-66648"/>
            <a:ext cx="5058861" cy="1038136"/>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Background</a:t>
            </a:r>
          </a:p>
        </p:txBody>
      </p:sp>
      <p:sp>
        <p:nvSpPr>
          <p:cNvPr id="10" name="TextBox 10"/>
          <p:cNvSpPr txBox="1"/>
          <p:nvPr/>
        </p:nvSpPr>
        <p:spPr>
          <a:xfrm>
            <a:off x="16479941"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5" name="Group 5"/>
          <p:cNvGrpSpPr/>
          <p:nvPr/>
        </p:nvGrpSpPr>
        <p:grpSpPr>
          <a:xfrm rot="-10800000">
            <a:off x="6649380" y="4178506"/>
            <a:ext cx="7038390" cy="1649031"/>
            <a:chOff x="0" y="0"/>
            <a:chExt cx="9384520" cy="2198708"/>
          </a:xfrm>
        </p:grpSpPr>
        <p:sp>
          <p:nvSpPr>
            <p:cNvPr id="6" name="Freeform 6"/>
            <p:cNvSpPr/>
            <p:nvPr/>
          </p:nvSpPr>
          <p:spPr>
            <a:xfrm>
              <a:off x="0" y="0"/>
              <a:ext cx="9384538" cy="2198751"/>
            </a:xfrm>
            <a:custGeom>
              <a:avLst/>
              <a:gdLst/>
              <a:ahLst/>
              <a:cxnLst/>
              <a:rect l="l" t="t" r="r" b="b"/>
              <a:pathLst>
                <a:path w="9384538" h="2198751">
                  <a:moveTo>
                    <a:pt x="1287018" y="0"/>
                  </a:moveTo>
                  <a:lnTo>
                    <a:pt x="0" y="0"/>
                  </a:lnTo>
                  <a:lnTo>
                    <a:pt x="0" y="911733"/>
                  </a:lnTo>
                  <a:lnTo>
                    <a:pt x="1287018" y="2198751"/>
                  </a:lnTo>
                  <a:lnTo>
                    <a:pt x="9384538" y="2198751"/>
                  </a:lnTo>
                  <a:lnTo>
                    <a:pt x="9384538" y="0"/>
                  </a:lnTo>
                  <a:lnTo>
                    <a:pt x="1287018" y="0"/>
                  </a:lnTo>
                  <a:close/>
                </a:path>
              </a:pathLst>
            </a:custGeom>
            <a:solidFill>
              <a:srgbClr val="DB620B">
                <a:alpha val="94510"/>
              </a:srgbClr>
            </a:solidFill>
          </p:spPr>
        </p:sp>
      </p:grpSp>
      <p:sp>
        <p:nvSpPr>
          <p:cNvPr id="7" name="Freeform 7"/>
          <p:cNvSpPr/>
          <p:nvPr/>
        </p:nvSpPr>
        <p:spPr>
          <a:xfrm rot="-1773058">
            <a:off x="6212155" y="3816731"/>
            <a:ext cx="1255945" cy="723551"/>
          </a:xfrm>
          <a:custGeom>
            <a:avLst/>
            <a:gdLst/>
            <a:ahLst/>
            <a:cxnLst/>
            <a:rect l="l" t="t" r="r" b="b"/>
            <a:pathLst>
              <a:path w="1255945" h="723551">
                <a:moveTo>
                  <a:pt x="0" y="0"/>
                </a:moveTo>
                <a:lnTo>
                  <a:pt x="1255945" y="0"/>
                </a:lnTo>
                <a:lnTo>
                  <a:pt x="1255945" y="723551"/>
                </a:lnTo>
                <a:lnTo>
                  <a:pt x="0" y="723551"/>
                </a:lnTo>
                <a:lnTo>
                  <a:pt x="0" y="0"/>
                </a:lnTo>
                <a:close/>
              </a:path>
            </a:pathLst>
          </a:custGeom>
          <a:blipFill>
            <a:blip r:embed="rId4"/>
            <a:stretch>
              <a:fillRect/>
            </a:stretch>
          </a:blipFill>
        </p:spPr>
      </p:sp>
      <p:grpSp>
        <p:nvGrpSpPr>
          <p:cNvPr id="8" name="Group 8"/>
          <p:cNvGrpSpPr/>
          <p:nvPr/>
        </p:nvGrpSpPr>
        <p:grpSpPr>
          <a:xfrm rot="-10800000">
            <a:off x="8809095" y="6921443"/>
            <a:ext cx="7038390" cy="1649031"/>
            <a:chOff x="0" y="0"/>
            <a:chExt cx="9384520" cy="2198708"/>
          </a:xfrm>
        </p:grpSpPr>
        <p:sp>
          <p:nvSpPr>
            <p:cNvPr id="9" name="Freeform 9"/>
            <p:cNvSpPr/>
            <p:nvPr/>
          </p:nvSpPr>
          <p:spPr>
            <a:xfrm>
              <a:off x="0" y="0"/>
              <a:ext cx="9384538" cy="2198751"/>
            </a:xfrm>
            <a:custGeom>
              <a:avLst/>
              <a:gdLst/>
              <a:ahLst/>
              <a:cxnLst/>
              <a:rect l="l" t="t" r="r" b="b"/>
              <a:pathLst>
                <a:path w="9384538" h="2198751">
                  <a:moveTo>
                    <a:pt x="1287018" y="0"/>
                  </a:moveTo>
                  <a:lnTo>
                    <a:pt x="0" y="0"/>
                  </a:lnTo>
                  <a:lnTo>
                    <a:pt x="0" y="911733"/>
                  </a:lnTo>
                  <a:lnTo>
                    <a:pt x="1287018" y="2198751"/>
                  </a:lnTo>
                  <a:lnTo>
                    <a:pt x="9384538" y="2198751"/>
                  </a:lnTo>
                  <a:lnTo>
                    <a:pt x="9384538" y="0"/>
                  </a:lnTo>
                  <a:lnTo>
                    <a:pt x="1287018" y="0"/>
                  </a:lnTo>
                  <a:close/>
                </a:path>
              </a:pathLst>
            </a:custGeom>
            <a:solidFill>
              <a:srgbClr val="494F56">
                <a:alpha val="94510"/>
              </a:srgbClr>
            </a:solidFill>
          </p:spPr>
        </p:sp>
      </p:grpSp>
      <p:sp>
        <p:nvSpPr>
          <p:cNvPr id="10" name="Freeform 10"/>
          <p:cNvSpPr/>
          <p:nvPr/>
        </p:nvSpPr>
        <p:spPr>
          <a:xfrm rot="-1773058">
            <a:off x="8371871" y="6485121"/>
            <a:ext cx="1255945" cy="723551"/>
          </a:xfrm>
          <a:custGeom>
            <a:avLst/>
            <a:gdLst/>
            <a:ahLst/>
            <a:cxnLst/>
            <a:rect l="l" t="t" r="r" b="b"/>
            <a:pathLst>
              <a:path w="1255945" h="723551">
                <a:moveTo>
                  <a:pt x="0" y="0"/>
                </a:moveTo>
                <a:lnTo>
                  <a:pt x="1255945" y="0"/>
                </a:lnTo>
                <a:lnTo>
                  <a:pt x="1255945" y="723551"/>
                </a:lnTo>
                <a:lnTo>
                  <a:pt x="0" y="723551"/>
                </a:lnTo>
                <a:lnTo>
                  <a:pt x="0" y="0"/>
                </a:lnTo>
                <a:close/>
              </a:path>
            </a:pathLst>
          </a:custGeom>
          <a:blipFill>
            <a:blip r:embed="rId4"/>
            <a:stretch>
              <a:fillRect/>
            </a:stretch>
          </a:blipFill>
        </p:spPr>
      </p:sp>
      <p:sp>
        <p:nvSpPr>
          <p:cNvPr id="11" name="Freeform 11"/>
          <p:cNvSpPr/>
          <p:nvPr/>
        </p:nvSpPr>
        <p:spPr>
          <a:xfrm>
            <a:off x="268629" y="212090"/>
            <a:ext cx="5600520" cy="4478717"/>
          </a:xfrm>
          <a:custGeom>
            <a:avLst/>
            <a:gdLst/>
            <a:ahLst/>
            <a:cxnLst/>
            <a:rect l="l" t="t" r="r" b="b"/>
            <a:pathLst>
              <a:path w="5600520" h="4478717">
                <a:moveTo>
                  <a:pt x="0" y="0"/>
                </a:moveTo>
                <a:lnTo>
                  <a:pt x="5600520" y="0"/>
                </a:lnTo>
                <a:lnTo>
                  <a:pt x="5600520" y="4478717"/>
                </a:lnTo>
                <a:lnTo>
                  <a:pt x="0" y="4478717"/>
                </a:lnTo>
                <a:lnTo>
                  <a:pt x="0" y="0"/>
                </a:lnTo>
                <a:close/>
              </a:path>
            </a:pathLst>
          </a:custGeom>
          <a:blipFill>
            <a:blip r:embed="rId5"/>
            <a:stretch>
              <a:fillRect/>
            </a:stretch>
          </a:blipFill>
        </p:spPr>
      </p:sp>
      <p:sp>
        <p:nvSpPr>
          <p:cNvPr id="12" name="TextBox 12"/>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13" name="TextBox 13"/>
          <p:cNvSpPr txBox="1"/>
          <p:nvPr/>
        </p:nvSpPr>
        <p:spPr>
          <a:xfrm>
            <a:off x="6830420" y="4651752"/>
            <a:ext cx="6415508" cy="694415"/>
          </a:xfrm>
          <a:prstGeom prst="rect">
            <a:avLst/>
          </a:prstGeom>
        </p:spPr>
        <p:txBody>
          <a:bodyPr lIns="0" tIns="0" rIns="0" bIns="0" rtlCol="0" anchor="t">
            <a:spAutoFit/>
          </a:bodyPr>
          <a:lstStyle/>
          <a:p>
            <a:pPr algn="l">
              <a:lnSpc>
                <a:spcPts val="2906"/>
              </a:lnSpc>
            </a:pPr>
            <a:r>
              <a:rPr lang="en-US" sz="1730" b="1">
                <a:solidFill>
                  <a:srgbClr val="FFFFFF"/>
                </a:solidFill>
                <a:latin typeface="Open Sans Bold"/>
                <a:ea typeface="Open Sans Bold"/>
                <a:cs typeface="Open Sans Bold"/>
                <a:sym typeface="Open Sans Bold"/>
              </a:rPr>
              <a:t>How to predict air pollution levels of a given time in future and forecasted?</a:t>
            </a:r>
          </a:p>
        </p:txBody>
      </p:sp>
      <p:sp>
        <p:nvSpPr>
          <p:cNvPr id="14" name="TextBox 14"/>
          <p:cNvSpPr txBox="1"/>
          <p:nvPr/>
        </p:nvSpPr>
        <p:spPr>
          <a:xfrm>
            <a:off x="13406969" y="-54610"/>
            <a:ext cx="4881032"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Introduction</a:t>
            </a:r>
          </a:p>
        </p:txBody>
      </p:sp>
      <p:sp>
        <p:nvSpPr>
          <p:cNvPr id="15" name="TextBox 15"/>
          <p:cNvSpPr txBox="1"/>
          <p:nvPr/>
        </p:nvSpPr>
        <p:spPr>
          <a:xfrm>
            <a:off x="10038174" y="690563"/>
            <a:ext cx="7596321" cy="1038217"/>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Research Question</a:t>
            </a:r>
          </a:p>
        </p:txBody>
      </p:sp>
      <p:sp>
        <p:nvSpPr>
          <p:cNvPr id="16" name="TextBox 16"/>
          <p:cNvSpPr txBox="1"/>
          <p:nvPr/>
        </p:nvSpPr>
        <p:spPr>
          <a:xfrm>
            <a:off x="16436044" y="9105900"/>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26</a:t>
            </a:r>
          </a:p>
        </p:txBody>
      </p:sp>
      <p:sp>
        <p:nvSpPr>
          <p:cNvPr id="17" name="TextBox 17"/>
          <p:cNvSpPr txBox="1"/>
          <p:nvPr/>
        </p:nvSpPr>
        <p:spPr>
          <a:xfrm>
            <a:off x="14846891" y="9652534"/>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
        <p:nvSpPr>
          <p:cNvPr id="18" name="TextBox 18"/>
          <p:cNvSpPr txBox="1"/>
          <p:nvPr/>
        </p:nvSpPr>
        <p:spPr>
          <a:xfrm>
            <a:off x="8999843" y="7411878"/>
            <a:ext cx="6415508" cy="694415"/>
          </a:xfrm>
          <a:prstGeom prst="rect">
            <a:avLst/>
          </a:prstGeom>
        </p:spPr>
        <p:txBody>
          <a:bodyPr lIns="0" tIns="0" rIns="0" bIns="0" rtlCol="0" anchor="t">
            <a:spAutoFit/>
          </a:bodyPr>
          <a:lstStyle/>
          <a:p>
            <a:pPr algn="l">
              <a:lnSpc>
                <a:spcPts val="2906"/>
              </a:lnSpc>
            </a:pPr>
            <a:r>
              <a:rPr lang="en-US" sz="1730" b="1">
                <a:solidFill>
                  <a:srgbClr val="FFFFFF"/>
                </a:solidFill>
                <a:latin typeface="Open Sans Bold"/>
                <a:ea typeface="Open Sans Bold"/>
                <a:cs typeface="Open Sans Bold"/>
                <a:sym typeface="Open Sans Bold"/>
              </a:rPr>
              <a:t>How to filter which inputs(atributes) perform more side effect on air pollution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6" name="Group 6"/>
          <p:cNvGrpSpPr/>
          <p:nvPr/>
        </p:nvGrpSpPr>
        <p:grpSpPr>
          <a:xfrm>
            <a:off x="392390" y="4022057"/>
            <a:ext cx="2959614" cy="2972879"/>
            <a:chOff x="0" y="0"/>
            <a:chExt cx="3946152" cy="3963839"/>
          </a:xfrm>
        </p:grpSpPr>
        <p:sp>
          <p:nvSpPr>
            <p:cNvPr id="7" name="Freeform 7"/>
            <p:cNvSpPr/>
            <p:nvPr/>
          </p:nvSpPr>
          <p:spPr>
            <a:xfrm>
              <a:off x="0" y="0"/>
              <a:ext cx="3946144" cy="3963797"/>
            </a:xfrm>
            <a:custGeom>
              <a:avLst/>
              <a:gdLst/>
              <a:ahLst/>
              <a:cxnLst/>
              <a:rect l="l" t="t" r="r" b="b"/>
              <a:pathLst>
                <a:path w="3946144" h="3963797">
                  <a:moveTo>
                    <a:pt x="1973072" y="0"/>
                  </a:moveTo>
                  <a:cubicBezTo>
                    <a:pt x="3064256" y="4826"/>
                    <a:pt x="3946144" y="890778"/>
                    <a:pt x="3946144" y="1981962"/>
                  </a:cubicBezTo>
                  <a:cubicBezTo>
                    <a:pt x="3946144" y="3073146"/>
                    <a:pt x="3064256" y="3958971"/>
                    <a:pt x="1973072" y="3963797"/>
                  </a:cubicBezTo>
                  <a:cubicBezTo>
                    <a:pt x="882015" y="3958971"/>
                    <a:pt x="0" y="3073019"/>
                    <a:pt x="0" y="1981962"/>
                  </a:cubicBezTo>
                  <a:cubicBezTo>
                    <a:pt x="0" y="890905"/>
                    <a:pt x="882015" y="4826"/>
                    <a:pt x="1973072" y="0"/>
                  </a:cubicBezTo>
                  <a:close/>
                </a:path>
              </a:pathLst>
            </a:custGeom>
            <a:solidFill>
              <a:srgbClr val="B3B3B3"/>
            </a:solidFill>
          </p:spPr>
        </p:sp>
      </p:grpSp>
      <p:sp>
        <p:nvSpPr>
          <p:cNvPr id="8" name="Freeform 8"/>
          <p:cNvSpPr/>
          <p:nvPr/>
        </p:nvSpPr>
        <p:spPr>
          <a:xfrm rot="5400000">
            <a:off x="640837" y="4277138"/>
            <a:ext cx="4925437" cy="2462719"/>
          </a:xfrm>
          <a:custGeom>
            <a:avLst/>
            <a:gdLst/>
            <a:ahLst/>
            <a:cxnLst/>
            <a:rect l="l" t="t" r="r" b="b"/>
            <a:pathLst>
              <a:path w="4925437" h="2462719">
                <a:moveTo>
                  <a:pt x="0" y="0"/>
                </a:moveTo>
                <a:lnTo>
                  <a:pt x="4925437" y="0"/>
                </a:lnTo>
                <a:lnTo>
                  <a:pt x="4925437" y="2462719"/>
                </a:lnTo>
                <a:lnTo>
                  <a:pt x="0" y="2462719"/>
                </a:lnTo>
                <a:lnTo>
                  <a:pt x="0" y="0"/>
                </a:lnTo>
                <a:close/>
              </a:path>
            </a:pathLst>
          </a:custGeom>
          <a:blipFill>
            <a:blip r:embed="rId5"/>
            <a:stretch>
              <a:fillRect/>
            </a:stretch>
          </a:blipFill>
        </p:spPr>
      </p:sp>
      <p:grpSp>
        <p:nvGrpSpPr>
          <p:cNvPr id="9" name="Group 9"/>
          <p:cNvGrpSpPr/>
          <p:nvPr/>
        </p:nvGrpSpPr>
        <p:grpSpPr>
          <a:xfrm>
            <a:off x="4785289" y="2788863"/>
            <a:ext cx="940865" cy="945082"/>
            <a:chOff x="0" y="0"/>
            <a:chExt cx="1254487" cy="1260109"/>
          </a:xfrm>
        </p:grpSpPr>
        <p:sp>
          <p:nvSpPr>
            <p:cNvPr id="10" name="Freeform 10"/>
            <p:cNvSpPr/>
            <p:nvPr/>
          </p:nvSpPr>
          <p:spPr>
            <a:xfrm>
              <a:off x="0" y="0"/>
              <a:ext cx="1254506" cy="1260094"/>
            </a:xfrm>
            <a:custGeom>
              <a:avLst/>
              <a:gdLst/>
              <a:ahLst/>
              <a:cxnLst/>
              <a:rect l="l" t="t" r="r" b="b"/>
              <a:pathLst>
                <a:path w="1254506" h="1260094">
                  <a:moveTo>
                    <a:pt x="627253" y="0"/>
                  </a:moveTo>
                  <a:cubicBezTo>
                    <a:pt x="974090" y="1524"/>
                    <a:pt x="1254506" y="283210"/>
                    <a:pt x="1254506" y="630047"/>
                  </a:cubicBezTo>
                  <a:cubicBezTo>
                    <a:pt x="1254506" y="976884"/>
                    <a:pt x="974090" y="1258570"/>
                    <a:pt x="627253" y="1260094"/>
                  </a:cubicBezTo>
                  <a:cubicBezTo>
                    <a:pt x="280416" y="1258570"/>
                    <a:pt x="0" y="976884"/>
                    <a:pt x="0" y="630047"/>
                  </a:cubicBezTo>
                  <a:cubicBezTo>
                    <a:pt x="0" y="283210"/>
                    <a:pt x="280416" y="1524"/>
                    <a:pt x="627253" y="0"/>
                  </a:cubicBezTo>
                  <a:close/>
                </a:path>
              </a:pathLst>
            </a:custGeom>
            <a:solidFill>
              <a:srgbClr val="494F56"/>
            </a:solidFill>
          </p:spPr>
        </p:sp>
      </p:grpSp>
      <p:grpSp>
        <p:nvGrpSpPr>
          <p:cNvPr id="11" name="Group 11"/>
          <p:cNvGrpSpPr/>
          <p:nvPr/>
        </p:nvGrpSpPr>
        <p:grpSpPr>
          <a:xfrm>
            <a:off x="5470296" y="4175748"/>
            <a:ext cx="940865" cy="945082"/>
            <a:chOff x="0" y="0"/>
            <a:chExt cx="1254487" cy="1260109"/>
          </a:xfrm>
        </p:grpSpPr>
        <p:sp>
          <p:nvSpPr>
            <p:cNvPr id="12" name="Freeform 12"/>
            <p:cNvSpPr/>
            <p:nvPr/>
          </p:nvSpPr>
          <p:spPr>
            <a:xfrm>
              <a:off x="0" y="0"/>
              <a:ext cx="1254506" cy="1260094"/>
            </a:xfrm>
            <a:custGeom>
              <a:avLst/>
              <a:gdLst/>
              <a:ahLst/>
              <a:cxnLst/>
              <a:rect l="l" t="t" r="r" b="b"/>
              <a:pathLst>
                <a:path w="1254506" h="1260094">
                  <a:moveTo>
                    <a:pt x="627253" y="0"/>
                  </a:moveTo>
                  <a:cubicBezTo>
                    <a:pt x="974090" y="1524"/>
                    <a:pt x="1254506" y="283210"/>
                    <a:pt x="1254506" y="630047"/>
                  </a:cubicBezTo>
                  <a:cubicBezTo>
                    <a:pt x="1254506" y="976884"/>
                    <a:pt x="974090" y="1258570"/>
                    <a:pt x="627253" y="1260094"/>
                  </a:cubicBezTo>
                  <a:cubicBezTo>
                    <a:pt x="280416" y="1258570"/>
                    <a:pt x="0" y="976884"/>
                    <a:pt x="0" y="630047"/>
                  </a:cubicBezTo>
                  <a:cubicBezTo>
                    <a:pt x="0" y="283210"/>
                    <a:pt x="280416" y="1524"/>
                    <a:pt x="627253" y="0"/>
                  </a:cubicBezTo>
                  <a:close/>
                </a:path>
              </a:pathLst>
            </a:custGeom>
            <a:solidFill>
              <a:srgbClr val="DB620B"/>
            </a:solidFill>
          </p:spPr>
        </p:sp>
      </p:grpSp>
      <p:grpSp>
        <p:nvGrpSpPr>
          <p:cNvPr id="13" name="Group 13"/>
          <p:cNvGrpSpPr/>
          <p:nvPr/>
        </p:nvGrpSpPr>
        <p:grpSpPr>
          <a:xfrm>
            <a:off x="5470296" y="5648282"/>
            <a:ext cx="940865" cy="945082"/>
            <a:chOff x="0" y="0"/>
            <a:chExt cx="1254487" cy="1260109"/>
          </a:xfrm>
        </p:grpSpPr>
        <p:sp>
          <p:nvSpPr>
            <p:cNvPr id="14" name="Freeform 14"/>
            <p:cNvSpPr/>
            <p:nvPr/>
          </p:nvSpPr>
          <p:spPr>
            <a:xfrm>
              <a:off x="0" y="0"/>
              <a:ext cx="1254506" cy="1260094"/>
            </a:xfrm>
            <a:custGeom>
              <a:avLst/>
              <a:gdLst/>
              <a:ahLst/>
              <a:cxnLst/>
              <a:rect l="l" t="t" r="r" b="b"/>
              <a:pathLst>
                <a:path w="1254506" h="1260094">
                  <a:moveTo>
                    <a:pt x="627253" y="0"/>
                  </a:moveTo>
                  <a:cubicBezTo>
                    <a:pt x="974090" y="1524"/>
                    <a:pt x="1254506" y="283210"/>
                    <a:pt x="1254506" y="630047"/>
                  </a:cubicBezTo>
                  <a:cubicBezTo>
                    <a:pt x="1254506" y="976884"/>
                    <a:pt x="974090" y="1258570"/>
                    <a:pt x="627253" y="1260094"/>
                  </a:cubicBezTo>
                  <a:cubicBezTo>
                    <a:pt x="280416" y="1258570"/>
                    <a:pt x="0" y="976884"/>
                    <a:pt x="0" y="630047"/>
                  </a:cubicBezTo>
                  <a:cubicBezTo>
                    <a:pt x="0" y="283210"/>
                    <a:pt x="280416" y="1524"/>
                    <a:pt x="627253" y="0"/>
                  </a:cubicBezTo>
                  <a:close/>
                </a:path>
              </a:pathLst>
            </a:custGeom>
            <a:solidFill>
              <a:srgbClr val="494F56"/>
            </a:solidFill>
          </p:spPr>
        </p:sp>
      </p:grpSp>
      <p:grpSp>
        <p:nvGrpSpPr>
          <p:cNvPr id="15" name="Group 15"/>
          <p:cNvGrpSpPr/>
          <p:nvPr/>
        </p:nvGrpSpPr>
        <p:grpSpPr>
          <a:xfrm>
            <a:off x="3632255" y="4022057"/>
            <a:ext cx="306009" cy="307381"/>
            <a:chOff x="0" y="0"/>
            <a:chExt cx="408012" cy="409841"/>
          </a:xfrm>
        </p:grpSpPr>
        <p:sp>
          <p:nvSpPr>
            <p:cNvPr id="16" name="Freeform 16"/>
            <p:cNvSpPr/>
            <p:nvPr/>
          </p:nvSpPr>
          <p:spPr>
            <a:xfrm>
              <a:off x="0" y="0"/>
              <a:ext cx="407924" cy="409956"/>
            </a:xfrm>
            <a:custGeom>
              <a:avLst/>
              <a:gdLst/>
              <a:ahLst/>
              <a:cxnLst/>
              <a:rect l="l" t="t" r="r" b="b"/>
              <a:pathLst>
                <a:path w="407924" h="409956">
                  <a:moveTo>
                    <a:pt x="203962" y="0"/>
                  </a:moveTo>
                  <a:cubicBezTo>
                    <a:pt x="316738" y="508"/>
                    <a:pt x="407924" y="92075"/>
                    <a:pt x="407924" y="204978"/>
                  </a:cubicBezTo>
                  <a:cubicBezTo>
                    <a:pt x="407924" y="317881"/>
                    <a:pt x="316738" y="409448"/>
                    <a:pt x="203962" y="409956"/>
                  </a:cubicBezTo>
                  <a:cubicBezTo>
                    <a:pt x="91186" y="409321"/>
                    <a:pt x="0" y="317754"/>
                    <a:pt x="0" y="204978"/>
                  </a:cubicBezTo>
                  <a:cubicBezTo>
                    <a:pt x="0" y="92202"/>
                    <a:pt x="91186" y="508"/>
                    <a:pt x="203962" y="0"/>
                  </a:cubicBezTo>
                  <a:close/>
                </a:path>
              </a:pathLst>
            </a:custGeom>
            <a:solidFill>
              <a:srgbClr val="494F56"/>
            </a:solidFill>
          </p:spPr>
        </p:sp>
      </p:grpSp>
      <p:grpSp>
        <p:nvGrpSpPr>
          <p:cNvPr id="17" name="Group 17"/>
          <p:cNvGrpSpPr/>
          <p:nvPr/>
        </p:nvGrpSpPr>
        <p:grpSpPr>
          <a:xfrm>
            <a:off x="4010102" y="4837109"/>
            <a:ext cx="306009" cy="307381"/>
            <a:chOff x="0" y="0"/>
            <a:chExt cx="408012" cy="409841"/>
          </a:xfrm>
        </p:grpSpPr>
        <p:sp>
          <p:nvSpPr>
            <p:cNvPr id="18" name="Freeform 18"/>
            <p:cNvSpPr/>
            <p:nvPr/>
          </p:nvSpPr>
          <p:spPr>
            <a:xfrm>
              <a:off x="0" y="0"/>
              <a:ext cx="407924" cy="409956"/>
            </a:xfrm>
            <a:custGeom>
              <a:avLst/>
              <a:gdLst/>
              <a:ahLst/>
              <a:cxnLst/>
              <a:rect l="l" t="t" r="r" b="b"/>
              <a:pathLst>
                <a:path w="407924" h="409956">
                  <a:moveTo>
                    <a:pt x="203962" y="0"/>
                  </a:moveTo>
                  <a:cubicBezTo>
                    <a:pt x="316738" y="508"/>
                    <a:pt x="407924" y="92075"/>
                    <a:pt x="407924" y="204978"/>
                  </a:cubicBezTo>
                  <a:cubicBezTo>
                    <a:pt x="407924" y="317881"/>
                    <a:pt x="316738" y="409448"/>
                    <a:pt x="203962" y="409956"/>
                  </a:cubicBezTo>
                  <a:cubicBezTo>
                    <a:pt x="91186" y="409321"/>
                    <a:pt x="0" y="317754"/>
                    <a:pt x="0" y="204978"/>
                  </a:cubicBezTo>
                  <a:cubicBezTo>
                    <a:pt x="0" y="92202"/>
                    <a:pt x="91186" y="508"/>
                    <a:pt x="203962" y="0"/>
                  </a:cubicBezTo>
                  <a:close/>
                </a:path>
              </a:pathLst>
            </a:custGeom>
            <a:solidFill>
              <a:srgbClr val="DB620B"/>
            </a:solidFill>
          </p:spPr>
        </p:sp>
      </p:grpSp>
      <p:grpSp>
        <p:nvGrpSpPr>
          <p:cNvPr id="19" name="Group 19"/>
          <p:cNvGrpSpPr/>
          <p:nvPr/>
        </p:nvGrpSpPr>
        <p:grpSpPr>
          <a:xfrm>
            <a:off x="3981653" y="5835595"/>
            <a:ext cx="306009" cy="307381"/>
            <a:chOff x="0" y="0"/>
            <a:chExt cx="408012" cy="409841"/>
          </a:xfrm>
        </p:grpSpPr>
        <p:sp>
          <p:nvSpPr>
            <p:cNvPr id="20" name="Freeform 20"/>
            <p:cNvSpPr/>
            <p:nvPr/>
          </p:nvSpPr>
          <p:spPr>
            <a:xfrm>
              <a:off x="0" y="0"/>
              <a:ext cx="407924" cy="409956"/>
            </a:xfrm>
            <a:custGeom>
              <a:avLst/>
              <a:gdLst/>
              <a:ahLst/>
              <a:cxnLst/>
              <a:rect l="l" t="t" r="r" b="b"/>
              <a:pathLst>
                <a:path w="407924" h="409956">
                  <a:moveTo>
                    <a:pt x="203962" y="0"/>
                  </a:moveTo>
                  <a:cubicBezTo>
                    <a:pt x="316738" y="508"/>
                    <a:pt x="407924" y="92075"/>
                    <a:pt x="407924" y="204978"/>
                  </a:cubicBezTo>
                  <a:cubicBezTo>
                    <a:pt x="407924" y="317881"/>
                    <a:pt x="316738" y="409448"/>
                    <a:pt x="203962" y="409956"/>
                  </a:cubicBezTo>
                  <a:cubicBezTo>
                    <a:pt x="91186" y="409321"/>
                    <a:pt x="0" y="317754"/>
                    <a:pt x="0" y="204978"/>
                  </a:cubicBezTo>
                  <a:cubicBezTo>
                    <a:pt x="0" y="92202"/>
                    <a:pt x="91186" y="508"/>
                    <a:pt x="203962" y="0"/>
                  </a:cubicBezTo>
                  <a:close/>
                </a:path>
              </a:pathLst>
            </a:custGeom>
            <a:solidFill>
              <a:srgbClr val="494F56"/>
            </a:solidFill>
          </p:spPr>
        </p:sp>
      </p:grpSp>
      <p:sp>
        <p:nvSpPr>
          <p:cNvPr id="21" name="AutoShape 21"/>
          <p:cNvSpPr/>
          <p:nvPr/>
        </p:nvSpPr>
        <p:spPr>
          <a:xfrm flipV="1">
            <a:off x="3913733" y="3546632"/>
            <a:ext cx="842631" cy="545886"/>
          </a:xfrm>
          <a:prstGeom prst="line">
            <a:avLst/>
          </a:prstGeom>
          <a:ln w="28575" cap="rnd">
            <a:solidFill>
              <a:srgbClr val="DB620B"/>
            </a:solidFill>
            <a:prstDash val="solid"/>
            <a:headEnd type="none" w="sm" len="sm"/>
            <a:tailEnd type="none" w="sm" len="sm"/>
          </a:ln>
        </p:spPr>
      </p:sp>
      <p:sp>
        <p:nvSpPr>
          <p:cNvPr id="22" name="AutoShape 22"/>
          <p:cNvSpPr/>
          <p:nvPr/>
        </p:nvSpPr>
        <p:spPr>
          <a:xfrm flipV="1">
            <a:off x="4316045" y="4772744"/>
            <a:ext cx="1168536" cy="218056"/>
          </a:xfrm>
          <a:prstGeom prst="line">
            <a:avLst/>
          </a:prstGeom>
          <a:ln w="28575" cap="rnd">
            <a:solidFill>
              <a:srgbClr val="494F56"/>
            </a:solidFill>
            <a:prstDash val="solid"/>
            <a:headEnd type="none" w="sm" len="sm"/>
            <a:tailEnd type="none" w="sm" len="sm"/>
          </a:ln>
        </p:spPr>
      </p:sp>
      <p:sp>
        <p:nvSpPr>
          <p:cNvPr id="23" name="AutoShape 23"/>
          <p:cNvSpPr/>
          <p:nvPr/>
        </p:nvSpPr>
        <p:spPr>
          <a:xfrm>
            <a:off x="3938198" y="6867339"/>
            <a:ext cx="900198" cy="601725"/>
          </a:xfrm>
          <a:prstGeom prst="line">
            <a:avLst/>
          </a:prstGeom>
          <a:ln w="28575" cap="rnd">
            <a:solidFill>
              <a:srgbClr val="494F56"/>
            </a:solidFill>
            <a:prstDash val="solid"/>
            <a:headEnd type="none" w="sm" len="sm"/>
            <a:tailEnd type="none" w="sm" len="sm"/>
          </a:ln>
        </p:spPr>
      </p:sp>
      <p:grpSp>
        <p:nvGrpSpPr>
          <p:cNvPr id="24" name="Group 24"/>
          <p:cNvGrpSpPr/>
          <p:nvPr/>
        </p:nvGrpSpPr>
        <p:grpSpPr>
          <a:xfrm>
            <a:off x="4970493" y="2976175"/>
            <a:ext cx="570459" cy="570457"/>
            <a:chOff x="0" y="0"/>
            <a:chExt cx="760612" cy="760609"/>
          </a:xfrm>
        </p:grpSpPr>
        <p:sp>
          <p:nvSpPr>
            <p:cNvPr id="25" name="Freeform 25"/>
            <p:cNvSpPr/>
            <p:nvPr/>
          </p:nvSpPr>
          <p:spPr>
            <a:xfrm>
              <a:off x="0" y="0"/>
              <a:ext cx="760603" cy="760603"/>
            </a:xfrm>
            <a:custGeom>
              <a:avLst/>
              <a:gdLst/>
              <a:ahLst/>
              <a:cxnLst/>
              <a:rect l="l" t="t" r="r" b="b"/>
              <a:pathLst>
                <a:path w="760603" h="760603">
                  <a:moveTo>
                    <a:pt x="760603" y="380365"/>
                  </a:moveTo>
                  <a:cubicBezTo>
                    <a:pt x="760603" y="590423"/>
                    <a:pt x="590296" y="760603"/>
                    <a:pt x="380238" y="760603"/>
                  </a:cubicBezTo>
                  <a:cubicBezTo>
                    <a:pt x="170180" y="760603"/>
                    <a:pt x="0" y="590296"/>
                    <a:pt x="0" y="380365"/>
                  </a:cubicBezTo>
                  <a:cubicBezTo>
                    <a:pt x="0" y="170434"/>
                    <a:pt x="170307" y="0"/>
                    <a:pt x="380365" y="0"/>
                  </a:cubicBezTo>
                  <a:cubicBezTo>
                    <a:pt x="590423" y="0"/>
                    <a:pt x="760603" y="170307"/>
                    <a:pt x="760603" y="380365"/>
                  </a:cubicBezTo>
                  <a:close/>
                </a:path>
              </a:pathLst>
            </a:custGeom>
            <a:blipFill>
              <a:blip r:embed="rId6"/>
              <a:stretch>
                <a:fillRect r="-1" b="-1"/>
              </a:stretch>
            </a:blipFill>
          </p:spPr>
        </p:sp>
      </p:grpSp>
      <p:grpSp>
        <p:nvGrpSpPr>
          <p:cNvPr id="26" name="Group 26"/>
          <p:cNvGrpSpPr/>
          <p:nvPr/>
        </p:nvGrpSpPr>
        <p:grpSpPr>
          <a:xfrm>
            <a:off x="5655499" y="4347143"/>
            <a:ext cx="570459" cy="570457"/>
            <a:chOff x="0" y="0"/>
            <a:chExt cx="760612" cy="760609"/>
          </a:xfrm>
        </p:grpSpPr>
        <p:sp>
          <p:nvSpPr>
            <p:cNvPr id="27" name="Freeform 27"/>
            <p:cNvSpPr/>
            <p:nvPr/>
          </p:nvSpPr>
          <p:spPr>
            <a:xfrm>
              <a:off x="0" y="0"/>
              <a:ext cx="760603" cy="760603"/>
            </a:xfrm>
            <a:custGeom>
              <a:avLst/>
              <a:gdLst/>
              <a:ahLst/>
              <a:cxnLst/>
              <a:rect l="l" t="t" r="r" b="b"/>
              <a:pathLst>
                <a:path w="760603" h="760603">
                  <a:moveTo>
                    <a:pt x="760603" y="380365"/>
                  </a:moveTo>
                  <a:cubicBezTo>
                    <a:pt x="760603" y="590423"/>
                    <a:pt x="590296" y="760603"/>
                    <a:pt x="380238" y="760603"/>
                  </a:cubicBezTo>
                  <a:cubicBezTo>
                    <a:pt x="170180" y="760603"/>
                    <a:pt x="0" y="590296"/>
                    <a:pt x="0" y="380365"/>
                  </a:cubicBezTo>
                  <a:cubicBezTo>
                    <a:pt x="0" y="170434"/>
                    <a:pt x="170307" y="0"/>
                    <a:pt x="380365" y="0"/>
                  </a:cubicBezTo>
                  <a:cubicBezTo>
                    <a:pt x="590423" y="0"/>
                    <a:pt x="760603" y="170307"/>
                    <a:pt x="760603" y="380365"/>
                  </a:cubicBezTo>
                  <a:close/>
                </a:path>
              </a:pathLst>
            </a:custGeom>
            <a:blipFill>
              <a:blip r:embed="rId6"/>
              <a:stretch>
                <a:fillRect r="-1" b="-1"/>
              </a:stretch>
            </a:blipFill>
          </p:spPr>
        </p:sp>
      </p:grpSp>
      <p:grpSp>
        <p:nvGrpSpPr>
          <p:cNvPr id="28" name="Group 28"/>
          <p:cNvGrpSpPr/>
          <p:nvPr/>
        </p:nvGrpSpPr>
        <p:grpSpPr>
          <a:xfrm>
            <a:off x="5655499" y="5835595"/>
            <a:ext cx="570459" cy="570457"/>
            <a:chOff x="0" y="0"/>
            <a:chExt cx="760612" cy="760609"/>
          </a:xfrm>
        </p:grpSpPr>
        <p:sp>
          <p:nvSpPr>
            <p:cNvPr id="29" name="Freeform 29"/>
            <p:cNvSpPr/>
            <p:nvPr/>
          </p:nvSpPr>
          <p:spPr>
            <a:xfrm>
              <a:off x="0" y="0"/>
              <a:ext cx="760603" cy="760603"/>
            </a:xfrm>
            <a:custGeom>
              <a:avLst/>
              <a:gdLst/>
              <a:ahLst/>
              <a:cxnLst/>
              <a:rect l="l" t="t" r="r" b="b"/>
              <a:pathLst>
                <a:path w="760603" h="760603">
                  <a:moveTo>
                    <a:pt x="760603" y="380365"/>
                  </a:moveTo>
                  <a:cubicBezTo>
                    <a:pt x="760603" y="590423"/>
                    <a:pt x="590296" y="760603"/>
                    <a:pt x="380238" y="760603"/>
                  </a:cubicBezTo>
                  <a:cubicBezTo>
                    <a:pt x="170180" y="760603"/>
                    <a:pt x="0" y="590296"/>
                    <a:pt x="0" y="380365"/>
                  </a:cubicBezTo>
                  <a:cubicBezTo>
                    <a:pt x="0" y="170434"/>
                    <a:pt x="170307" y="0"/>
                    <a:pt x="380365" y="0"/>
                  </a:cubicBezTo>
                  <a:cubicBezTo>
                    <a:pt x="590423" y="0"/>
                    <a:pt x="760603" y="170307"/>
                    <a:pt x="760603" y="380365"/>
                  </a:cubicBezTo>
                  <a:close/>
                </a:path>
              </a:pathLst>
            </a:custGeom>
            <a:blipFill>
              <a:blip r:embed="rId6"/>
              <a:stretch>
                <a:fillRect r="-1" b="-1"/>
              </a:stretch>
            </a:blipFill>
          </p:spPr>
        </p:sp>
      </p:grpSp>
      <p:sp>
        <p:nvSpPr>
          <p:cNvPr id="30" name="Freeform 30"/>
          <p:cNvSpPr/>
          <p:nvPr/>
        </p:nvSpPr>
        <p:spPr>
          <a:xfrm>
            <a:off x="7095934" y="4176389"/>
            <a:ext cx="8198595" cy="950194"/>
          </a:xfrm>
          <a:custGeom>
            <a:avLst/>
            <a:gdLst/>
            <a:ahLst/>
            <a:cxnLst/>
            <a:rect l="l" t="t" r="r" b="b"/>
            <a:pathLst>
              <a:path w="8198595" h="950194">
                <a:moveTo>
                  <a:pt x="0" y="0"/>
                </a:moveTo>
                <a:lnTo>
                  <a:pt x="8198595" y="0"/>
                </a:lnTo>
                <a:lnTo>
                  <a:pt x="8198595" y="950194"/>
                </a:lnTo>
                <a:lnTo>
                  <a:pt x="0" y="9501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Freeform 31"/>
          <p:cNvSpPr/>
          <p:nvPr/>
        </p:nvSpPr>
        <p:spPr>
          <a:xfrm>
            <a:off x="7095934" y="5835594"/>
            <a:ext cx="8198595" cy="950194"/>
          </a:xfrm>
          <a:custGeom>
            <a:avLst/>
            <a:gdLst/>
            <a:ahLst/>
            <a:cxnLst/>
            <a:rect l="l" t="t" r="r" b="b"/>
            <a:pathLst>
              <a:path w="8198595" h="950194">
                <a:moveTo>
                  <a:pt x="0" y="0"/>
                </a:moveTo>
                <a:lnTo>
                  <a:pt x="8198595" y="0"/>
                </a:lnTo>
                <a:lnTo>
                  <a:pt x="8198595" y="950194"/>
                </a:lnTo>
                <a:lnTo>
                  <a:pt x="0" y="9501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2" name="TextBox 32"/>
          <p:cNvSpPr txBox="1"/>
          <p:nvPr/>
        </p:nvSpPr>
        <p:spPr>
          <a:xfrm>
            <a:off x="6953283" y="4188115"/>
            <a:ext cx="8341248" cy="910745"/>
          </a:xfrm>
          <a:prstGeom prst="rect">
            <a:avLst/>
          </a:prstGeom>
        </p:spPr>
        <p:txBody>
          <a:bodyPr lIns="0" tIns="0" rIns="0" bIns="0" rtlCol="0" anchor="t">
            <a:spAutoFit/>
          </a:bodyPr>
          <a:lstStyle/>
          <a:p>
            <a:pPr algn="ctr">
              <a:lnSpc>
                <a:spcPts val="3775"/>
              </a:lnSpc>
            </a:pPr>
            <a:r>
              <a:rPr lang="en-US" sz="2247" b="1">
                <a:solidFill>
                  <a:srgbClr val="FFFFFF"/>
                </a:solidFill>
                <a:latin typeface="Open Sans Bold"/>
                <a:ea typeface="Open Sans Bold"/>
                <a:cs typeface="Open Sans Bold"/>
                <a:sym typeface="Open Sans Bold"/>
              </a:rPr>
              <a:t>Training data set using different model and Finding best model which gives high level accuracy.</a:t>
            </a:r>
          </a:p>
        </p:txBody>
      </p:sp>
      <p:sp>
        <p:nvSpPr>
          <p:cNvPr id="33" name="TextBox 33"/>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34" name="TextBox 34"/>
          <p:cNvSpPr txBox="1"/>
          <p:nvPr/>
        </p:nvSpPr>
        <p:spPr>
          <a:xfrm>
            <a:off x="8231379" y="685800"/>
            <a:ext cx="10056621" cy="1038225"/>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Specific and Sub Objective</a:t>
            </a:r>
          </a:p>
        </p:txBody>
      </p:sp>
      <p:sp>
        <p:nvSpPr>
          <p:cNvPr id="35" name="TextBox 35"/>
          <p:cNvSpPr txBox="1"/>
          <p:nvPr/>
        </p:nvSpPr>
        <p:spPr>
          <a:xfrm>
            <a:off x="741042" y="4331474"/>
            <a:ext cx="2262310" cy="2158562"/>
          </a:xfrm>
          <a:prstGeom prst="rect">
            <a:avLst/>
          </a:prstGeom>
        </p:spPr>
        <p:txBody>
          <a:bodyPr lIns="0" tIns="0" rIns="0" bIns="0" rtlCol="0" anchor="t">
            <a:spAutoFit/>
          </a:bodyPr>
          <a:lstStyle/>
          <a:p>
            <a:pPr algn="ctr">
              <a:lnSpc>
                <a:spcPts val="3506"/>
              </a:lnSpc>
            </a:pPr>
            <a:r>
              <a:rPr lang="en-US" sz="2087" b="1">
                <a:solidFill>
                  <a:srgbClr val="000000"/>
                </a:solidFill>
                <a:latin typeface="Open Sans Bold"/>
                <a:ea typeface="Open Sans Bold"/>
                <a:cs typeface="Open Sans Bold"/>
                <a:sym typeface="Open Sans Bold"/>
              </a:rPr>
              <a:t>Implement future pollution level prediction and forecasting mechanisms</a:t>
            </a:r>
          </a:p>
        </p:txBody>
      </p:sp>
      <p:sp>
        <p:nvSpPr>
          <p:cNvPr id="36" name="TextBox 36"/>
          <p:cNvSpPr txBox="1"/>
          <p:nvPr/>
        </p:nvSpPr>
        <p:spPr>
          <a:xfrm>
            <a:off x="13406969" y="-54610"/>
            <a:ext cx="4881032"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Introduction</a:t>
            </a:r>
          </a:p>
        </p:txBody>
      </p:sp>
      <p:grpSp>
        <p:nvGrpSpPr>
          <p:cNvPr id="37" name="Group 37"/>
          <p:cNvGrpSpPr/>
          <p:nvPr/>
        </p:nvGrpSpPr>
        <p:grpSpPr>
          <a:xfrm>
            <a:off x="4756364" y="7267189"/>
            <a:ext cx="940865" cy="945082"/>
            <a:chOff x="0" y="0"/>
            <a:chExt cx="1254487" cy="1260109"/>
          </a:xfrm>
        </p:grpSpPr>
        <p:sp>
          <p:nvSpPr>
            <p:cNvPr id="38" name="Freeform 38"/>
            <p:cNvSpPr/>
            <p:nvPr/>
          </p:nvSpPr>
          <p:spPr>
            <a:xfrm>
              <a:off x="0" y="0"/>
              <a:ext cx="1254506" cy="1260094"/>
            </a:xfrm>
            <a:custGeom>
              <a:avLst/>
              <a:gdLst/>
              <a:ahLst/>
              <a:cxnLst/>
              <a:rect l="l" t="t" r="r" b="b"/>
              <a:pathLst>
                <a:path w="1254506" h="1260094">
                  <a:moveTo>
                    <a:pt x="627253" y="0"/>
                  </a:moveTo>
                  <a:cubicBezTo>
                    <a:pt x="974090" y="1524"/>
                    <a:pt x="1254506" y="283210"/>
                    <a:pt x="1254506" y="630047"/>
                  </a:cubicBezTo>
                  <a:cubicBezTo>
                    <a:pt x="1254506" y="976884"/>
                    <a:pt x="974090" y="1258570"/>
                    <a:pt x="627253" y="1260094"/>
                  </a:cubicBezTo>
                  <a:cubicBezTo>
                    <a:pt x="280416" y="1258570"/>
                    <a:pt x="0" y="976884"/>
                    <a:pt x="0" y="630047"/>
                  </a:cubicBezTo>
                  <a:cubicBezTo>
                    <a:pt x="0" y="283210"/>
                    <a:pt x="280416" y="1524"/>
                    <a:pt x="627253" y="0"/>
                  </a:cubicBezTo>
                  <a:close/>
                </a:path>
              </a:pathLst>
            </a:custGeom>
            <a:solidFill>
              <a:srgbClr val="DB620B"/>
            </a:solidFill>
          </p:spPr>
        </p:sp>
      </p:grpSp>
      <p:sp>
        <p:nvSpPr>
          <p:cNvPr id="39" name="AutoShape 39"/>
          <p:cNvSpPr/>
          <p:nvPr/>
        </p:nvSpPr>
        <p:spPr>
          <a:xfrm>
            <a:off x="4316111" y="6014604"/>
            <a:ext cx="1168470" cy="0"/>
          </a:xfrm>
          <a:prstGeom prst="line">
            <a:avLst/>
          </a:prstGeom>
          <a:ln w="28575" cap="rnd">
            <a:solidFill>
              <a:srgbClr val="DB620B"/>
            </a:solidFill>
            <a:prstDash val="solid"/>
            <a:headEnd type="none" w="sm" len="sm"/>
            <a:tailEnd type="none" w="sm" len="sm"/>
          </a:ln>
        </p:spPr>
      </p:sp>
      <p:grpSp>
        <p:nvGrpSpPr>
          <p:cNvPr id="40" name="Group 40"/>
          <p:cNvGrpSpPr/>
          <p:nvPr/>
        </p:nvGrpSpPr>
        <p:grpSpPr>
          <a:xfrm>
            <a:off x="4941568" y="7438584"/>
            <a:ext cx="570459" cy="570457"/>
            <a:chOff x="0" y="0"/>
            <a:chExt cx="760612" cy="760609"/>
          </a:xfrm>
        </p:grpSpPr>
        <p:sp>
          <p:nvSpPr>
            <p:cNvPr id="41" name="Freeform 41"/>
            <p:cNvSpPr/>
            <p:nvPr/>
          </p:nvSpPr>
          <p:spPr>
            <a:xfrm>
              <a:off x="0" y="0"/>
              <a:ext cx="760603" cy="760603"/>
            </a:xfrm>
            <a:custGeom>
              <a:avLst/>
              <a:gdLst/>
              <a:ahLst/>
              <a:cxnLst/>
              <a:rect l="l" t="t" r="r" b="b"/>
              <a:pathLst>
                <a:path w="760603" h="760603">
                  <a:moveTo>
                    <a:pt x="760603" y="380365"/>
                  </a:moveTo>
                  <a:cubicBezTo>
                    <a:pt x="760603" y="590423"/>
                    <a:pt x="590296" y="760603"/>
                    <a:pt x="380238" y="760603"/>
                  </a:cubicBezTo>
                  <a:cubicBezTo>
                    <a:pt x="170180" y="760603"/>
                    <a:pt x="0" y="590296"/>
                    <a:pt x="0" y="380365"/>
                  </a:cubicBezTo>
                  <a:cubicBezTo>
                    <a:pt x="0" y="170434"/>
                    <a:pt x="170307" y="0"/>
                    <a:pt x="380365" y="0"/>
                  </a:cubicBezTo>
                  <a:cubicBezTo>
                    <a:pt x="590423" y="0"/>
                    <a:pt x="760603" y="170307"/>
                    <a:pt x="760603" y="380365"/>
                  </a:cubicBezTo>
                  <a:close/>
                </a:path>
              </a:pathLst>
            </a:custGeom>
            <a:blipFill>
              <a:blip r:embed="rId6"/>
              <a:stretch>
                <a:fillRect r="-1" b="-1"/>
              </a:stretch>
            </a:blipFill>
          </p:spPr>
        </p:sp>
      </p:grpSp>
      <p:sp>
        <p:nvSpPr>
          <p:cNvPr id="42" name="Freeform 42"/>
          <p:cNvSpPr/>
          <p:nvPr/>
        </p:nvSpPr>
        <p:spPr>
          <a:xfrm>
            <a:off x="6413270" y="2596438"/>
            <a:ext cx="8198595" cy="950194"/>
          </a:xfrm>
          <a:custGeom>
            <a:avLst/>
            <a:gdLst/>
            <a:ahLst/>
            <a:cxnLst/>
            <a:rect l="l" t="t" r="r" b="b"/>
            <a:pathLst>
              <a:path w="8198595" h="950194">
                <a:moveTo>
                  <a:pt x="0" y="0"/>
                </a:moveTo>
                <a:lnTo>
                  <a:pt x="8198595" y="0"/>
                </a:lnTo>
                <a:lnTo>
                  <a:pt x="8198595" y="950194"/>
                </a:lnTo>
                <a:lnTo>
                  <a:pt x="0" y="9501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3" name="TextBox 43"/>
          <p:cNvSpPr txBox="1"/>
          <p:nvPr/>
        </p:nvSpPr>
        <p:spPr>
          <a:xfrm>
            <a:off x="6543370" y="2765040"/>
            <a:ext cx="7674011" cy="420776"/>
          </a:xfrm>
          <a:prstGeom prst="rect">
            <a:avLst/>
          </a:prstGeom>
        </p:spPr>
        <p:txBody>
          <a:bodyPr lIns="0" tIns="0" rIns="0" bIns="0" rtlCol="0" anchor="t">
            <a:spAutoFit/>
          </a:bodyPr>
          <a:lstStyle/>
          <a:p>
            <a:pPr algn="ctr">
              <a:lnSpc>
                <a:spcPts val="3628"/>
              </a:lnSpc>
            </a:pPr>
            <a:r>
              <a:rPr lang="en-US" sz="2160" b="1">
                <a:solidFill>
                  <a:srgbClr val="FFFFFF"/>
                </a:solidFill>
                <a:latin typeface="Open Sans Bold"/>
                <a:ea typeface="Open Sans Bold"/>
                <a:cs typeface="Open Sans Bold"/>
                <a:sym typeface="Open Sans Bold"/>
              </a:rPr>
              <a:t>Identification of data set, cleaning and preprocessing.</a:t>
            </a:r>
          </a:p>
        </p:txBody>
      </p:sp>
      <p:grpSp>
        <p:nvGrpSpPr>
          <p:cNvPr id="44" name="Group 44"/>
          <p:cNvGrpSpPr/>
          <p:nvPr/>
        </p:nvGrpSpPr>
        <p:grpSpPr>
          <a:xfrm>
            <a:off x="3632255" y="6713649"/>
            <a:ext cx="306009" cy="307381"/>
            <a:chOff x="0" y="0"/>
            <a:chExt cx="408012" cy="409841"/>
          </a:xfrm>
        </p:grpSpPr>
        <p:sp>
          <p:nvSpPr>
            <p:cNvPr id="45" name="Freeform 45"/>
            <p:cNvSpPr/>
            <p:nvPr/>
          </p:nvSpPr>
          <p:spPr>
            <a:xfrm>
              <a:off x="0" y="0"/>
              <a:ext cx="407924" cy="409956"/>
            </a:xfrm>
            <a:custGeom>
              <a:avLst/>
              <a:gdLst/>
              <a:ahLst/>
              <a:cxnLst/>
              <a:rect l="l" t="t" r="r" b="b"/>
              <a:pathLst>
                <a:path w="407924" h="409956">
                  <a:moveTo>
                    <a:pt x="203962" y="0"/>
                  </a:moveTo>
                  <a:cubicBezTo>
                    <a:pt x="316738" y="508"/>
                    <a:pt x="407924" y="92075"/>
                    <a:pt x="407924" y="204978"/>
                  </a:cubicBezTo>
                  <a:cubicBezTo>
                    <a:pt x="407924" y="317881"/>
                    <a:pt x="316738" y="409448"/>
                    <a:pt x="203962" y="409956"/>
                  </a:cubicBezTo>
                  <a:cubicBezTo>
                    <a:pt x="91186" y="409321"/>
                    <a:pt x="0" y="317754"/>
                    <a:pt x="0" y="204978"/>
                  </a:cubicBezTo>
                  <a:cubicBezTo>
                    <a:pt x="0" y="92202"/>
                    <a:pt x="91186" y="508"/>
                    <a:pt x="203962" y="0"/>
                  </a:cubicBezTo>
                  <a:close/>
                </a:path>
              </a:pathLst>
            </a:custGeom>
            <a:solidFill>
              <a:srgbClr val="DB620B"/>
            </a:solidFill>
          </p:spPr>
        </p:sp>
      </p:grpSp>
      <p:sp>
        <p:nvSpPr>
          <p:cNvPr id="46" name="TextBox 46"/>
          <p:cNvSpPr txBox="1"/>
          <p:nvPr/>
        </p:nvSpPr>
        <p:spPr>
          <a:xfrm>
            <a:off x="16346937" y="9046608"/>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27</a:t>
            </a:r>
          </a:p>
        </p:txBody>
      </p:sp>
      <p:sp>
        <p:nvSpPr>
          <p:cNvPr id="47" name="TextBox 47"/>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
        <p:nvSpPr>
          <p:cNvPr id="48" name="TextBox 48"/>
          <p:cNvSpPr txBox="1"/>
          <p:nvPr/>
        </p:nvSpPr>
        <p:spPr>
          <a:xfrm>
            <a:off x="7095936" y="6012408"/>
            <a:ext cx="8198595" cy="471914"/>
          </a:xfrm>
          <a:prstGeom prst="rect">
            <a:avLst/>
          </a:prstGeom>
        </p:spPr>
        <p:txBody>
          <a:bodyPr lIns="0" tIns="0" rIns="0" bIns="0" rtlCol="0" anchor="t">
            <a:spAutoFit/>
          </a:bodyPr>
          <a:lstStyle/>
          <a:p>
            <a:pPr algn="ctr">
              <a:lnSpc>
                <a:spcPts val="4053"/>
              </a:lnSpc>
              <a:spcBef>
                <a:spcPct val="0"/>
              </a:spcBef>
            </a:pPr>
            <a:r>
              <a:rPr lang="en-US" sz="2412" b="1">
                <a:solidFill>
                  <a:srgbClr val="FFFFFF"/>
                </a:solidFill>
                <a:latin typeface="Open Sans Bold"/>
                <a:ea typeface="Open Sans Bold"/>
                <a:cs typeface="Open Sans Bold"/>
                <a:sym typeface="Open Sans Bold"/>
              </a:rPr>
              <a:t>Graphical and comparative visual representation.</a:t>
            </a:r>
          </a:p>
        </p:txBody>
      </p:sp>
      <p:sp>
        <p:nvSpPr>
          <p:cNvPr id="49" name="Freeform 49"/>
          <p:cNvSpPr/>
          <p:nvPr/>
        </p:nvSpPr>
        <p:spPr>
          <a:xfrm>
            <a:off x="6553813" y="7414438"/>
            <a:ext cx="8198595" cy="950194"/>
          </a:xfrm>
          <a:custGeom>
            <a:avLst/>
            <a:gdLst/>
            <a:ahLst/>
            <a:cxnLst/>
            <a:rect l="l" t="t" r="r" b="b"/>
            <a:pathLst>
              <a:path w="8198595" h="950194">
                <a:moveTo>
                  <a:pt x="0" y="0"/>
                </a:moveTo>
                <a:lnTo>
                  <a:pt x="8198595" y="0"/>
                </a:lnTo>
                <a:lnTo>
                  <a:pt x="8198595" y="950194"/>
                </a:lnTo>
                <a:lnTo>
                  <a:pt x="0" y="95019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50" name="TextBox 50"/>
          <p:cNvSpPr txBox="1"/>
          <p:nvPr/>
        </p:nvSpPr>
        <p:spPr>
          <a:xfrm>
            <a:off x="6646626" y="7423963"/>
            <a:ext cx="7965240" cy="910745"/>
          </a:xfrm>
          <a:prstGeom prst="rect">
            <a:avLst/>
          </a:prstGeom>
        </p:spPr>
        <p:txBody>
          <a:bodyPr lIns="0" tIns="0" rIns="0" bIns="0" rtlCol="0" anchor="t">
            <a:spAutoFit/>
          </a:bodyPr>
          <a:lstStyle/>
          <a:p>
            <a:pPr algn="ctr">
              <a:lnSpc>
                <a:spcPts val="3775"/>
              </a:lnSpc>
            </a:pPr>
            <a:r>
              <a:rPr lang="en-US" sz="2247" b="1">
                <a:solidFill>
                  <a:srgbClr val="FFFFFF"/>
                </a:solidFill>
                <a:latin typeface="Open Sans Bold"/>
                <a:ea typeface="Open Sans Bold"/>
                <a:cs typeface="Open Sans Bold"/>
                <a:sym typeface="Open Sans Bold"/>
              </a:rPr>
              <a:t>Notification to user when predicted polution level is high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grpSp>
        <p:nvGrpSpPr>
          <p:cNvPr id="3" name="Group 3"/>
          <p:cNvGrpSpPr/>
          <p:nvPr/>
        </p:nvGrpSpPr>
        <p:grpSpPr>
          <a:xfrm>
            <a:off x="906305" y="-429442"/>
            <a:ext cx="7874603" cy="9766440"/>
            <a:chOff x="0" y="0"/>
            <a:chExt cx="10499471" cy="13021921"/>
          </a:xfrm>
        </p:grpSpPr>
        <p:sp>
          <p:nvSpPr>
            <p:cNvPr id="4" name="Freeform 4"/>
            <p:cNvSpPr/>
            <p:nvPr/>
          </p:nvSpPr>
          <p:spPr>
            <a:xfrm>
              <a:off x="0" y="0"/>
              <a:ext cx="10499471" cy="9994688"/>
            </a:xfrm>
            <a:custGeom>
              <a:avLst/>
              <a:gdLst/>
              <a:ahLst/>
              <a:cxnLst/>
              <a:rect l="l" t="t" r="r" b="b"/>
              <a:pathLst>
                <a:path w="10499471" h="9994688">
                  <a:moveTo>
                    <a:pt x="0" y="0"/>
                  </a:moveTo>
                  <a:lnTo>
                    <a:pt x="10499471" y="0"/>
                  </a:lnTo>
                  <a:lnTo>
                    <a:pt x="10499471" y="9994688"/>
                  </a:lnTo>
                  <a:lnTo>
                    <a:pt x="0" y="9994688"/>
                  </a:lnTo>
                  <a:lnTo>
                    <a:pt x="0" y="0"/>
                  </a:lnTo>
                  <a:close/>
                </a:path>
              </a:pathLst>
            </a:custGeom>
            <a:blipFill>
              <a:blip r:embed="rId4"/>
              <a:stretch>
                <a:fillRect/>
              </a:stretch>
            </a:blipFill>
          </p:spPr>
        </p:sp>
        <p:sp>
          <p:nvSpPr>
            <p:cNvPr id="5" name="Freeform 5"/>
            <p:cNvSpPr/>
            <p:nvPr/>
          </p:nvSpPr>
          <p:spPr>
            <a:xfrm>
              <a:off x="37726" y="9744352"/>
              <a:ext cx="10424018" cy="3277568"/>
            </a:xfrm>
            <a:custGeom>
              <a:avLst/>
              <a:gdLst/>
              <a:ahLst/>
              <a:cxnLst/>
              <a:rect l="l" t="t" r="r" b="b"/>
              <a:pathLst>
                <a:path w="10424018" h="3277568">
                  <a:moveTo>
                    <a:pt x="0" y="0"/>
                  </a:moveTo>
                  <a:lnTo>
                    <a:pt x="10424018" y="0"/>
                  </a:lnTo>
                  <a:lnTo>
                    <a:pt x="10424018" y="3277569"/>
                  </a:lnTo>
                  <a:lnTo>
                    <a:pt x="0" y="3277569"/>
                  </a:lnTo>
                  <a:lnTo>
                    <a:pt x="0" y="0"/>
                  </a:lnTo>
                  <a:close/>
                </a:path>
              </a:pathLst>
            </a:custGeom>
            <a:blipFill>
              <a:blip r:embed="rId5"/>
              <a:stretch>
                <a:fillRect/>
              </a:stretch>
            </a:blipFill>
          </p:spPr>
        </p:sp>
      </p:grpSp>
      <p:sp>
        <p:nvSpPr>
          <p:cNvPr id="6" name="Freeform 6"/>
          <p:cNvSpPr/>
          <p:nvPr/>
        </p:nvSpPr>
        <p:spPr>
          <a:xfrm>
            <a:off x="9856844" y="2482870"/>
            <a:ext cx="7255791" cy="3298087"/>
          </a:xfrm>
          <a:custGeom>
            <a:avLst/>
            <a:gdLst/>
            <a:ahLst/>
            <a:cxnLst/>
            <a:rect l="l" t="t" r="r" b="b"/>
            <a:pathLst>
              <a:path w="7255791" h="3298087">
                <a:moveTo>
                  <a:pt x="0" y="0"/>
                </a:moveTo>
                <a:lnTo>
                  <a:pt x="7255791" y="0"/>
                </a:lnTo>
                <a:lnTo>
                  <a:pt x="7255791" y="3298087"/>
                </a:lnTo>
                <a:lnTo>
                  <a:pt x="0" y="3298087"/>
                </a:lnTo>
                <a:lnTo>
                  <a:pt x="0" y="0"/>
                </a:lnTo>
                <a:close/>
              </a:path>
            </a:pathLst>
          </a:custGeom>
          <a:blipFill>
            <a:blip r:embed="rId6"/>
            <a:stretch>
              <a:fillRect/>
            </a:stretch>
          </a:blipFill>
        </p:spPr>
      </p:sp>
      <p:sp>
        <p:nvSpPr>
          <p:cNvPr id="7" name="TextBox 7"/>
          <p:cNvSpPr txBox="1"/>
          <p:nvPr/>
        </p:nvSpPr>
        <p:spPr>
          <a:xfrm>
            <a:off x="9537685" y="838200"/>
            <a:ext cx="8287813" cy="1368514"/>
          </a:xfrm>
          <a:prstGeom prst="rect">
            <a:avLst/>
          </a:prstGeom>
        </p:spPr>
        <p:txBody>
          <a:bodyPr lIns="0" tIns="0" rIns="0" bIns="0" rtlCol="0" anchor="t">
            <a:spAutoFit/>
          </a:bodyPr>
          <a:lstStyle/>
          <a:p>
            <a:pPr algn="r">
              <a:lnSpc>
                <a:spcPts val="5304"/>
              </a:lnSpc>
            </a:pPr>
            <a:r>
              <a:rPr lang="en-US" sz="3400">
                <a:solidFill>
                  <a:srgbClr val="242424"/>
                </a:solidFill>
                <a:latin typeface="Arial"/>
                <a:ea typeface="Arial"/>
                <a:cs typeface="Arial"/>
                <a:sym typeface="Arial"/>
              </a:rPr>
              <a:t>Existing Studies on Pollution Level Prediction</a:t>
            </a:r>
          </a:p>
        </p:txBody>
      </p:sp>
      <p:sp>
        <p:nvSpPr>
          <p:cNvPr id="8" name="TextBox 8"/>
          <p:cNvSpPr txBox="1"/>
          <p:nvPr/>
        </p:nvSpPr>
        <p:spPr>
          <a:xfrm>
            <a:off x="13398777" y="9552"/>
            <a:ext cx="4881032"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Methodology</a:t>
            </a:r>
          </a:p>
        </p:txBody>
      </p:sp>
      <p:sp>
        <p:nvSpPr>
          <p:cNvPr id="9" name="TextBox 9"/>
          <p:cNvSpPr txBox="1"/>
          <p:nvPr/>
        </p:nvSpPr>
        <p:spPr>
          <a:xfrm>
            <a:off x="16346937" y="9046608"/>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28</a:t>
            </a:r>
          </a:p>
        </p:txBody>
      </p:sp>
      <p:sp>
        <p:nvSpPr>
          <p:cNvPr id="10" name="TextBox 10"/>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
        <p:nvSpPr>
          <p:cNvPr id="11" name="TextBox 11"/>
          <p:cNvSpPr txBox="1"/>
          <p:nvPr/>
        </p:nvSpPr>
        <p:spPr>
          <a:xfrm>
            <a:off x="9640191" y="5942882"/>
            <a:ext cx="7791622" cy="326765"/>
          </a:xfrm>
          <a:prstGeom prst="rect">
            <a:avLst/>
          </a:prstGeom>
        </p:spPr>
        <p:txBody>
          <a:bodyPr lIns="0" tIns="0" rIns="0" bIns="0" rtlCol="0" anchor="t">
            <a:spAutoFit/>
          </a:bodyPr>
          <a:lstStyle/>
          <a:p>
            <a:pPr algn="ctr">
              <a:lnSpc>
                <a:spcPts val="2496"/>
              </a:lnSpc>
            </a:pPr>
            <a:r>
              <a:rPr lang="en-US" sz="1600" b="1">
                <a:solidFill>
                  <a:srgbClr val="242424"/>
                </a:solidFill>
                <a:latin typeface="Arial Bold"/>
                <a:ea typeface="Arial Bold"/>
                <a:cs typeface="Arial Bold"/>
                <a:sym typeface="Arial Bold"/>
              </a:rPr>
              <a:t>From these I have used Time, CO2, PM 2.5 and PM 10 for prediction</a:t>
            </a:r>
          </a:p>
        </p:txBody>
      </p:sp>
      <p:sp>
        <p:nvSpPr>
          <p:cNvPr id="12" name="TextBox 12"/>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13" name="Freeform 13"/>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7"/>
            <a:stretch>
              <a:fillRect r="-58498"/>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sp>
        <p:nvSpPr>
          <p:cNvPr id="3" name="Freeform 3"/>
          <p:cNvSpPr/>
          <p:nvPr/>
        </p:nvSpPr>
        <p:spPr>
          <a:xfrm>
            <a:off x="451441" y="-444942"/>
            <a:ext cx="12733280" cy="10126703"/>
          </a:xfrm>
          <a:custGeom>
            <a:avLst/>
            <a:gdLst/>
            <a:ahLst/>
            <a:cxnLst/>
            <a:rect l="l" t="t" r="r" b="b"/>
            <a:pathLst>
              <a:path w="12733280" h="10126703">
                <a:moveTo>
                  <a:pt x="0" y="0"/>
                </a:moveTo>
                <a:lnTo>
                  <a:pt x="12733281" y="0"/>
                </a:lnTo>
                <a:lnTo>
                  <a:pt x="12733281" y="10126703"/>
                </a:lnTo>
                <a:lnTo>
                  <a:pt x="0" y="10126703"/>
                </a:lnTo>
                <a:lnTo>
                  <a:pt x="0" y="0"/>
                </a:lnTo>
                <a:close/>
              </a:path>
            </a:pathLst>
          </a:custGeom>
          <a:blipFill>
            <a:blip r:embed="rId4"/>
            <a:stretch>
              <a:fillRect/>
            </a:stretch>
          </a:blipFill>
        </p:spPr>
      </p:sp>
      <p:sp>
        <p:nvSpPr>
          <p:cNvPr id="4" name="TextBox 4"/>
          <p:cNvSpPr txBox="1"/>
          <p:nvPr/>
        </p:nvSpPr>
        <p:spPr>
          <a:xfrm>
            <a:off x="13003127" y="752475"/>
            <a:ext cx="5276682" cy="1038090"/>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System Diagram</a:t>
            </a:r>
          </a:p>
        </p:txBody>
      </p:sp>
      <p:sp>
        <p:nvSpPr>
          <p:cNvPr id="5" name="TextBox 5"/>
          <p:cNvSpPr txBox="1"/>
          <p:nvPr/>
        </p:nvSpPr>
        <p:spPr>
          <a:xfrm>
            <a:off x="13398777" y="9552"/>
            <a:ext cx="4881032"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Methodology</a:t>
            </a:r>
          </a:p>
        </p:txBody>
      </p:sp>
      <p:sp>
        <p:nvSpPr>
          <p:cNvPr id="6" name="TextBox 6"/>
          <p:cNvSpPr txBox="1"/>
          <p:nvPr/>
        </p:nvSpPr>
        <p:spPr>
          <a:xfrm>
            <a:off x="16083935" y="9046608"/>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29</a:t>
            </a:r>
          </a:p>
        </p:txBody>
      </p:sp>
      <p:sp>
        <p:nvSpPr>
          <p:cNvPr id="7" name="TextBox 7"/>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5" name="Freeform 5"/>
          <p:cNvSpPr/>
          <p:nvPr/>
        </p:nvSpPr>
        <p:spPr>
          <a:xfrm>
            <a:off x="4565173" y="9458325"/>
            <a:ext cx="13722827" cy="824030"/>
          </a:xfrm>
          <a:custGeom>
            <a:avLst/>
            <a:gdLst/>
            <a:ahLst/>
            <a:cxnLst/>
            <a:rect l="l" t="t" r="r" b="b"/>
            <a:pathLst>
              <a:path w="13722827" h="824030">
                <a:moveTo>
                  <a:pt x="0" y="0"/>
                </a:moveTo>
                <a:lnTo>
                  <a:pt x="13722827" y="0"/>
                </a:lnTo>
                <a:lnTo>
                  <a:pt x="13722827" y="824030"/>
                </a:lnTo>
                <a:lnTo>
                  <a:pt x="0" y="824030"/>
                </a:lnTo>
                <a:lnTo>
                  <a:pt x="0" y="0"/>
                </a:lnTo>
                <a:close/>
              </a:path>
            </a:pathLst>
          </a:custGeom>
          <a:blipFill>
            <a:blip r:embed="rId4"/>
            <a:stretch>
              <a:fillRect l="-4773" t="-44187" b="-44188"/>
            </a:stretch>
          </a:blipFill>
        </p:spPr>
      </p:sp>
      <p:grpSp>
        <p:nvGrpSpPr>
          <p:cNvPr id="6" name="Group 6"/>
          <p:cNvGrpSpPr/>
          <p:nvPr/>
        </p:nvGrpSpPr>
        <p:grpSpPr>
          <a:xfrm>
            <a:off x="0" y="9448800"/>
            <a:ext cx="18288001" cy="9525"/>
            <a:chOff x="0" y="0"/>
            <a:chExt cx="24384001" cy="12700"/>
          </a:xfrm>
        </p:grpSpPr>
        <p:sp>
          <p:nvSpPr>
            <p:cNvPr id="7" name="Freeform 7"/>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8" name="Freeform 8"/>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9" name="TextBox 9"/>
          <p:cNvSpPr txBox="1"/>
          <p:nvPr/>
        </p:nvSpPr>
        <p:spPr>
          <a:xfrm>
            <a:off x="7440615" y="-116937"/>
            <a:ext cx="10847385"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SNAPS FROM THE FIELD VISITS</a:t>
            </a:r>
          </a:p>
        </p:txBody>
      </p:sp>
      <p:sp>
        <p:nvSpPr>
          <p:cNvPr id="10" name="TextBox 10"/>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0/09/2024</a:t>
            </a:r>
          </a:p>
        </p:txBody>
      </p:sp>
      <p:grpSp>
        <p:nvGrpSpPr>
          <p:cNvPr id="11" name="Group 11"/>
          <p:cNvGrpSpPr/>
          <p:nvPr/>
        </p:nvGrpSpPr>
        <p:grpSpPr>
          <a:xfrm>
            <a:off x="793163" y="981075"/>
            <a:ext cx="16701673" cy="8324850"/>
            <a:chOff x="0" y="0"/>
            <a:chExt cx="22268898" cy="11099800"/>
          </a:xfrm>
        </p:grpSpPr>
        <p:grpSp>
          <p:nvGrpSpPr>
            <p:cNvPr id="12" name="Group 12"/>
            <p:cNvGrpSpPr/>
            <p:nvPr/>
          </p:nvGrpSpPr>
          <p:grpSpPr>
            <a:xfrm>
              <a:off x="0" y="222483"/>
              <a:ext cx="5375159" cy="5375159"/>
              <a:chOff x="0" y="0"/>
              <a:chExt cx="812800" cy="812800"/>
            </a:xfrm>
          </p:grpSpPr>
          <p:sp>
            <p:nvSpPr>
              <p:cNvPr id="13" name="Freeform 13"/>
              <p:cNvSpPr/>
              <p:nvPr/>
            </p:nvSpPr>
            <p:spPr>
              <a:xfrm>
                <a:off x="0" y="0"/>
                <a:ext cx="812800" cy="812800"/>
              </a:xfrm>
              <a:custGeom>
                <a:avLst/>
                <a:gdLst/>
                <a:ahLst/>
                <a:cxnLst/>
                <a:rect l="l" t="t" r="r" b="b"/>
                <a:pathLst>
                  <a:path w="812800" h="812800">
                    <a:moveTo>
                      <a:pt x="44170" y="0"/>
                    </a:moveTo>
                    <a:lnTo>
                      <a:pt x="768630" y="0"/>
                    </a:lnTo>
                    <a:cubicBezTo>
                      <a:pt x="793025" y="0"/>
                      <a:pt x="812800" y="19775"/>
                      <a:pt x="812800" y="44170"/>
                    </a:cubicBezTo>
                    <a:lnTo>
                      <a:pt x="812800" y="768630"/>
                    </a:lnTo>
                    <a:cubicBezTo>
                      <a:pt x="812800" y="793025"/>
                      <a:pt x="793025" y="812800"/>
                      <a:pt x="768630" y="812800"/>
                    </a:cubicBezTo>
                    <a:lnTo>
                      <a:pt x="44170" y="812800"/>
                    </a:lnTo>
                    <a:cubicBezTo>
                      <a:pt x="19775" y="812800"/>
                      <a:pt x="0" y="793025"/>
                      <a:pt x="0" y="768630"/>
                    </a:cubicBezTo>
                    <a:lnTo>
                      <a:pt x="0" y="44170"/>
                    </a:lnTo>
                    <a:cubicBezTo>
                      <a:pt x="0" y="19775"/>
                      <a:pt x="19775" y="0"/>
                      <a:pt x="44170" y="0"/>
                    </a:cubicBezTo>
                    <a:close/>
                  </a:path>
                </a:pathLst>
              </a:custGeom>
              <a:blipFill>
                <a:blip r:embed="rId5"/>
                <a:stretch>
                  <a:fillRect t="-16666" b="-16666"/>
                </a:stretch>
              </a:blipFill>
            </p:spPr>
          </p:sp>
        </p:grpSp>
        <p:grpSp>
          <p:nvGrpSpPr>
            <p:cNvPr id="14" name="Group 14"/>
            <p:cNvGrpSpPr/>
            <p:nvPr/>
          </p:nvGrpSpPr>
          <p:grpSpPr>
            <a:xfrm>
              <a:off x="5759290" y="2628168"/>
              <a:ext cx="5375159" cy="5375159"/>
              <a:chOff x="0" y="0"/>
              <a:chExt cx="812800" cy="812800"/>
            </a:xfrm>
          </p:grpSpPr>
          <p:sp>
            <p:nvSpPr>
              <p:cNvPr id="15" name="Freeform 15"/>
              <p:cNvSpPr/>
              <p:nvPr/>
            </p:nvSpPr>
            <p:spPr>
              <a:xfrm>
                <a:off x="0" y="0"/>
                <a:ext cx="812800" cy="812800"/>
              </a:xfrm>
              <a:custGeom>
                <a:avLst/>
                <a:gdLst/>
                <a:ahLst/>
                <a:cxnLst/>
                <a:rect l="l" t="t" r="r" b="b"/>
                <a:pathLst>
                  <a:path w="812800" h="812800">
                    <a:moveTo>
                      <a:pt x="44170" y="0"/>
                    </a:moveTo>
                    <a:lnTo>
                      <a:pt x="768630" y="0"/>
                    </a:lnTo>
                    <a:cubicBezTo>
                      <a:pt x="793025" y="0"/>
                      <a:pt x="812800" y="19775"/>
                      <a:pt x="812800" y="44170"/>
                    </a:cubicBezTo>
                    <a:lnTo>
                      <a:pt x="812800" y="768630"/>
                    </a:lnTo>
                    <a:cubicBezTo>
                      <a:pt x="812800" y="793025"/>
                      <a:pt x="793025" y="812800"/>
                      <a:pt x="768630" y="812800"/>
                    </a:cubicBezTo>
                    <a:lnTo>
                      <a:pt x="44170" y="812800"/>
                    </a:lnTo>
                    <a:cubicBezTo>
                      <a:pt x="19775" y="812800"/>
                      <a:pt x="0" y="793025"/>
                      <a:pt x="0" y="768630"/>
                    </a:cubicBezTo>
                    <a:lnTo>
                      <a:pt x="0" y="44170"/>
                    </a:lnTo>
                    <a:cubicBezTo>
                      <a:pt x="0" y="19775"/>
                      <a:pt x="19775" y="0"/>
                      <a:pt x="44170" y="0"/>
                    </a:cubicBezTo>
                    <a:close/>
                  </a:path>
                </a:pathLst>
              </a:custGeom>
              <a:blipFill>
                <a:blip r:embed="rId6"/>
                <a:stretch>
                  <a:fillRect t="-16666" b="-16666"/>
                </a:stretch>
              </a:blipFill>
            </p:spPr>
          </p:sp>
        </p:grpSp>
        <p:grpSp>
          <p:nvGrpSpPr>
            <p:cNvPr id="16" name="Group 16"/>
            <p:cNvGrpSpPr/>
            <p:nvPr/>
          </p:nvGrpSpPr>
          <p:grpSpPr>
            <a:xfrm>
              <a:off x="0" y="5724641"/>
              <a:ext cx="5375159" cy="5375159"/>
              <a:chOff x="0" y="0"/>
              <a:chExt cx="812800" cy="812800"/>
            </a:xfrm>
          </p:grpSpPr>
          <p:sp>
            <p:nvSpPr>
              <p:cNvPr id="17" name="Freeform 17"/>
              <p:cNvSpPr/>
              <p:nvPr/>
            </p:nvSpPr>
            <p:spPr>
              <a:xfrm>
                <a:off x="0" y="0"/>
                <a:ext cx="812800" cy="812800"/>
              </a:xfrm>
              <a:custGeom>
                <a:avLst/>
                <a:gdLst/>
                <a:ahLst/>
                <a:cxnLst/>
                <a:rect l="l" t="t" r="r" b="b"/>
                <a:pathLst>
                  <a:path w="812800" h="812800">
                    <a:moveTo>
                      <a:pt x="44170" y="0"/>
                    </a:moveTo>
                    <a:lnTo>
                      <a:pt x="768630" y="0"/>
                    </a:lnTo>
                    <a:cubicBezTo>
                      <a:pt x="793025" y="0"/>
                      <a:pt x="812800" y="19775"/>
                      <a:pt x="812800" y="44170"/>
                    </a:cubicBezTo>
                    <a:lnTo>
                      <a:pt x="812800" y="768630"/>
                    </a:lnTo>
                    <a:cubicBezTo>
                      <a:pt x="812800" y="793025"/>
                      <a:pt x="793025" y="812800"/>
                      <a:pt x="768630" y="812800"/>
                    </a:cubicBezTo>
                    <a:lnTo>
                      <a:pt x="44170" y="812800"/>
                    </a:lnTo>
                    <a:cubicBezTo>
                      <a:pt x="19775" y="812800"/>
                      <a:pt x="0" y="793025"/>
                      <a:pt x="0" y="768630"/>
                    </a:cubicBezTo>
                    <a:lnTo>
                      <a:pt x="0" y="44170"/>
                    </a:lnTo>
                    <a:cubicBezTo>
                      <a:pt x="0" y="19775"/>
                      <a:pt x="19775" y="0"/>
                      <a:pt x="44170" y="0"/>
                    </a:cubicBezTo>
                    <a:close/>
                  </a:path>
                </a:pathLst>
              </a:custGeom>
              <a:blipFill>
                <a:blip r:embed="rId7"/>
                <a:stretch>
                  <a:fillRect t="-16666" b="-16666"/>
                </a:stretch>
              </a:blipFill>
            </p:spPr>
          </p:sp>
        </p:grpSp>
        <p:grpSp>
          <p:nvGrpSpPr>
            <p:cNvPr id="18" name="Group 18"/>
            <p:cNvGrpSpPr/>
            <p:nvPr/>
          </p:nvGrpSpPr>
          <p:grpSpPr>
            <a:xfrm>
              <a:off x="11518580" y="0"/>
              <a:ext cx="10750317" cy="10750317"/>
              <a:chOff x="0" y="0"/>
              <a:chExt cx="812800" cy="812800"/>
            </a:xfrm>
          </p:grpSpPr>
          <p:sp>
            <p:nvSpPr>
              <p:cNvPr id="19" name="Freeform 19"/>
              <p:cNvSpPr/>
              <p:nvPr/>
            </p:nvSpPr>
            <p:spPr>
              <a:xfrm>
                <a:off x="0" y="0"/>
                <a:ext cx="812800" cy="812800"/>
              </a:xfrm>
              <a:custGeom>
                <a:avLst/>
                <a:gdLst/>
                <a:ahLst/>
                <a:cxnLst/>
                <a:rect l="l" t="t" r="r" b="b"/>
                <a:pathLst>
                  <a:path w="812800" h="812800">
                    <a:moveTo>
                      <a:pt x="22085" y="0"/>
                    </a:moveTo>
                    <a:lnTo>
                      <a:pt x="790715" y="0"/>
                    </a:lnTo>
                    <a:cubicBezTo>
                      <a:pt x="796572" y="0"/>
                      <a:pt x="802190" y="2327"/>
                      <a:pt x="806331" y="6468"/>
                    </a:cubicBezTo>
                    <a:cubicBezTo>
                      <a:pt x="810473" y="10610"/>
                      <a:pt x="812800" y="16228"/>
                      <a:pt x="812800" y="22085"/>
                    </a:cubicBezTo>
                    <a:lnTo>
                      <a:pt x="812800" y="790715"/>
                    </a:lnTo>
                    <a:cubicBezTo>
                      <a:pt x="812800" y="796572"/>
                      <a:pt x="810473" y="802190"/>
                      <a:pt x="806331" y="806331"/>
                    </a:cubicBezTo>
                    <a:cubicBezTo>
                      <a:pt x="802190" y="810473"/>
                      <a:pt x="796572" y="812800"/>
                      <a:pt x="790715" y="812800"/>
                    </a:cubicBezTo>
                    <a:lnTo>
                      <a:pt x="22085" y="812800"/>
                    </a:lnTo>
                    <a:cubicBezTo>
                      <a:pt x="16228" y="812800"/>
                      <a:pt x="10610" y="810473"/>
                      <a:pt x="6468" y="806331"/>
                    </a:cubicBezTo>
                    <a:cubicBezTo>
                      <a:pt x="2327" y="802190"/>
                      <a:pt x="0" y="796572"/>
                      <a:pt x="0" y="790715"/>
                    </a:cubicBezTo>
                    <a:lnTo>
                      <a:pt x="0" y="22085"/>
                    </a:lnTo>
                    <a:cubicBezTo>
                      <a:pt x="0" y="16228"/>
                      <a:pt x="2327" y="10610"/>
                      <a:pt x="6468" y="6468"/>
                    </a:cubicBezTo>
                    <a:cubicBezTo>
                      <a:pt x="10610" y="2327"/>
                      <a:pt x="16228" y="0"/>
                      <a:pt x="22085" y="0"/>
                    </a:cubicBezTo>
                    <a:close/>
                  </a:path>
                </a:pathLst>
              </a:custGeom>
              <a:blipFill>
                <a:blip r:embed="rId8"/>
                <a:stretch>
                  <a:fillRect r="-23333"/>
                </a:stretch>
              </a:blipFill>
            </p:spPr>
          </p:sp>
        </p:grpSp>
      </p:grpSp>
      <p:sp>
        <p:nvSpPr>
          <p:cNvPr id="20" name="TextBox 20"/>
          <p:cNvSpPr txBox="1"/>
          <p:nvPr/>
        </p:nvSpPr>
        <p:spPr>
          <a:xfrm>
            <a:off x="15937271" y="9186264"/>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5" name="Group 5"/>
          <p:cNvGrpSpPr/>
          <p:nvPr/>
        </p:nvGrpSpPr>
        <p:grpSpPr>
          <a:xfrm>
            <a:off x="5607468" y="1597756"/>
            <a:ext cx="4544187" cy="6766792"/>
            <a:chOff x="0" y="0"/>
            <a:chExt cx="6058916" cy="9022389"/>
          </a:xfrm>
        </p:grpSpPr>
        <p:sp>
          <p:nvSpPr>
            <p:cNvPr id="6" name="Freeform 6"/>
            <p:cNvSpPr/>
            <p:nvPr/>
          </p:nvSpPr>
          <p:spPr>
            <a:xfrm>
              <a:off x="0" y="0"/>
              <a:ext cx="6058916" cy="9022462"/>
            </a:xfrm>
            <a:custGeom>
              <a:avLst/>
              <a:gdLst/>
              <a:ahLst/>
              <a:cxnLst/>
              <a:rect l="l" t="t" r="r" b="b"/>
              <a:pathLst>
                <a:path w="6058916" h="9022462">
                  <a:moveTo>
                    <a:pt x="5585460" y="9022334"/>
                  </a:moveTo>
                  <a:lnTo>
                    <a:pt x="473456" y="9022334"/>
                  </a:lnTo>
                  <a:cubicBezTo>
                    <a:pt x="212598" y="9022334"/>
                    <a:pt x="0" y="8809863"/>
                    <a:pt x="0" y="8549005"/>
                  </a:cubicBezTo>
                  <a:lnTo>
                    <a:pt x="0" y="473456"/>
                  </a:lnTo>
                  <a:cubicBezTo>
                    <a:pt x="0" y="212598"/>
                    <a:pt x="212598" y="0"/>
                    <a:pt x="473456" y="0"/>
                  </a:cubicBezTo>
                  <a:lnTo>
                    <a:pt x="5585460" y="0"/>
                  </a:lnTo>
                  <a:cubicBezTo>
                    <a:pt x="5846318" y="0"/>
                    <a:pt x="6058916" y="212598"/>
                    <a:pt x="6058916" y="473456"/>
                  </a:cubicBezTo>
                  <a:lnTo>
                    <a:pt x="6058916" y="8549005"/>
                  </a:lnTo>
                  <a:cubicBezTo>
                    <a:pt x="6058916" y="8809863"/>
                    <a:pt x="5846318" y="9022462"/>
                    <a:pt x="5585460" y="9022462"/>
                  </a:cubicBezTo>
                  <a:close/>
                </a:path>
              </a:pathLst>
            </a:custGeom>
            <a:solidFill>
              <a:srgbClr val="494F56"/>
            </a:solidFill>
          </p:spPr>
        </p:sp>
      </p:grpSp>
      <p:grpSp>
        <p:nvGrpSpPr>
          <p:cNvPr id="7" name="Group 7"/>
          <p:cNvGrpSpPr/>
          <p:nvPr/>
        </p:nvGrpSpPr>
        <p:grpSpPr>
          <a:xfrm>
            <a:off x="5311097" y="1313589"/>
            <a:ext cx="1005844" cy="1005840"/>
            <a:chOff x="0" y="0"/>
            <a:chExt cx="1341125" cy="1341120"/>
          </a:xfrm>
        </p:grpSpPr>
        <p:sp>
          <p:nvSpPr>
            <p:cNvPr id="8" name="Freeform 8"/>
            <p:cNvSpPr/>
            <p:nvPr/>
          </p:nvSpPr>
          <p:spPr>
            <a:xfrm>
              <a:off x="0" y="0"/>
              <a:ext cx="1341120" cy="1341120"/>
            </a:xfrm>
            <a:custGeom>
              <a:avLst/>
              <a:gdLst/>
              <a:ahLst/>
              <a:cxnLst/>
              <a:rect l="l" t="t" r="r" b="b"/>
              <a:pathLst>
                <a:path w="1341120" h="1341120">
                  <a:moveTo>
                    <a:pt x="1341120" y="670560"/>
                  </a:moveTo>
                  <a:cubicBezTo>
                    <a:pt x="1341120" y="1040892"/>
                    <a:pt x="1040892" y="1341120"/>
                    <a:pt x="670560" y="1341120"/>
                  </a:cubicBezTo>
                  <a:cubicBezTo>
                    <a:pt x="300228" y="1341120"/>
                    <a:pt x="0" y="1040892"/>
                    <a:pt x="0" y="670560"/>
                  </a:cubicBezTo>
                  <a:cubicBezTo>
                    <a:pt x="0" y="300228"/>
                    <a:pt x="300228" y="0"/>
                    <a:pt x="670560" y="0"/>
                  </a:cubicBezTo>
                  <a:cubicBezTo>
                    <a:pt x="1040892" y="0"/>
                    <a:pt x="1341120" y="300228"/>
                    <a:pt x="1341120" y="670560"/>
                  </a:cubicBezTo>
                  <a:close/>
                </a:path>
              </a:pathLst>
            </a:custGeom>
            <a:blipFill>
              <a:blip r:embed="rId4"/>
              <a:stretch>
                <a:fillRect/>
              </a:stretch>
            </a:blipFill>
          </p:spPr>
        </p:sp>
      </p:grpSp>
      <p:sp>
        <p:nvSpPr>
          <p:cNvPr id="9" name="TextBox 9"/>
          <p:cNvSpPr txBox="1"/>
          <p:nvPr/>
        </p:nvSpPr>
        <p:spPr>
          <a:xfrm>
            <a:off x="5979360" y="2558278"/>
            <a:ext cx="4054205" cy="6058669"/>
          </a:xfrm>
          <a:prstGeom prst="rect">
            <a:avLst/>
          </a:prstGeom>
        </p:spPr>
        <p:txBody>
          <a:bodyPr lIns="0" tIns="0" rIns="0" bIns="0" rtlCol="0" anchor="t">
            <a:spAutoFit/>
          </a:bodyPr>
          <a:lstStyle/>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Linear Regression</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Random Forest</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XGBoost (Extreme Gradient Boosting)</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Support Vector Regressor</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Prophet (Facebook's Forecasting Model)</a:t>
            </a: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p:txBody>
      </p:sp>
      <p:sp>
        <p:nvSpPr>
          <p:cNvPr id="10" name="TextBox 10"/>
          <p:cNvSpPr txBox="1"/>
          <p:nvPr/>
        </p:nvSpPr>
        <p:spPr>
          <a:xfrm>
            <a:off x="6316941" y="2038673"/>
            <a:ext cx="1741289" cy="471980"/>
          </a:xfrm>
          <a:prstGeom prst="rect">
            <a:avLst/>
          </a:prstGeom>
        </p:spPr>
        <p:txBody>
          <a:bodyPr lIns="0" tIns="0" rIns="0" bIns="0" rtlCol="0" anchor="t">
            <a:spAutoFit/>
          </a:bodyPr>
          <a:lstStyle/>
          <a:p>
            <a:pPr algn="ctr">
              <a:lnSpc>
                <a:spcPts val="4053"/>
              </a:lnSpc>
            </a:pPr>
            <a:r>
              <a:rPr lang="en-US" sz="2413" b="1" u="sng">
                <a:solidFill>
                  <a:srgbClr val="FFFFFF"/>
                </a:solidFill>
                <a:latin typeface="Open Sans Bold"/>
                <a:ea typeface="Open Sans Bold"/>
                <a:cs typeface="Open Sans Bold"/>
                <a:sym typeface="Open Sans Bold"/>
              </a:rPr>
              <a:t>Algorithm</a:t>
            </a:r>
          </a:p>
        </p:txBody>
      </p:sp>
      <p:grpSp>
        <p:nvGrpSpPr>
          <p:cNvPr id="11" name="Group 11"/>
          <p:cNvGrpSpPr/>
          <p:nvPr/>
        </p:nvGrpSpPr>
        <p:grpSpPr>
          <a:xfrm>
            <a:off x="10750343" y="2491508"/>
            <a:ext cx="4544187" cy="6393120"/>
            <a:chOff x="0" y="0"/>
            <a:chExt cx="6058916" cy="8524160"/>
          </a:xfrm>
        </p:grpSpPr>
        <p:sp>
          <p:nvSpPr>
            <p:cNvPr id="12" name="Freeform 12"/>
            <p:cNvSpPr/>
            <p:nvPr/>
          </p:nvSpPr>
          <p:spPr>
            <a:xfrm>
              <a:off x="0" y="0"/>
              <a:ext cx="6058916" cy="8524232"/>
            </a:xfrm>
            <a:custGeom>
              <a:avLst/>
              <a:gdLst/>
              <a:ahLst/>
              <a:cxnLst/>
              <a:rect l="l" t="t" r="r" b="b"/>
              <a:pathLst>
                <a:path w="6058916" h="8524232">
                  <a:moveTo>
                    <a:pt x="5585460" y="8524107"/>
                  </a:moveTo>
                  <a:lnTo>
                    <a:pt x="473456" y="8524107"/>
                  </a:lnTo>
                  <a:cubicBezTo>
                    <a:pt x="212598" y="8524107"/>
                    <a:pt x="0" y="8323369"/>
                    <a:pt x="0" y="8076916"/>
                  </a:cubicBezTo>
                  <a:lnTo>
                    <a:pt x="0" y="447311"/>
                  </a:lnTo>
                  <a:cubicBezTo>
                    <a:pt x="0" y="200858"/>
                    <a:pt x="212598" y="0"/>
                    <a:pt x="473456" y="0"/>
                  </a:cubicBezTo>
                  <a:lnTo>
                    <a:pt x="5585460" y="0"/>
                  </a:lnTo>
                  <a:cubicBezTo>
                    <a:pt x="5846318" y="0"/>
                    <a:pt x="6058916" y="200858"/>
                    <a:pt x="6058916" y="447311"/>
                  </a:cubicBezTo>
                  <a:lnTo>
                    <a:pt x="6058916" y="8076916"/>
                  </a:lnTo>
                  <a:cubicBezTo>
                    <a:pt x="6058916" y="8323369"/>
                    <a:pt x="5846318" y="8524232"/>
                    <a:pt x="5585460" y="8524232"/>
                  </a:cubicBezTo>
                  <a:close/>
                </a:path>
              </a:pathLst>
            </a:custGeom>
            <a:solidFill>
              <a:srgbClr val="DB620B"/>
            </a:solidFill>
          </p:spPr>
        </p:sp>
      </p:grpSp>
      <p:sp>
        <p:nvSpPr>
          <p:cNvPr id="13" name="TextBox 13"/>
          <p:cNvSpPr txBox="1"/>
          <p:nvPr/>
        </p:nvSpPr>
        <p:spPr>
          <a:xfrm>
            <a:off x="11409086" y="3037200"/>
            <a:ext cx="1992154" cy="472062"/>
          </a:xfrm>
          <a:prstGeom prst="rect">
            <a:avLst/>
          </a:prstGeom>
        </p:spPr>
        <p:txBody>
          <a:bodyPr lIns="0" tIns="0" rIns="0" bIns="0" rtlCol="0" anchor="t">
            <a:spAutoFit/>
          </a:bodyPr>
          <a:lstStyle/>
          <a:p>
            <a:pPr algn="ctr">
              <a:lnSpc>
                <a:spcPts val="4053"/>
              </a:lnSpc>
            </a:pPr>
            <a:r>
              <a:rPr lang="en-US" sz="2413" b="1" u="sng">
                <a:solidFill>
                  <a:srgbClr val="FFFFFF"/>
                </a:solidFill>
                <a:latin typeface="Open Sans Bold"/>
                <a:ea typeface="Open Sans Bold"/>
                <a:cs typeface="Open Sans Bold"/>
                <a:sym typeface="Open Sans Bold"/>
              </a:rPr>
              <a:t>Technologies</a:t>
            </a:r>
          </a:p>
        </p:txBody>
      </p:sp>
      <p:grpSp>
        <p:nvGrpSpPr>
          <p:cNvPr id="14" name="Group 14"/>
          <p:cNvGrpSpPr/>
          <p:nvPr/>
        </p:nvGrpSpPr>
        <p:grpSpPr>
          <a:xfrm>
            <a:off x="10490765" y="2285339"/>
            <a:ext cx="927846" cy="927843"/>
            <a:chOff x="0" y="0"/>
            <a:chExt cx="1237128" cy="1237124"/>
          </a:xfrm>
        </p:grpSpPr>
        <p:sp>
          <p:nvSpPr>
            <p:cNvPr id="15" name="Freeform 15"/>
            <p:cNvSpPr/>
            <p:nvPr/>
          </p:nvSpPr>
          <p:spPr>
            <a:xfrm>
              <a:off x="0" y="0"/>
              <a:ext cx="1237107" cy="1237234"/>
            </a:xfrm>
            <a:custGeom>
              <a:avLst/>
              <a:gdLst/>
              <a:ahLst/>
              <a:cxnLst/>
              <a:rect l="l" t="t" r="r" b="b"/>
              <a:pathLst>
                <a:path w="1237107" h="1237234">
                  <a:moveTo>
                    <a:pt x="1237107" y="618617"/>
                  </a:moveTo>
                  <a:cubicBezTo>
                    <a:pt x="1237107" y="960247"/>
                    <a:pt x="960120" y="1237234"/>
                    <a:pt x="618490" y="1237234"/>
                  </a:cubicBezTo>
                  <a:cubicBezTo>
                    <a:pt x="276860" y="1237234"/>
                    <a:pt x="0" y="960120"/>
                    <a:pt x="0" y="618617"/>
                  </a:cubicBezTo>
                  <a:cubicBezTo>
                    <a:pt x="0" y="277114"/>
                    <a:pt x="276987" y="0"/>
                    <a:pt x="618617" y="0"/>
                  </a:cubicBezTo>
                  <a:cubicBezTo>
                    <a:pt x="960247" y="0"/>
                    <a:pt x="1237107" y="276987"/>
                    <a:pt x="1237107" y="618617"/>
                  </a:cubicBezTo>
                  <a:close/>
                </a:path>
              </a:pathLst>
            </a:custGeom>
            <a:blipFill>
              <a:blip r:embed="rId5"/>
              <a:stretch>
                <a:fillRect t="-4364" r="-1" b="-4355"/>
              </a:stretch>
            </a:blipFill>
          </p:spPr>
        </p:sp>
      </p:grpSp>
      <p:grpSp>
        <p:nvGrpSpPr>
          <p:cNvPr id="16" name="Group 16"/>
          <p:cNvGrpSpPr/>
          <p:nvPr/>
        </p:nvGrpSpPr>
        <p:grpSpPr>
          <a:xfrm>
            <a:off x="424010" y="772392"/>
            <a:ext cx="4544187" cy="6766792"/>
            <a:chOff x="0" y="0"/>
            <a:chExt cx="6058916" cy="9022389"/>
          </a:xfrm>
        </p:grpSpPr>
        <p:sp>
          <p:nvSpPr>
            <p:cNvPr id="17" name="Freeform 17"/>
            <p:cNvSpPr/>
            <p:nvPr/>
          </p:nvSpPr>
          <p:spPr>
            <a:xfrm>
              <a:off x="0" y="0"/>
              <a:ext cx="6058916" cy="9022462"/>
            </a:xfrm>
            <a:custGeom>
              <a:avLst/>
              <a:gdLst/>
              <a:ahLst/>
              <a:cxnLst/>
              <a:rect l="l" t="t" r="r" b="b"/>
              <a:pathLst>
                <a:path w="6058916" h="9022462">
                  <a:moveTo>
                    <a:pt x="5585460" y="9022334"/>
                  </a:moveTo>
                  <a:lnTo>
                    <a:pt x="473456" y="9022334"/>
                  </a:lnTo>
                  <a:cubicBezTo>
                    <a:pt x="212598" y="9022334"/>
                    <a:pt x="0" y="8809863"/>
                    <a:pt x="0" y="8549005"/>
                  </a:cubicBezTo>
                  <a:lnTo>
                    <a:pt x="0" y="473456"/>
                  </a:lnTo>
                  <a:cubicBezTo>
                    <a:pt x="0" y="212598"/>
                    <a:pt x="212598" y="0"/>
                    <a:pt x="473456" y="0"/>
                  </a:cubicBezTo>
                  <a:lnTo>
                    <a:pt x="5585460" y="0"/>
                  </a:lnTo>
                  <a:cubicBezTo>
                    <a:pt x="5846318" y="0"/>
                    <a:pt x="6058916" y="212598"/>
                    <a:pt x="6058916" y="473456"/>
                  </a:cubicBezTo>
                  <a:lnTo>
                    <a:pt x="6058916" y="8549005"/>
                  </a:lnTo>
                  <a:cubicBezTo>
                    <a:pt x="6058916" y="8809863"/>
                    <a:pt x="5846318" y="9022462"/>
                    <a:pt x="5585460" y="9022462"/>
                  </a:cubicBezTo>
                  <a:close/>
                </a:path>
              </a:pathLst>
            </a:custGeom>
            <a:solidFill>
              <a:srgbClr val="DB620B"/>
            </a:solidFill>
          </p:spPr>
        </p:sp>
      </p:grpSp>
      <p:grpSp>
        <p:nvGrpSpPr>
          <p:cNvPr id="18" name="Group 18"/>
          <p:cNvGrpSpPr/>
          <p:nvPr/>
        </p:nvGrpSpPr>
        <p:grpSpPr>
          <a:xfrm>
            <a:off x="127639" y="488225"/>
            <a:ext cx="1005844" cy="1005840"/>
            <a:chOff x="0" y="0"/>
            <a:chExt cx="1341125" cy="1341120"/>
          </a:xfrm>
        </p:grpSpPr>
        <p:sp>
          <p:nvSpPr>
            <p:cNvPr id="19" name="Freeform 19"/>
            <p:cNvSpPr/>
            <p:nvPr/>
          </p:nvSpPr>
          <p:spPr>
            <a:xfrm>
              <a:off x="0" y="0"/>
              <a:ext cx="1341120" cy="1341120"/>
            </a:xfrm>
            <a:custGeom>
              <a:avLst/>
              <a:gdLst/>
              <a:ahLst/>
              <a:cxnLst/>
              <a:rect l="l" t="t" r="r" b="b"/>
              <a:pathLst>
                <a:path w="1341120" h="1341120">
                  <a:moveTo>
                    <a:pt x="1341120" y="670560"/>
                  </a:moveTo>
                  <a:cubicBezTo>
                    <a:pt x="1341120" y="1040892"/>
                    <a:pt x="1040892" y="1341120"/>
                    <a:pt x="670560" y="1341120"/>
                  </a:cubicBezTo>
                  <a:cubicBezTo>
                    <a:pt x="300228" y="1341120"/>
                    <a:pt x="0" y="1040892"/>
                    <a:pt x="0" y="670560"/>
                  </a:cubicBezTo>
                  <a:cubicBezTo>
                    <a:pt x="0" y="300228"/>
                    <a:pt x="300228" y="0"/>
                    <a:pt x="670560" y="0"/>
                  </a:cubicBezTo>
                  <a:cubicBezTo>
                    <a:pt x="1040892" y="0"/>
                    <a:pt x="1341120" y="300228"/>
                    <a:pt x="1341120" y="670560"/>
                  </a:cubicBezTo>
                  <a:close/>
                </a:path>
              </a:pathLst>
            </a:custGeom>
            <a:blipFill>
              <a:blip r:embed="rId6"/>
              <a:stretch>
                <a:fillRect l="-36538" r="-36538"/>
              </a:stretch>
            </a:blipFill>
          </p:spPr>
        </p:sp>
      </p:grpSp>
      <p:sp>
        <p:nvSpPr>
          <p:cNvPr id="20" name="TextBox 20"/>
          <p:cNvSpPr txBox="1"/>
          <p:nvPr/>
        </p:nvSpPr>
        <p:spPr>
          <a:xfrm>
            <a:off x="795902" y="1791707"/>
            <a:ext cx="3731002" cy="4819834"/>
          </a:xfrm>
          <a:prstGeom prst="rect">
            <a:avLst/>
          </a:prstGeom>
        </p:spPr>
        <p:txBody>
          <a:bodyPr lIns="0" tIns="0" rIns="0" bIns="0" rtlCol="0" anchor="t">
            <a:spAutoFit/>
          </a:bodyPr>
          <a:lstStyle/>
          <a:p>
            <a:pPr marL="513462" lvl="2" indent="-171154" algn="l">
              <a:lnSpc>
                <a:spcPts val="5552"/>
              </a:lnSpc>
              <a:buFont typeface="Arial"/>
              <a:buChar char="⚬"/>
            </a:pPr>
            <a:r>
              <a:rPr lang="en-US" sz="2246" b="1">
                <a:solidFill>
                  <a:srgbClr val="FFFFFF"/>
                </a:solidFill>
                <a:latin typeface="Open Sans Bold"/>
                <a:ea typeface="Open Sans Bold"/>
                <a:cs typeface="Open Sans Bold"/>
                <a:sym typeface="Open Sans Bold"/>
              </a:rPr>
              <a:t>DataCollection</a:t>
            </a:r>
          </a:p>
          <a:p>
            <a:pPr marL="513462" lvl="2" indent="-171154" algn="l">
              <a:lnSpc>
                <a:spcPts val="5552"/>
              </a:lnSpc>
              <a:buFont typeface="Arial"/>
              <a:buChar char="⚬"/>
            </a:pPr>
            <a:r>
              <a:rPr lang="en-US" sz="2246" b="1">
                <a:solidFill>
                  <a:srgbClr val="FFFFFF"/>
                </a:solidFill>
                <a:latin typeface="Open Sans Bold"/>
                <a:ea typeface="Open Sans Bold"/>
                <a:cs typeface="Open Sans Bold"/>
                <a:sym typeface="Open Sans Bold"/>
              </a:rPr>
              <a:t>Data Preprocessing</a:t>
            </a:r>
          </a:p>
          <a:p>
            <a:pPr marL="513462" lvl="2" indent="-171154" algn="l">
              <a:lnSpc>
                <a:spcPts val="5552"/>
              </a:lnSpc>
              <a:buFont typeface="Arial"/>
              <a:buChar char="⚬"/>
            </a:pPr>
            <a:r>
              <a:rPr lang="en-US" sz="2246" b="1">
                <a:solidFill>
                  <a:srgbClr val="FFFFFF"/>
                </a:solidFill>
                <a:latin typeface="Open Sans Bold"/>
                <a:ea typeface="Open Sans Bold"/>
                <a:cs typeface="Open Sans Bold"/>
                <a:sym typeface="Open Sans Bold"/>
              </a:rPr>
              <a:t>Normalization</a:t>
            </a:r>
          </a:p>
          <a:p>
            <a:pPr marL="513462" lvl="2" indent="-171154" algn="l">
              <a:lnSpc>
                <a:spcPts val="5552"/>
              </a:lnSpc>
              <a:buFont typeface="Arial"/>
              <a:buChar char="⚬"/>
            </a:pPr>
            <a:r>
              <a:rPr lang="en-US" sz="2246" b="1">
                <a:solidFill>
                  <a:srgbClr val="FFFFFF"/>
                </a:solidFill>
                <a:latin typeface="Open Sans Bold"/>
                <a:ea typeface="Open Sans Bold"/>
                <a:cs typeface="Open Sans Bold"/>
                <a:sym typeface="Open Sans Bold"/>
              </a:rPr>
              <a:t>Regularization</a:t>
            </a:r>
          </a:p>
          <a:p>
            <a:pPr marL="513462" lvl="2" indent="-171154" algn="l">
              <a:lnSpc>
                <a:spcPts val="5552"/>
              </a:lnSpc>
              <a:buFont typeface="Arial"/>
              <a:buChar char="⚬"/>
            </a:pPr>
            <a:r>
              <a:rPr lang="en-US" sz="2246" b="1">
                <a:solidFill>
                  <a:srgbClr val="FFFFFF"/>
                </a:solidFill>
                <a:latin typeface="Open Sans Bold"/>
                <a:ea typeface="Open Sans Bold"/>
                <a:cs typeface="Open Sans Bold"/>
                <a:sym typeface="Open Sans Bold"/>
              </a:rPr>
              <a:t>Algorithm tuning</a:t>
            </a: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p:txBody>
      </p:sp>
      <p:sp>
        <p:nvSpPr>
          <p:cNvPr id="21" name="TextBox 21"/>
          <p:cNvSpPr txBox="1"/>
          <p:nvPr/>
        </p:nvSpPr>
        <p:spPr>
          <a:xfrm>
            <a:off x="1133483" y="1327609"/>
            <a:ext cx="2044823" cy="472062"/>
          </a:xfrm>
          <a:prstGeom prst="rect">
            <a:avLst/>
          </a:prstGeom>
        </p:spPr>
        <p:txBody>
          <a:bodyPr lIns="0" tIns="0" rIns="0" bIns="0" rtlCol="0" anchor="t">
            <a:spAutoFit/>
          </a:bodyPr>
          <a:lstStyle/>
          <a:p>
            <a:pPr algn="ctr">
              <a:lnSpc>
                <a:spcPts val="4053"/>
              </a:lnSpc>
            </a:pPr>
            <a:r>
              <a:rPr lang="en-US" sz="2413" b="1" u="sng">
                <a:solidFill>
                  <a:srgbClr val="FFFFFF"/>
                </a:solidFill>
                <a:latin typeface="Open Sans Bold"/>
                <a:ea typeface="Open Sans Bold"/>
                <a:cs typeface="Open Sans Bold"/>
                <a:sym typeface="Open Sans Bold"/>
              </a:rPr>
              <a:t>Techniques</a:t>
            </a:r>
          </a:p>
        </p:txBody>
      </p:sp>
      <p:sp>
        <p:nvSpPr>
          <p:cNvPr id="22" name="TextBox 22"/>
          <p:cNvSpPr txBox="1"/>
          <p:nvPr/>
        </p:nvSpPr>
        <p:spPr>
          <a:xfrm>
            <a:off x="11156936" y="3376104"/>
            <a:ext cx="3335724" cy="4836909"/>
          </a:xfrm>
          <a:prstGeom prst="rect">
            <a:avLst/>
          </a:prstGeom>
        </p:spPr>
        <p:txBody>
          <a:bodyPr lIns="0" tIns="0" rIns="0" bIns="0" rtlCol="0" anchor="t">
            <a:spAutoFit/>
          </a:bodyPr>
          <a:lstStyle/>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React Native</a:t>
            </a:r>
          </a:p>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Python</a:t>
            </a:r>
          </a:p>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Fast API</a:t>
            </a:r>
          </a:p>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Node Server</a:t>
            </a:r>
          </a:p>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Jupyter Notebook</a:t>
            </a:r>
          </a:p>
          <a:p>
            <a:pPr marL="485775" lvl="1" indent="-242888" algn="l">
              <a:lnSpc>
                <a:spcPts val="5562"/>
              </a:lnSpc>
              <a:buFont typeface="Arial"/>
              <a:buChar char="•"/>
            </a:pPr>
            <a:r>
              <a:rPr lang="en-US" sz="2250" b="1">
                <a:solidFill>
                  <a:srgbClr val="FFFFFF"/>
                </a:solidFill>
                <a:latin typeface="Open Sans Bold"/>
                <a:ea typeface="Open Sans Bold"/>
                <a:cs typeface="Open Sans Bold"/>
                <a:sym typeface="Open Sans Bold"/>
              </a:rPr>
              <a:t>Google Colab</a:t>
            </a:r>
          </a:p>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VS code</a:t>
            </a:r>
          </a:p>
        </p:txBody>
      </p:sp>
      <p:sp>
        <p:nvSpPr>
          <p:cNvPr id="23" name="TextBox 23"/>
          <p:cNvSpPr txBox="1"/>
          <p:nvPr/>
        </p:nvSpPr>
        <p:spPr>
          <a:xfrm>
            <a:off x="16083935" y="9077926"/>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30</a:t>
            </a:r>
          </a:p>
        </p:txBody>
      </p:sp>
      <p:grpSp>
        <p:nvGrpSpPr>
          <p:cNvPr id="24" name="Group 24"/>
          <p:cNvGrpSpPr/>
          <p:nvPr/>
        </p:nvGrpSpPr>
        <p:grpSpPr>
          <a:xfrm>
            <a:off x="14953999" y="1402815"/>
            <a:ext cx="3406474" cy="7277696"/>
            <a:chOff x="0" y="0"/>
            <a:chExt cx="4541965" cy="9703594"/>
          </a:xfrm>
        </p:grpSpPr>
        <p:sp>
          <p:nvSpPr>
            <p:cNvPr id="25" name="Freeform 25"/>
            <p:cNvSpPr/>
            <p:nvPr/>
          </p:nvSpPr>
          <p:spPr>
            <a:xfrm>
              <a:off x="0" y="0"/>
              <a:ext cx="2434599" cy="1729730"/>
            </a:xfrm>
            <a:custGeom>
              <a:avLst/>
              <a:gdLst/>
              <a:ahLst/>
              <a:cxnLst/>
              <a:rect l="l" t="t" r="r" b="b"/>
              <a:pathLst>
                <a:path w="2434599" h="1729730">
                  <a:moveTo>
                    <a:pt x="0" y="0"/>
                  </a:moveTo>
                  <a:lnTo>
                    <a:pt x="2434599" y="0"/>
                  </a:lnTo>
                  <a:lnTo>
                    <a:pt x="2434599" y="1729730"/>
                  </a:lnTo>
                  <a:lnTo>
                    <a:pt x="0" y="1729730"/>
                  </a:lnTo>
                  <a:lnTo>
                    <a:pt x="0" y="0"/>
                  </a:lnTo>
                  <a:close/>
                </a:path>
              </a:pathLst>
            </a:custGeom>
            <a:blipFill>
              <a:blip r:embed="rId7"/>
              <a:stretch>
                <a:fillRect l="-21858" r="-20237"/>
              </a:stretch>
            </a:blipFill>
          </p:spPr>
        </p:sp>
        <p:sp>
          <p:nvSpPr>
            <p:cNvPr id="26" name="Freeform 26"/>
            <p:cNvSpPr/>
            <p:nvPr/>
          </p:nvSpPr>
          <p:spPr>
            <a:xfrm>
              <a:off x="2029680" y="0"/>
              <a:ext cx="2088111" cy="2088111"/>
            </a:xfrm>
            <a:custGeom>
              <a:avLst/>
              <a:gdLst/>
              <a:ahLst/>
              <a:cxnLst/>
              <a:rect l="l" t="t" r="r" b="b"/>
              <a:pathLst>
                <a:path w="2088111" h="2088111">
                  <a:moveTo>
                    <a:pt x="0" y="0"/>
                  </a:moveTo>
                  <a:lnTo>
                    <a:pt x="2088110" y="0"/>
                  </a:lnTo>
                  <a:lnTo>
                    <a:pt x="2088110" y="2088111"/>
                  </a:lnTo>
                  <a:lnTo>
                    <a:pt x="0" y="2088111"/>
                  </a:lnTo>
                  <a:lnTo>
                    <a:pt x="0" y="0"/>
                  </a:lnTo>
                  <a:close/>
                </a:path>
              </a:pathLst>
            </a:custGeom>
            <a:blipFill>
              <a:blip r:embed="rId8"/>
              <a:stretch>
                <a:fillRect/>
              </a:stretch>
            </a:blipFill>
          </p:spPr>
        </p:sp>
        <p:sp>
          <p:nvSpPr>
            <p:cNvPr id="27" name="Freeform 27"/>
            <p:cNvSpPr/>
            <p:nvPr/>
          </p:nvSpPr>
          <p:spPr>
            <a:xfrm>
              <a:off x="903837" y="4751353"/>
              <a:ext cx="1882243" cy="2182311"/>
            </a:xfrm>
            <a:custGeom>
              <a:avLst/>
              <a:gdLst/>
              <a:ahLst/>
              <a:cxnLst/>
              <a:rect l="l" t="t" r="r" b="b"/>
              <a:pathLst>
                <a:path w="1882243" h="2182311">
                  <a:moveTo>
                    <a:pt x="0" y="0"/>
                  </a:moveTo>
                  <a:lnTo>
                    <a:pt x="1882243" y="0"/>
                  </a:lnTo>
                  <a:lnTo>
                    <a:pt x="1882243" y="2182310"/>
                  </a:lnTo>
                  <a:lnTo>
                    <a:pt x="0" y="2182310"/>
                  </a:lnTo>
                  <a:lnTo>
                    <a:pt x="0" y="0"/>
                  </a:lnTo>
                  <a:close/>
                </a:path>
              </a:pathLst>
            </a:custGeom>
            <a:blipFill>
              <a:blip r:embed="rId9"/>
              <a:stretch>
                <a:fillRect r="-93"/>
              </a:stretch>
            </a:blipFill>
          </p:spPr>
        </p:sp>
        <p:sp>
          <p:nvSpPr>
            <p:cNvPr id="28" name="Freeform 28"/>
            <p:cNvSpPr/>
            <p:nvPr/>
          </p:nvSpPr>
          <p:spPr>
            <a:xfrm>
              <a:off x="1069805" y="7471785"/>
              <a:ext cx="2342784" cy="2231809"/>
            </a:xfrm>
            <a:custGeom>
              <a:avLst/>
              <a:gdLst/>
              <a:ahLst/>
              <a:cxnLst/>
              <a:rect l="l" t="t" r="r" b="b"/>
              <a:pathLst>
                <a:path w="2342784" h="2231809">
                  <a:moveTo>
                    <a:pt x="0" y="0"/>
                  </a:moveTo>
                  <a:lnTo>
                    <a:pt x="2342784" y="0"/>
                  </a:lnTo>
                  <a:lnTo>
                    <a:pt x="2342784" y="2231809"/>
                  </a:lnTo>
                  <a:lnTo>
                    <a:pt x="0" y="2231809"/>
                  </a:lnTo>
                  <a:lnTo>
                    <a:pt x="0" y="0"/>
                  </a:lnTo>
                  <a:close/>
                </a:path>
              </a:pathLst>
            </a:custGeom>
            <a:blipFill>
              <a:blip r:embed="rId10"/>
              <a:stretch>
                <a:fillRect t="-2484" b="-2487"/>
              </a:stretch>
            </a:blipFill>
          </p:spPr>
        </p:sp>
        <p:sp>
          <p:nvSpPr>
            <p:cNvPr id="29" name="Freeform 29"/>
            <p:cNvSpPr/>
            <p:nvPr/>
          </p:nvSpPr>
          <p:spPr>
            <a:xfrm>
              <a:off x="2496924" y="2577717"/>
              <a:ext cx="1831330" cy="1831330"/>
            </a:xfrm>
            <a:custGeom>
              <a:avLst/>
              <a:gdLst/>
              <a:ahLst/>
              <a:cxnLst/>
              <a:rect l="l" t="t" r="r" b="b"/>
              <a:pathLst>
                <a:path w="1831330" h="1831330">
                  <a:moveTo>
                    <a:pt x="0" y="0"/>
                  </a:moveTo>
                  <a:lnTo>
                    <a:pt x="1831330" y="0"/>
                  </a:lnTo>
                  <a:lnTo>
                    <a:pt x="1831330" y="1831330"/>
                  </a:lnTo>
                  <a:lnTo>
                    <a:pt x="0" y="18313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0" name="Freeform 30"/>
            <p:cNvSpPr/>
            <p:nvPr/>
          </p:nvSpPr>
          <p:spPr>
            <a:xfrm>
              <a:off x="2786080" y="5944108"/>
              <a:ext cx="1755885" cy="1755885"/>
            </a:xfrm>
            <a:custGeom>
              <a:avLst/>
              <a:gdLst/>
              <a:ahLst/>
              <a:cxnLst/>
              <a:rect l="l" t="t" r="r" b="b"/>
              <a:pathLst>
                <a:path w="1755885" h="1755885">
                  <a:moveTo>
                    <a:pt x="0" y="0"/>
                  </a:moveTo>
                  <a:lnTo>
                    <a:pt x="1755885" y="0"/>
                  </a:lnTo>
                  <a:lnTo>
                    <a:pt x="1755885" y="1755885"/>
                  </a:lnTo>
                  <a:lnTo>
                    <a:pt x="0" y="17558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31" name="Freeform 31"/>
            <p:cNvSpPr/>
            <p:nvPr/>
          </p:nvSpPr>
          <p:spPr>
            <a:xfrm>
              <a:off x="649676" y="2523296"/>
              <a:ext cx="1673175" cy="1885751"/>
            </a:xfrm>
            <a:custGeom>
              <a:avLst/>
              <a:gdLst/>
              <a:ahLst/>
              <a:cxnLst/>
              <a:rect l="l" t="t" r="r" b="b"/>
              <a:pathLst>
                <a:path w="1673175" h="1885751">
                  <a:moveTo>
                    <a:pt x="0" y="0"/>
                  </a:moveTo>
                  <a:lnTo>
                    <a:pt x="1673175" y="0"/>
                  </a:lnTo>
                  <a:lnTo>
                    <a:pt x="1673175" y="1885751"/>
                  </a:lnTo>
                  <a:lnTo>
                    <a:pt x="0" y="1885751"/>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sp>
        <p:nvSpPr>
          <p:cNvPr id="32" name="TextBox 32"/>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33" name="TextBox 33"/>
          <p:cNvSpPr txBox="1"/>
          <p:nvPr/>
        </p:nvSpPr>
        <p:spPr>
          <a:xfrm>
            <a:off x="6746852" y="38427"/>
            <a:ext cx="11414896" cy="1037999"/>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Used Techniques and Technologies</a:t>
            </a:r>
          </a:p>
        </p:txBody>
      </p:sp>
      <p:sp>
        <p:nvSpPr>
          <p:cNvPr id="34" name="TextBox 34"/>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TextBox 3"/>
          <p:cNvSpPr txBox="1"/>
          <p:nvPr/>
        </p:nvSpPr>
        <p:spPr>
          <a:xfrm>
            <a:off x="16083935"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31</a:t>
            </a:r>
          </a:p>
        </p:txBody>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TextBox 6"/>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7" name="TextBox 7"/>
          <p:cNvSpPr txBox="1"/>
          <p:nvPr/>
        </p:nvSpPr>
        <p:spPr>
          <a:xfrm>
            <a:off x="11490088" y="-219075"/>
            <a:ext cx="6535392" cy="1037931"/>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Methodology</a:t>
            </a:r>
          </a:p>
        </p:txBody>
      </p:sp>
      <p:grpSp>
        <p:nvGrpSpPr>
          <p:cNvPr id="8" name="Group 8"/>
          <p:cNvGrpSpPr/>
          <p:nvPr/>
        </p:nvGrpSpPr>
        <p:grpSpPr>
          <a:xfrm>
            <a:off x="1028700" y="2272363"/>
            <a:ext cx="13729084" cy="5646797"/>
            <a:chOff x="0" y="0"/>
            <a:chExt cx="18305445" cy="7529063"/>
          </a:xfrm>
        </p:grpSpPr>
        <p:grpSp>
          <p:nvGrpSpPr>
            <p:cNvPr id="9" name="Group 9"/>
            <p:cNvGrpSpPr/>
            <p:nvPr/>
          </p:nvGrpSpPr>
          <p:grpSpPr>
            <a:xfrm>
              <a:off x="9354657" y="1895357"/>
              <a:ext cx="8950788" cy="1723909"/>
              <a:chOff x="0" y="0"/>
              <a:chExt cx="8514240" cy="1639831"/>
            </a:xfrm>
          </p:grpSpPr>
          <p:sp>
            <p:nvSpPr>
              <p:cNvPr id="10" name="Freeform 10"/>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grpSp>
          <p:nvGrpSpPr>
            <p:cNvPr id="11" name="Group 11"/>
            <p:cNvGrpSpPr/>
            <p:nvPr/>
          </p:nvGrpSpPr>
          <p:grpSpPr>
            <a:xfrm>
              <a:off x="9328296" y="3882597"/>
              <a:ext cx="8950788" cy="1764124"/>
              <a:chOff x="0" y="0"/>
              <a:chExt cx="8514240" cy="1678084"/>
            </a:xfrm>
          </p:grpSpPr>
          <p:sp>
            <p:nvSpPr>
              <p:cNvPr id="12" name="Freeform 12"/>
              <p:cNvSpPr/>
              <p:nvPr/>
            </p:nvSpPr>
            <p:spPr>
              <a:xfrm>
                <a:off x="0" y="0"/>
                <a:ext cx="8514207" cy="1678051"/>
              </a:xfrm>
              <a:custGeom>
                <a:avLst/>
                <a:gdLst/>
                <a:ahLst/>
                <a:cxnLst/>
                <a:rect l="l" t="t" r="r" b="b"/>
                <a:pathLst>
                  <a:path w="8514207" h="1678051">
                    <a:moveTo>
                      <a:pt x="8361426" y="1678051"/>
                    </a:moveTo>
                    <a:lnTo>
                      <a:pt x="152781" y="1678051"/>
                    </a:lnTo>
                    <a:cubicBezTo>
                      <a:pt x="68580" y="1678051"/>
                      <a:pt x="0" y="1609471"/>
                      <a:pt x="0" y="1525270"/>
                    </a:cubicBezTo>
                    <a:lnTo>
                      <a:pt x="0" y="152781"/>
                    </a:lnTo>
                    <a:cubicBezTo>
                      <a:pt x="0" y="68580"/>
                      <a:pt x="68580" y="0"/>
                      <a:pt x="152781" y="0"/>
                    </a:cubicBezTo>
                    <a:lnTo>
                      <a:pt x="8361426" y="0"/>
                    </a:lnTo>
                    <a:cubicBezTo>
                      <a:pt x="8445627" y="0"/>
                      <a:pt x="8514207" y="68580"/>
                      <a:pt x="8514207" y="152781"/>
                    </a:cubicBezTo>
                    <a:lnTo>
                      <a:pt x="8514207" y="1525270"/>
                    </a:lnTo>
                    <a:cubicBezTo>
                      <a:pt x="8514207" y="1609471"/>
                      <a:pt x="8445627" y="1678051"/>
                      <a:pt x="8361426" y="1678051"/>
                    </a:cubicBezTo>
                    <a:close/>
                  </a:path>
                </a:pathLst>
              </a:custGeom>
              <a:solidFill>
                <a:srgbClr val="494F56"/>
              </a:solidFill>
            </p:spPr>
          </p:sp>
        </p:grpSp>
        <p:grpSp>
          <p:nvGrpSpPr>
            <p:cNvPr id="13" name="Group 13"/>
            <p:cNvGrpSpPr/>
            <p:nvPr/>
          </p:nvGrpSpPr>
          <p:grpSpPr>
            <a:xfrm>
              <a:off x="20107" y="0"/>
              <a:ext cx="8950788" cy="1723909"/>
              <a:chOff x="0" y="0"/>
              <a:chExt cx="8514240" cy="1639831"/>
            </a:xfrm>
          </p:grpSpPr>
          <p:sp>
            <p:nvSpPr>
              <p:cNvPr id="14" name="Freeform 14"/>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grpSp>
          <p:nvGrpSpPr>
            <p:cNvPr id="15" name="Group 15"/>
            <p:cNvGrpSpPr/>
            <p:nvPr/>
          </p:nvGrpSpPr>
          <p:grpSpPr>
            <a:xfrm>
              <a:off x="0" y="1947038"/>
              <a:ext cx="8950788" cy="1723909"/>
              <a:chOff x="0" y="0"/>
              <a:chExt cx="8514240" cy="1639831"/>
            </a:xfrm>
          </p:grpSpPr>
          <p:sp>
            <p:nvSpPr>
              <p:cNvPr id="16" name="Freeform 16"/>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494F56"/>
              </a:solidFill>
            </p:spPr>
          </p:sp>
        </p:grpSp>
        <p:grpSp>
          <p:nvGrpSpPr>
            <p:cNvPr id="17" name="Group 17"/>
            <p:cNvGrpSpPr/>
            <p:nvPr/>
          </p:nvGrpSpPr>
          <p:grpSpPr>
            <a:xfrm>
              <a:off x="0" y="3882597"/>
              <a:ext cx="8950788" cy="1723909"/>
              <a:chOff x="0" y="0"/>
              <a:chExt cx="8514240" cy="1639831"/>
            </a:xfrm>
          </p:grpSpPr>
          <p:sp>
            <p:nvSpPr>
              <p:cNvPr id="18" name="Freeform 18"/>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grpSp>
          <p:nvGrpSpPr>
            <p:cNvPr id="19" name="Group 19"/>
            <p:cNvGrpSpPr/>
            <p:nvPr/>
          </p:nvGrpSpPr>
          <p:grpSpPr>
            <a:xfrm>
              <a:off x="43485" y="5805153"/>
              <a:ext cx="8950788" cy="1723909"/>
              <a:chOff x="0" y="0"/>
              <a:chExt cx="8514240" cy="1639831"/>
            </a:xfrm>
          </p:grpSpPr>
          <p:sp>
            <p:nvSpPr>
              <p:cNvPr id="20" name="Freeform 20"/>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494F56"/>
              </a:solidFill>
            </p:spPr>
          </p:sp>
        </p:grpSp>
        <p:grpSp>
          <p:nvGrpSpPr>
            <p:cNvPr id="21" name="Group 21"/>
            <p:cNvGrpSpPr/>
            <p:nvPr/>
          </p:nvGrpSpPr>
          <p:grpSpPr>
            <a:xfrm>
              <a:off x="9328296" y="0"/>
              <a:ext cx="8950788" cy="1723909"/>
              <a:chOff x="0" y="0"/>
              <a:chExt cx="8514240" cy="1639831"/>
            </a:xfrm>
          </p:grpSpPr>
          <p:sp>
            <p:nvSpPr>
              <p:cNvPr id="22" name="Freeform 22"/>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494F56"/>
              </a:solidFill>
            </p:spPr>
          </p:sp>
        </p:grpSp>
        <p:grpSp>
          <p:nvGrpSpPr>
            <p:cNvPr id="23" name="Group 23"/>
            <p:cNvGrpSpPr/>
            <p:nvPr/>
          </p:nvGrpSpPr>
          <p:grpSpPr>
            <a:xfrm>
              <a:off x="9328296" y="5805153"/>
              <a:ext cx="8950788" cy="1723909"/>
              <a:chOff x="0" y="0"/>
              <a:chExt cx="8514240" cy="1639831"/>
            </a:xfrm>
          </p:grpSpPr>
          <p:sp>
            <p:nvSpPr>
              <p:cNvPr id="24" name="Freeform 24"/>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sp>
          <p:nvSpPr>
            <p:cNvPr id="25" name="Freeform 25"/>
            <p:cNvSpPr/>
            <p:nvPr/>
          </p:nvSpPr>
          <p:spPr>
            <a:xfrm>
              <a:off x="328076" y="291978"/>
              <a:ext cx="1086551" cy="1086551"/>
            </a:xfrm>
            <a:custGeom>
              <a:avLst/>
              <a:gdLst/>
              <a:ahLst/>
              <a:cxnLst/>
              <a:rect l="l" t="t" r="r" b="b"/>
              <a:pathLst>
                <a:path w="1086551" h="1086551">
                  <a:moveTo>
                    <a:pt x="0" y="0"/>
                  </a:moveTo>
                  <a:lnTo>
                    <a:pt x="1086550" y="0"/>
                  </a:lnTo>
                  <a:lnTo>
                    <a:pt x="1086550" y="1086550"/>
                  </a:lnTo>
                  <a:lnTo>
                    <a:pt x="0" y="1086550"/>
                  </a:lnTo>
                  <a:lnTo>
                    <a:pt x="0" y="0"/>
                  </a:lnTo>
                  <a:close/>
                </a:path>
              </a:pathLst>
            </a:custGeom>
            <a:blipFill>
              <a:blip r:embed="rId4"/>
              <a:stretch>
                <a:fillRect/>
              </a:stretch>
            </a:blipFill>
          </p:spPr>
        </p:sp>
        <p:sp>
          <p:nvSpPr>
            <p:cNvPr id="26" name="Freeform 26"/>
            <p:cNvSpPr/>
            <p:nvPr/>
          </p:nvSpPr>
          <p:spPr>
            <a:xfrm>
              <a:off x="247969" y="2214036"/>
              <a:ext cx="1086551" cy="1086551"/>
            </a:xfrm>
            <a:custGeom>
              <a:avLst/>
              <a:gdLst/>
              <a:ahLst/>
              <a:cxnLst/>
              <a:rect l="l" t="t" r="r" b="b"/>
              <a:pathLst>
                <a:path w="1086551" h="1086551">
                  <a:moveTo>
                    <a:pt x="0" y="0"/>
                  </a:moveTo>
                  <a:lnTo>
                    <a:pt x="1086550" y="0"/>
                  </a:lnTo>
                  <a:lnTo>
                    <a:pt x="1086550" y="1086551"/>
                  </a:lnTo>
                  <a:lnTo>
                    <a:pt x="0" y="1086551"/>
                  </a:lnTo>
                  <a:lnTo>
                    <a:pt x="0" y="0"/>
                  </a:lnTo>
                  <a:close/>
                </a:path>
              </a:pathLst>
            </a:custGeom>
            <a:blipFill>
              <a:blip r:embed="rId5"/>
              <a:stretch>
                <a:fillRect/>
              </a:stretch>
            </a:blipFill>
          </p:spPr>
        </p:sp>
        <p:sp>
          <p:nvSpPr>
            <p:cNvPr id="27" name="Freeform 27"/>
            <p:cNvSpPr/>
            <p:nvPr/>
          </p:nvSpPr>
          <p:spPr>
            <a:xfrm>
              <a:off x="9631304" y="2272469"/>
              <a:ext cx="1073048" cy="1073048"/>
            </a:xfrm>
            <a:custGeom>
              <a:avLst/>
              <a:gdLst/>
              <a:ahLst/>
              <a:cxnLst/>
              <a:rect l="l" t="t" r="r" b="b"/>
              <a:pathLst>
                <a:path w="1073048" h="1073048">
                  <a:moveTo>
                    <a:pt x="0" y="0"/>
                  </a:moveTo>
                  <a:lnTo>
                    <a:pt x="1073048" y="0"/>
                  </a:lnTo>
                  <a:lnTo>
                    <a:pt x="1073048" y="1073048"/>
                  </a:lnTo>
                  <a:lnTo>
                    <a:pt x="0" y="1073048"/>
                  </a:lnTo>
                  <a:lnTo>
                    <a:pt x="0" y="0"/>
                  </a:lnTo>
                  <a:close/>
                </a:path>
              </a:pathLst>
            </a:custGeom>
            <a:blipFill>
              <a:blip r:embed="rId6"/>
              <a:stretch>
                <a:fillRect/>
              </a:stretch>
            </a:blipFill>
          </p:spPr>
        </p:sp>
        <p:sp>
          <p:nvSpPr>
            <p:cNvPr id="28" name="Freeform 28"/>
            <p:cNvSpPr/>
            <p:nvPr/>
          </p:nvSpPr>
          <p:spPr>
            <a:xfrm rot="-563187">
              <a:off x="358861" y="4259296"/>
              <a:ext cx="975658" cy="975658"/>
            </a:xfrm>
            <a:custGeom>
              <a:avLst/>
              <a:gdLst/>
              <a:ahLst/>
              <a:cxnLst/>
              <a:rect l="l" t="t" r="r" b="b"/>
              <a:pathLst>
                <a:path w="975658" h="975658">
                  <a:moveTo>
                    <a:pt x="0" y="0"/>
                  </a:moveTo>
                  <a:lnTo>
                    <a:pt x="975658" y="0"/>
                  </a:lnTo>
                  <a:lnTo>
                    <a:pt x="975658" y="975658"/>
                  </a:lnTo>
                  <a:lnTo>
                    <a:pt x="0" y="975658"/>
                  </a:lnTo>
                  <a:lnTo>
                    <a:pt x="0" y="0"/>
                  </a:lnTo>
                  <a:close/>
                </a:path>
              </a:pathLst>
            </a:custGeom>
            <a:blipFill>
              <a:blip r:embed="rId7"/>
              <a:stretch>
                <a:fillRect/>
              </a:stretch>
            </a:blipFill>
          </p:spPr>
        </p:sp>
        <p:sp>
          <p:nvSpPr>
            <p:cNvPr id="29" name="Freeform 29"/>
            <p:cNvSpPr/>
            <p:nvPr/>
          </p:nvSpPr>
          <p:spPr>
            <a:xfrm rot="-563187">
              <a:off x="285831" y="6082253"/>
              <a:ext cx="975658" cy="975658"/>
            </a:xfrm>
            <a:custGeom>
              <a:avLst/>
              <a:gdLst/>
              <a:ahLst/>
              <a:cxnLst/>
              <a:rect l="l" t="t" r="r" b="b"/>
              <a:pathLst>
                <a:path w="975658" h="975658">
                  <a:moveTo>
                    <a:pt x="0" y="0"/>
                  </a:moveTo>
                  <a:lnTo>
                    <a:pt x="975658" y="0"/>
                  </a:lnTo>
                  <a:lnTo>
                    <a:pt x="975658" y="975659"/>
                  </a:lnTo>
                  <a:lnTo>
                    <a:pt x="0" y="975659"/>
                  </a:lnTo>
                  <a:lnTo>
                    <a:pt x="0" y="0"/>
                  </a:lnTo>
                  <a:close/>
                </a:path>
              </a:pathLst>
            </a:custGeom>
            <a:blipFill>
              <a:blip r:embed="rId7"/>
              <a:stretch>
                <a:fillRect/>
              </a:stretch>
            </a:blipFill>
          </p:spPr>
        </p:sp>
        <p:sp>
          <p:nvSpPr>
            <p:cNvPr id="30" name="Freeform 30"/>
            <p:cNvSpPr/>
            <p:nvPr/>
          </p:nvSpPr>
          <p:spPr>
            <a:xfrm rot="-563187">
              <a:off x="9655664" y="382269"/>
              <a:ext cx="975658" cy="975658"/>
            </a:xfrm>
            <a:custGeom>
              <a:avLst/>
              <a:gdLst/>
              <a:ahLst/>
              <a:cxnLst/>
              <a:rect l="l" t="t" r="r" b="b"/>
              <a:pathLst>
                <a:path w="975658" h="975658">
                  <a:moveTo>
                    <a:pt x="0" y="0"/>
                  </a:moveTo>
                  <a:lnTo>
                    <a:pt x="975658" y="0"/>
                  </a:lnTo>
                  <a:lnTo>
                    <a:pt x="975658" y="975659"/>
                  </a:lnTo>
                  <a:lnTo>
                    <a:pt x="0" y="975659"/>
                  </a:lnTo>
                  <a:lnTo>
                    <a:pt x="0" y="0"/>
                  </a:lnTo>
                  <a:close/>
                </a:path>
              </a:pathLst>
            </a:custGeom>
            <a:blipFill>
              <a:blip r:embed="rId7"/>
              <a:stretch>
                <a:fillRect/>
              </a:stretch>
            </a:blipFill>
          </p:spPr>
        </p:sp>
        <p:sp>
          <p:nvSpPr>
            <p:cNvPr id="31" name="Freeform 31"/>
            <p:cNvSpPr/>
            <p:nvPr/>
          </p:nvSpPr>
          <p:spPr>
            <a:xfrm>
              <a:off x="9540410" y="4278065"/>
              <a:ext cx="1206167" cy="951741"/>
            </a:xfrm>
            <a:custGeom>
              <a:avLst/>
              <a:gdLst/>
              <a:ahLst/>
              <a:cxnLst/>
              <a:rect l="l" t="t" r="r" b="b"/>
              <a:pathLst>
                <a:path w="1206167" h="951741">
                  <a:moveTo>
                    <a:pt x="0" y="0"/>
                  </a:moveTo>
                  <a:lnTo>
                    <a:pt x="1206167" y="0"/>
                  </a:lnTo>
                  <a:lnTo>
                    <a:pt x="1206167" y="951741"/>
                  </a:lnTo>
                  <a:lnTo>
                    <a:pt x="0" y="951741"/>
                  </a:lnTo>
                  <a:lnTo>
                    <a:pt x="0" y="0"/>
                  </a:lnTo>
                  <a:close/>
                </a:path>
              </a:pathLst>
            </a:custGeom>
            <a:blipFill>
              <a:blip r:embed="rId8"/>
              <a:stretch>
                <a:fillRect b="-398"/>
              </a:stretch>
            </a:blipFill>
          </p:spPr>
        </p:sp>
        <p:sp>
          <p:nvSpPr>
            <p:cNvPr id="32" name="Freeform 32"/>
            <p:cNvSpPr/>
            <p:nvPr/>
          </p:nvSpPr>
          <p:spPr>
            <a:xfrm>
              <a:off x="9690007" y="6138825"/>
              <a:ext cx="1056570" cy="1056570"/>
            </a:xfrm>
            <a:custGeom>
              <a:avLst/>
              <a:gdLst/>
              <a:ahLst/>
              <a:cxnLst/>
              <a:rect l="l" t="t" r="r" b="b"/>
              <a:pathLst>
                <a:path w="1056570" h="1056570">
                  <a:moveTo>
                    <a:pt x="0" y="0"/>
                  </a:moveTo>
                  <a:lnTo>
                    <a:pt x="1056570" y="0"/>
                  </a:lnTo>
                  <a:lnTo>
                    <a:pt x="1056570" y="1056569"/>
                  </a:lnTo>
                  <a:lnTo>
                    <a:pt x="0" y="1056569"/>
                  </a:lnTo>
                  <a:lnTo>
                    <a:pt x="0" y="0"/>
                  </a:lnTo>
                  <a:close/>
                </a:path>
              </a:pathLst>
            </a:custGeom>
            <a:blipFill>
              <a:blip r:embed="rId9"/>
              <a:stretch>
                <a:fillRect/>
              </a:stretch>
            </a:blipFill>
          </p:spPr>
        </p:sp>
        <p:sp>
          <p:nvSpPr>
            <p:cNvPr id="33" name="TextBox 33"/>
            <p:cNvSpPr txBox="1"/>
            <p:nvPr/>
          </p:nvSpPr>
          <p:spPr>
            <a:xfrm>
              <a:off x="1627953" y="479915"/>
              <a:ext cx="5694883" cy="605901"/>
            </a:xfrm>
            <a:prstGeom prst="rect">
              <a:avLst/>
            </a:prstGeom>
          </p:spPr>
          <p:txBody>
            <a:bodyPr lIns="0" tIns="0" rIns="0" bIns="0" rtlCol="0" anchor="t">
              <a:spAutoFit/>
            </a:bodyPr>
            <a:lstStyle/>
            <a:p>
              <a:pPr algn="l">
                <a:lnSpc>
                  <a:spcPts val="3722"/>
                </a:lnSpc>
              </a:pPr>
              <a:r>
                <a:rPr lang="en-US" sz="2216" b="1">
                  <a:solidFill>
                    <a:srgbClr val="000000"/>
                  </a:solidFill>
                  <a:latin typeface="Open Sans Bold"/>
                  <a:ea typeface="Open Sans Bold"/>
                  <a:cs typeface="Open Sans Bold"/>
                  <a:sym typeface="Open Sans Bold"/>
                </a:rPr>
                <a:t>Data collection</a:t>
              </a:r>
            </a:p>
          </p:txBody>
        </p:sp>
        <p:sp>
          <p:nvSpPr>
            <p:cNvPr id="34" name="TextBox 34"/>
            <p:cNvSpPr txBox="1"/>
            <p:nvPr/>
          </p:nvSpPr>
          <p:spPr>
            <a:xfrm>
              <a:off x="1574082" y="2361920"/>
              <a:ext cx="4273837" cy="605901"/>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Data pre-processing </a:t>
              </a:r>
            </a:p>
          </p:txBody>
        </p:sp>
        <p:sp>
          <p:nvSpPr>
            <p:cNvPr id="35" name="TextBox 35"/>
            <p:cNvSpPr txBox="1"/>
            <p:nvPr/>
          </p:nvSpPr>
          <p:spPr>
            <a:xfrm>
              <a:off x="1565855" y="4436247"/>
              <a:ext cx="7005804" cy="552050"/>
            </a:xfrm>
            <a:prstGeom prst="rect">
              <a:avLst/>
            </a:prstGeom>
          </p:spPr>
          <p:txBody>
            <a:bodyPr lIns="0" tIns="0" rIns="0" bIns="0" rtlCol="0" anchor="t">
              <a:spAutoFit/>
            </a:bodyPr>
            <a:lstStyle/>
            <a:p>
              <a:pPr algn="l">
                <a:lnSpc>
                  <a:spcPts val="3722"/>
                </a:lnSpc>
              </a:pPr>
              <a:r>
                <a:rPr lang="en-US" sz="2216" b="1">
                  <a:solidFill>
                    <a:srgbClr val="000000"/>
                  </a:solidFill>
                  <a:latin typeface="Open Sans Bold"/>
                  <a:ea typeface="Open Sans Bold"/>
                  <a:cs typeface="Open Sans Bold"/>
                  <a:sym typeface="Open Sans Bold"/>
                </a:rPr>
                <a:t>Model Training</a:t>
              </a:r>
            </a:p>
          </p:txBody>
        </p:sp>
        <p:sp>
          <p:nvSpPr>
            <p:cNvPr id="36" name="TextBox 36"/>
            <p:cNvSpPr txBox="1"/>
            <p:nvPr/>
          </p:nvSpPr>
          <p:spPr>
            <a:xfrm>
              <a:off x="1574082" y="6241670"/>
              <a:ext cx="6997577" cy="552050"/>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Model Evaluation</a:t>
              </a:r>
            </a:p>
          </p:txBody>
        </p:sp>
        <p:sp>
          <p:nvSpPr>
            <p:cNvPr id="37" name="TextBox 37"/>
            <p:cNvSpPr txBox="1"/>
            <p:nvPr/>
          </p:nvSpPr>
          <p:spPr>
            <a:xfrm>
              <a:off x="10924650" y="506841"/>
              <a:ext cx="7081030" cy="552050"/>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Model Testing</a:t>
              </a:r>
            </a:p>
          </p:txBody>
        </p:sp>
        <p:sp>
          <p:nvSpPr>
            <p:cNvPr id="38" name="TextBox 38"/>
            <p:cNvSpPr txBox="1"/>
            <p:nvPr/>
          </p:nvSpPr>
          <p:spPr>
            <a:xfrm>
              <a:off x="11137554" y="2361920"/>
              <a:ext cx="6655224" cy="605901"/>
            </a:xfrm>
            <a:prstGeom prst="rect">
              <a:avLst/>
            </a:prstGeom>
          </p:spPr>
          <p:txBody>
            <a:bodyPr lIns="0" tIns="0" rIns="0" bIns="0" rtlCol="0" anchor="t">
              <a:spAutoFit/>
            </a:bodyPr>
            <a:lstStyle/>
            <a:p>
              <a:pPr algn="l">
                <a:lnSpc>
                  <a:spcPts val="3722"/>
                </a:lnSpc>
              </a:pPr>
              <a:r>
                <a:rPr lang="en-US" sz="2216" b="1">
                  <a:solidFill>
                    <a:srgbClr val="000000"/>
                  </a:solidFill>
                  <a:latin typeface="Open Sans Bold"/>
                  <a:ea typeface="Open Sans Bold"/>
                  <a:cs typeface="Open Sans Bold"/>
                  <a:sym typeface="Open Sans Bold"/>
                </a:rPr>
                <a:t>Data Visualization</a:t>
              </a:r>
            </a:p>
          </p:txBody>
        </p:sp>
        <p:sp>
          <p:nvSpPr>
            <p:cNvPr id="39" name="TextBox 39"/>
            <p:cNvSpPr txBox="1"/>
            <p:nvPr/>
          </p:nvSpPr>
          <p:spPr>
            <a:xfrm>
              <a:off x="10924650" y="4101116"/>
              <a:ext cx="7081030" cy="1179498"/>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Host the finalized model in the fast server</a:t>
              </a:r>
            </a:p>
          </p:txBody>
        </p:sp>
        <p:sp>
          <p:nvSpPr>
            <p:cNvPr id="40" name="TextBox 40"/>
            <p:cNvSpPr txBox="1"/>
            <p:nvPr/>
          </p:nvSpPr>
          <p:spPr>
            <a:xfrm>
              <a:off x="10924650" y="6002252"/>
              <a:ext cx="6607464" cy="1179498"/>
            </a:xfrm>
            <a:prstGeom prst="rect">
              <a:avLst/>
            </a:prstGeom>
          </p:spPr>
          <p:txBody>
            <a:bodyPr lIns="0" tIns="0" rIns="0" bIns="0" rtlCol="0" anchor="t">
              <a:spAutoFit/>
            </a:bodyPr>
            <a:lstStyle/>
            <a:p>
              <a:pPr algn="l">
                <a:lnSpc>
                  <a:spcPts val="3722"/>
                </a:lnSpc>
              </a:pPr>
              <a:r>
                <a:rPr lang="en-US" sz="2216" b="1">
                  <a:solidFill>
                    <a:srgbClr val="000000"/>
                  </a:solidFill>
                  <a:latin typeface="Open Sans Bold"/>
                  <a:ea typeface="Open Sans Bold"/>
                  <a:cs typeface="Open Sans Bold"/>
                  <a:sym typeface="Open Sans Bold"/>
                </a:rPr>
                <a:t>Displayed the results in mobile application</a:t>
              </a:r>
            </a:p>
          </p:txBody>
        </p:sp>
      </p:grpSp>
      <p:sp>
        <p:nvSpPr>
          <p:cNvPr id="41" name="TextBox 41"/>
          <p:cNvSpPr txBox="1"/>
          <p:nvPr/>
        </p:nvSpPr>
        <p:spPr>
          <a:xfrm>
            <a:off x="10959310" y="542631"/>
            <a:ext cx="7066170" cy="1038128"/>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Evidence of Completion </a:t>
            </a:r>
          </a:p>
        </p:txBody>
      </p:sp>
      <p:sp>
        <p:nvSpPr>
          <p:cNvPr id="42" name="TextBox 42"/>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1206" y="9639029"/>
            <a:ext cx="18288001" cy="9525"/>
            <a:chOff x="0" y="0"/>
            <a:chExt cx="24384001" cy="12700"/>
          </a:xfrm>
        </p:grpSpPr>
        <p:sp>
          <p:nvSpPr>
            <p:cNvPr id="3" name="Freeform 3"/>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4" name="Freeform 4"/>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5" name="Freeform 5"/>
          <p:cNvSpPr/>
          <p:nvPr/>
        </p:nvSpPr>
        <p:spPr>
          <a:xfrm rot="-10800000" flipH="1">
            <a:off x="12730835" y="478298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6" name="Group 6"/>
          <p:cNvGrpSpPr/>
          <p:nvPr/>
        </p:nvGrpSpPr>
        <p:grpSpPr>
          <a:xfrm>
            <a:off x="613325" y="1062053"/>
            <a:ext cx="16922520" cy="7441862"/>
            <a:chOff x="0" y="0"/>
            <a:chExt cx="22563360" cy="9922483"/>
          </a:xfrm>
        </p:grpSpPr>
        <p:sp>
          <p:nvSpPr>
            <p:cNvPr id="7" name="TextBox 7"/>
            <p:cNvSpPr txBox="1"/>
            <p:nvPr/>
          </p:nvSpPr>
          <p:spPr>
            <a:xfrm>
              <a:off x="1894789" y="-95250"/>
              <a:ext cx="7492337" cy="531078"/>
            </a:xfrm>
            <a:prstGeom prst="rect">
              <a:avLst/>
            </a:prstGeom>
          </p:spPr>
          <p:txBody>
            <a:bodyPr lIns="0" tIns="0" rIns="0" bIns="0" rtlCol="0" anchor="t">
              <a:spAutoFit/>
            </a:bodyPr>
            <a:lstStyle/>
            <a:p>
              <a:pPr marL="501816" lvl="2" indent="-167272" algn="l">
                <a:lnSpc>
                  <a:spcPts val="3687"/>
                </a:lnSpc>
                <a:buFont typeface="Arial"/>
                <a:buChar char="⚬"/>
              </a:pPr>
              <a:r>
                <a:rPr lang="en-US" sz="2194" b="1">
                  <a:solidFill>
                    <a:srgbClr val="000000"/>
                  </a:solidFill>
                  <a:latin typeface="Open Sans Bold"/>
                  <a:ea typeface="Open Sans Bold"/>
                  <a:cs typeface="Open Sans Bold"/>
                  <a:sym typeface="Open Sans Bold"/>
                </a:rPr>
                <a:t>Data pre-processing implemetation</a:t>
              </a:r>
            </a:p>
          </p:txBody>
        </p:sp>
        <p:grpSp>
          <p:nvGrpSpPr>
            <p:cNvPr id="8" name="Group 8"/>
            <p:cNvGrpSpPr/>
            <p:nvPr/>
          </p:nvGrpSpPr>
          <p:grpSpPr>
            <a:xfrm>
              <a:off x="11911651" y="654232"/>
              <a:ext cx="10651709" cy="8439693"/>
              <a:chOff x="0" y="0"/>
              <a:chExt cx="1337746" cy="1059939"/>
            </a:xfrm>
          </p:grpSpPr>
          <p:sp>
            <p:nvSpPr>
              <p:cNvPr id="9" name="Freeform 9"/>
              <p:cNvSpPr/>
              <p:nvPr/>
            </p:nvSpPr>
            <p:spPr>
              <a:xfrm>
                <a:off x="0" y="0"/>
                <a:ext cx="1337746" cy="1059939"/>
              </a:xfrm>
              <a:custGeom>
                <a:avLst/>
                <a:gdLst/>
                <a:ahLst/>
                <a:cxnLst/>
                <a:rect l="l" t="t" r="r" b="b"/>
                <a:pathLst>
                  <a:path w="1337746" h="1059939">
                    <a:moveTo>
                      <a:pt x="0" y="0"/>
                    </a:moveTo>
                    <a:lnTo>
                      <a:pt x="1337746" y="0"/>
                    </a:lnTo>
                    <a:lnTo>
                      <a:pt x="1337746" y="1059939"/>
                    </a:lnTo>
                    <a:lnTo>
                      <a:pt x="0" y="1059939"/>
                    </a:lnTo>
                    <a:close/>
                  </a:path>
                </a:pathLst>
              </a:custGeom>
              <a:blipFill>
                <a:blip r:embed="rId5"/>
                <a:stretch>
                  <a:fillRect l="-3679" r="-3679"/>
                </a:stretch>
              </a:blipFill>
            </p:spPr>
          </p:sp>
        </p:grpSp>
        <p:grpSp>
          <p:nvGrpSpPr>
            <p:cNvPr id="10" name="Group 10"/>
            <p:cNvGrpSpPr/>
            <p:nvPr/>
          </p:nvGrpSpPr>
          <p:grpSpPr>
            <a:xfrm>
              <a:off x="0" y="707888"/>
              <a:ext cx="11564567" cy="9214594"/>
              <a:chOff x="0" y="0"/>
              <a:chExt cx="1337746" cy="1065910"/>
            </a:xfrm>
          </p:grpSpPr>
          <p:sp>
            <p:nvSpPr>
              <p:cNvPr id="11" name="Freeform 11"/>
              <p:cNvSpPr/>
              <p:nvPr/>
            </p:nvSpPr>
            <p:spPr>
              <a:xfrm>
                <a:off x="0" y="0"/>
                <a:ext cx="1337746" cy="1065910"/>
              </a:xfrm>
              <a:custGeom>
                <a:avLst/>
                <a:gdLst/>
                <a:ahLst/>
                <a:cxnLst/>
                <a:rect l="l" t="t" r="r" b="b"/>
                <a:pathLst>
                  <a:path w="1337746" h="1065910">
                    <a:moveTo>
                      <a:pt x="0" y="0"/>
                    </a:moveTo>
                    <a:lnTo>
                      <a:pt x="1337746" y="0"/>
                    </a:lnTo>
                    <a:lnTo>
                      <a:pt x="1337746" y="1065910"/>
                    </a:lnTo>
                    <a:lnTo>
                      <a:pt x="0" y="1065910"/>
                    </a:lnTo>
                    <a:close/>
                  </a:path>
                </a:pathLst>
              </a:custGeom>
              <a:blipFill>
                <a:blip r:embed="rId6"/>
                <a:stretch>
                  <a:fillRect l="-1635" r="-1635" b="-5938"/>
                </a:stretch>
              </a:blipFill>
            </p:spPr>
          </p:sp>
        </p:grpSp>
        <p:sp>
          <p:nvSpPr>
            <p:cNvPr id="12" name="TextBox 12"/>
            <p:cNvSpPr txBox="1"/>
            <p:nvPr/>
          </p:nvSpPr>
          <p:spPr>
            <a:xfrm>
              <a:off x="14388459" y="-66902"/>
              <a:ext cx="6144079" cy="502730"/>
            </a:xfrm>
            <a:prstGeom prst="rect">
              <a:avLst/>
            </a:prstGeom>
          </p:spPr>
          <p:txBody>
            <a:bodyPr lIns="0" tIns="0" rIns="0" bIns="0" rtlCol="0" anchor="t">
              <a:spAutoFit/>
            </a:bodyPr>
            <a:lstStyle/>
            <a:p>
              <a:pPr marL="469176" lvl="2" indent="-156392" algn="l">
                <a:lnSpc>
                  <a:spcPts val="3447"/>
                </a:lnSpc>
                <a:buFont typeface="Arial"/>
                <a:buChar char="⚬"/>
              </a:pPr>
              <a:r>
                <a:rPr lang="en-US" sz="2052" b="1">
                  <a:solidFill>
                    <a:srgbClr val="000000"/>
                  </a:solidFill>
                  <a:latin typeface="Open Sans Bold"/>
                  <a:ea typeface="Open Sans Bold"/>
                  <a:cs typeface="Open Sans Bold"/>
                  <a:sym typeface="Open Sans Bold"/>
                </a:rPr>
                <a:t>Data collection implemetation</a:t>
              </a:r>
            </a:p>
          </p:txBody>
        </p:sp>
        <p:sp>
          <p:nvSpPr>
            <p:cNvPr id="13" name="TextBox 13"/>
            <p:cNvSpPr txBox="1"/>
            <p:nvPr/>
          </p:nvSpPr>
          <p:spPr>
            <a:xfrm>
              <a:off x="5673333" y="6492286"/>
              <a:ext cx="1490463" cy="326153"/>
            </a:xfrm>
            <a:prstGeom prst="rect">
              <a:avLst/>
            </a:prstGeom>
          </p:spPr>
          <p:txBody>
            <a:bodyPr lIns="0" tIns="0" rIns="0" bIns="0" rtlCol="0" anchor="t">
              <a:spAutoFit/>
            </a:bodyPr>
            <a:lstStyle/>
            <a:p>
              <a:pPr algn="l">
                <a:lnSpc>
                  <a:spcPts val="2008"/>
                </a:lnSpc>
              </a:pPr>
              <a:r>
                <a:rPr lang="en-US" sz="1195" b="1">
                  <a:solidFill>
                    <a:srgbClr val="FFFFFF"/>
                  </a:solidFill>
                  <a:latin typeface="Open Sans Bold"/>
                  <a:ea typeface="Open Sans Bold"/>
                  <a:cs typeface="Open Sans Bold"/>
                  <a:sym typeface="Open Sans Bold"/>
                </a:rPr>
                <a:t>Classes</a:t>
              </a:r>
            </a:p>
          </p:txBody>
        </p:sp>
        <p:sp>
          <p:nvSpPr>
            <p:cNvPr id="14" name="TextBox 14"/>
            <p:cNvSpPr txBox="1"/>
            <p:nvPr/>
          </p:nvSpPr>
          <p:spPr>
            <a:xfrm>
              <a:off x="7360077" y="6492286"/>
              <a:ext cx="3172807" cy="326153"/>
            </a:xfrm>
            <a:prstGeom prst="rect">
              <a:avLst/>
            </a:prstGeom>
          </p:spPr>
          <p:txBody>
            <a:bodyPr lIns="0" tIns="0" rIns="0" bIns="0" rtlCol="0" anchor="t">
              <a:spAutoFit/>
            </a:bodyPr>
            <a:lstStyle/>
            <a:p>
              <a:pPr algn="l">
                <a:lnSpc>
                  <a:spcPts val="2008"/>
                </a:lnSpc>
              </a:pPr>
              <a:r>
                <a:rPr lang="en-US" sz="1195" b="1">
                  <a:solidFill>
                    <a:srgbClr val="FFFFFF"/>
                  </a:solidFill>
                  <a:latin typeface="Open Sans Bold"/>
                  <a:ea typeface="Open Sans Bold"/>
                  <a:cs typeface="Open Sans Bold"/>
                  <a:sym typeface="Open Sans Bold"/>
                </a:rPr>
                <a:t>Train, Validation and Test data</a:t>
              </a:r>
            </a:p>
          </p:txBody>
        </p:sp>
        <p:grpSp>
          <p:nvGrpSpPr>
            <p:cNvPr id="15" name="Group 15"/>
            <p:cNvGrpSpPr/>
            <p:nvPr/>
          </p:nvGrpSpPr>
          <p:grpSpPr>
            <a:xfrm>
              <a:off x="7307615" y="6362330"/>
              <a:ext cx="3277730" cy="669256"/>
              <a:chOff x="0" y="0"/>
              <a:chExt cx="4795964" cy="979253"/>
            </a:xfrm>
          </p:grpSpPr>
          <p:sp>
            <p:nvSpPr>
              <p:cNvPr id="16" name="Freeform 16"/>
              <p:cNvSpPr/>
              <p:nvPr/>
            </p:nvSpPr>
            <p:spPr>
              <a:xfrm>
                <a:off x="0" y="0"/>
                <a:ext cx="4795901" cy="979297"/>
              </a:xfrm>
              <a:custGeom>
                <a:avLst/>
                <a:gdLst/>
                <a:ahLst/>
                <a:cxnLst/>
                <a:rect l="l" t="t" r="r" b="b"/>
                <a:pathLst>
                  <a:path w="4795901" h="979297">
                    <a:moveTo>
                      <a:pt x="0" y="0"/>
                    </a:moveTo>
                    <a:lnTo>
                      <a:pt x="4795901" y="0"/>
                    </a:lnTo>
                    <a:lnTo>
                      <a:pt x="4795901" y="979297"/>
                    </a:lnTo>
                    <a:lnTo>
                      <a:pt x="0" y="979297"/>
                    </a:lnTo>
                    <a:close/>
                  </a:path>
                </a:pathLst>
              </a:custGeom>
              <a:solidFill>
                <a:srgbClr val="DB620B">
                  <a:alpha val="74902"/>
                </a:srgbClr>
              </a:solidFill>
            </p:spPr>
          </p:sp>
        </p:grpSp>
        <p:grpSp>
          <p:nvGrpSpPr>
            <p:cNvPr id="17" name="Group 17"/>
            <p:cNvGrpSpPr/>
            <p:nvPr/>
          </p:nvGrpSpPr>
          <p:grpSpPr>
            <a:xfrm>
              <a:off x="5392717" y="6362330"/>
              <a:ext cx="1871890" cy="669256"/>
              <a:chOff x="0" y="0"/>
              <a:chExt cx="2738943" cy="979253"/>
            </a:xfrm>
          </p:grpSpPr>
          <p:sp>
            <p:nvSpPr>
              <p:cNvPr id="18" name="Freeform 18"/>
              <p:cNvSpPr/>
              <p:nvPr/>
            </p:nvSpPr>
            <p:spPr>
              <a:xfrm>
                <a:off x="0" y="0"/>
                <a:ext cx="2738882" cy="979297"/>
              </a:xfrm>
              <a:custGeom>
                <a:avLst/>
                <a:gdLst/>
                <a:ahLst/>
                <a:cxnLst/>
                <a:rect l="l" t="t" r="r" b="b"/>
                <a:pathLst>
                  <a:path w="2738882" h="979297">
                    <a:moveTo>
                      <a:pt x="0" y="0"/>
                    </a:moveTo>
                    <a:lnTo>
                      <a:pt x="2738882" y="0"/>
                    </a:lnTo>
                    <a:lnTo>
                      <a:pt x="2738882" y="979297"/>
                    </a:lnTo>
                    <a:lnTo>
                      <a:pt x="0" y="979297"/>
                    </a:lnTo>
                    <a:close/>
                  </a:path>
                </a:pathLst>
              </a:custGeom>
              <a:solidFill>
                <a:srgbClr val="DB620B">
                  <a:alpha val="74902"/>
                </a:srgbClr>
              </a:solidFill>
            </p:spPr>
          </p:sp>
        </p:grpSp>
        <p:grpSp>
          <p:nvGrpSpPr>
            <p:cNvPr id="19" name="Group 19"/>
            <p:cNvGrpSpPr/>
            <p:nvPr/>
          </p:nvGrpSpPr>
          <p:grpSpPr>
            <a:xfrm>
              <a:off x="7306761" y="7079384"/>
              <a:ext cx="3280886" cy="815556"/>
              <a:chOff x="0" y="0"/>
              <a:chExt cx="4800581" cy="1193319"/>
            </a:xfrm>
          </p:grpSpPr>
          <p:sp>
            <p:nvSpPr>
              <p:cNvPr id="20" name="Freeform 20"/>
              <p:cNvSpPr/>
              <p:nvPr/>
            </p:nvSpPr>
            <p:spPr>
              <a:xfrm>
                <a:off x="0" y="0"/>
                <a:ext cx="4800600" cy="1193292"/>
              </a:xfrm>
              <a:custGeom>
                <a:avLst/>
                <a:gdLst/>
                <a:ahLst/>
                <a:cxnLst/>
                <a:rect l="l" t="t" r="r" b="b"/>
                <a:pathLst>
                  <a:path w="4800600" h="1193292">
                    <a:moveTo>
                      <a:pt x="0" y="0"/>
                    </a:moveTo>
                    <a:lnTo>
                      <a:pt x="4800600" y="0"/>
                    </a:lnTo>
                    <a:lnTo>
                      <a:pt x="4800600" y="1193292"/>
                    </a:lnTo>
                    <a:lnTo>
                      <a:pt x="0" y="1193292"/>
                    </a:lnTo>
                    <a:close/>
                  </a:path>
                </a:pathLst>
              </a:custGeom>
              <a:solidFill>
                <a:srgbClr val="DB620B">
                  <a:alpha val="47059"/>
                </a:srgbClr>
              </a:solidFill>
            </p:spPr>
          </p:sp>
        </p:grpSp>
        <p:grpSp>
          <p:nvGrpSpPr>
            <p:cNvPr id="21" name="Group 21"/>
            <p:cNvGrpSpPr/>
            <p:nvPr/>
          </p:nvGrpSpPr>
          <p:grpSpPr>
            <a:xfrm>
              <a:off x="5389560" y="7079384"/>
              <a:ext cx="1871890" cy="815556"/>
              <a:chOff x="0" y="0"/>
              <a:chExt cx="2738943" cy="1193319"/>
            </a:xfrm>
          </p:grpSpPr>
          <p:sp>
            <p:nvSpPr>
              <p:cNvPr id="22" name="Freeform 22"/>
              <p:cNvSpPr/>
              <p:nvPr/>
            </p:nvSpPr>
            <p:spPr>
              <a:xfrm>
                <a:off x="0" y="0"/>
                <a:ext cx="2738882" cy="1193292"/>
              </a:xfrm>
              <a:custGeom>
                <a:avLst/>
                <a:gdLst/>
                <a:ahLst/>
                <a:cxnLst/>
                <a:rect l="l" t="t" r="r" b="b"/>
                <a:pathLst>
                  <a:path w="2738882" h="1193292">
                    <a:moveTo>
                      <a:pt x="0" y="0"/>
                    </a:moveTo>
                    <a:lnTo>
                      <a:pt x="2738882" y="0"/>
                    </a:lnTo>
                    <a:lnTo>
                      <a:pt x="2738882" y="1193292"/>
                    </a:lnTo>
                    <a:lnTo>
                      <a:pt x="0" y="1193292"/>
                    </a:lnTo>
                    <a:close/>
                  </a:path>
                </a:pathLst>
              </a:custGeom>
              <a:solidFill>
                <a:srgbClr val="DB620B">
                  <a:alpha val="47059"/>
                </a:srgbClr>
              </a:solidFill>
            </p:spPr>
          </p:sp>
        </p:grpSp>
        <p:grpSp>
          <p:nvGrpSpPr>
            <p:cNvPr id="23" name="Group 23"/>
            <p:cNvGrpSpPr/>
            <p:nvPr/>
          </p:nvGrpSpPr>
          <p:grpSpPr>
            <a:xfrm>
              <a:off x="7306761" y="7936462"/>
              <a:ext cx="3280886" cy="815556"/>
              <a:chOff x="0" y="0"/>
              <a:chExt cx="4800581" cy="1193319"/>
            </a:xfrm>
          </p:grpSpPr>
          <p:sp>
            <p:nvSpPr>
              <p:cNvPr id="24" name="Freeform 24"/>
              <p:cNvSpPr/>
              <p:nvPr/>
            </p:nvSpPr>
            <p:spPr>
              <a:xfrm>
                <a:off x="0" y="0"/>
                <a:ext cx="4800600" cy="1193292"/>
              </a:xfrm>
              <a:custGeom>
                <a:avLst/>
                <a:gdLst/>
                <a:ahLst/>
                <a:cxnLst/>
                <a:rect l="l" t="t" r="r" b="b"/>
                <a:pathLst>
                  <a:path w="4800600" h="1193292">
                    <a:moveTo>
                      <a:pt x="0" y="0"/>
                    </a:moveTo>
                    <a:lnTo>
                      <a:pt x="4800600" y="0"/>
                    </a:lnTo>
                    <a:lnTo>
                      <a:pt x="4800600" y="1193292"/>
                    </a:lnTo>
                    <a:lnTo>
                      <a:pt x="0" y="1193292"/>
                    </a:lnTo>
                    <a:close/>
                  </a:path>
                </a:pathLst>
              </a:custGeom>
              <a:solidFill>
                <a:srgbClr val="DB620B">
                  <a:alpha val="47059"/>
                </a:srgbClr>
              </a:solidFill>
            </p:spPr>
          </p:sp>
        </p:grpSp>
        <p:grpSp>
          <p:nvGrpSpPr>
            <p:cNvPr id="25" name="Group 25"/>
            <p:cNvGrpSpPr/>
            <p:nvPr/>
          </p:nvGrpSpPr>
          <p:grpSpPr>
            <a:xfrm>
              <a:off x="5389560" y="7936462"/>
              <a:ext cx="1871890" cy="815556"/>
              <a:chOff x="0" y="0"/>
              <a:chExt cx="2738943" cy="1193319"/>
            </a:xfrm>
          </p:grpSpPr>
          <p:sp>
            <p:nvSpPr>
              <p:cNvPr id="26" name="Freeform 26"/>
              <p:cNvSpPr/>
              <p:nvPr/>
            </p:nvSpPr>
            <p:spPr>
              <a:xfrm>
                <a:off x="0" y="0"/>
                <a:ext cx="2738882" cy="1193292"/>
              </a:xfrm>
              <a:custGeom>
                <a:avLst/>
                <a:gdLst/>
                <a:ahLst/>
                <a:cxnLst/>
                <a:rect l="l" t="t" r="r" b="b"/>
                <a:pathLst>
                  <a:path w="2738882" h="1193292">
                    <a:moveTo>
                      <a:pt x="0" y="0"/>
                    </a:moveTo>
                    <a:lnTo>
                      <a:pt x="2738882" y="0"/>
                    </a:lnTo>
                    <a:lnTo>
                      <a:pt x="2738882" y="1193292"/>
                    </a:lnTo>
                    <a:lnTo>
                      <a:pt x="0" y="1193292"/>
                    </a:lnTo>
                    <a:close/>
                  </a:path>
                </a:pathLst>
              </a:custGeom>
              <a:solidFill>
                <a:srgbClr val="DB620B">
                  <a:alpha val="47059"/>
                </a:srgbClr>
              </a:solidFill>
            </p:spPr>
          </p:sp>
        </p:grpSp>
        <p:sp>
          <p:nvSpPr>
            <p:cNvPr id="27" name="TextBox 27"/>
            <p:cNvSpPr txBox="1"/>
            <p:nvPr/>
          </p:nvSpPr>
          <p:spPr>
            <a:xfrm>
              <a:off x="5673333" y="7282491"/>
              <a:ext cx="1490463" cy="290091"/>
            </a:xfrm>
            <a:prstGeom prst="rect">
              <a:avLst/>
            </a:prstGeom>
          </p:spPr>
          <p:txBody>
            <a:bodyPr lIns="0" tIns="0" rIns="0" bIns="0" rtlCol="0" anchor="t">
              <a:spAutoFit/>
            </a:bodyPr>
            <a:lstStyle/>
            <a:p>
              <a:pPr algn="l">
                <a:lnSpc>
                  <a:spcPts val="2008"/>
                </a:lnSpc>
              </a:pPr>
              <a:r>
                <a:rPr lang="en-US" sz="1195" b="1">
                  <a:solidFill>
                    <a:srgbClr val="FFFFFF"/>
                  </a:solidFill>
                  <a:latin typeface="Open Sans Bold"/>
                  <a:ea typeface="Open Sans Bold"/>
                  <a:cs typeface="Open Sans Bold"/>
                  <a:sym typeface="Open Sans Bold"/>
                </a:rPr>
                <a:t>CO2 </a:t>
              </a:r>
              <a:r>
                <a:rPr lang="en-US" sz="1195" b="1">
                  <a:solidFill>
                    <a:srgbClr val="000000"/>
                  </a:solidFill>
                  <a:latin typeface="Open Sans Bold"/>
                  <a:ea typeface="Open Sans Bold"/>
                  <a:cs typeface="Open Sans Bold"/>
                  <a:sym typeface="Open Sans Bold"/>
                </a:rPr>
                <a:t>(5702)</a:t>
              </a:r>
            </a:p>
          </p:txBody>
        </p:sp>
        <p:sp>
          <p:nvSpPr>
            <p:cNvPr id="28" name="TextBox 28"/>
            <p:cNvSpPr txBox="1"/>
            <p:nvPr/>
          </p:nvSpPr>
          <p:spPr>
            <a:xfrm>
              <a:off x="5673333" y="8166479"/>
              <a:ext cx="1490463" cy="290091"/>
            </a:xfrm>
            <a:prstGeom prst="rect">
              <a:avLst/>
            </a:prstGeom>
          </p:spPr>
          <p:txBody>
            <a:bodyPr lIns="0" tIns="0" rIns="0" bIns="0" rtlCol="0" anchor="t">
              <a:spAutoFit/>
            </a:bodyPr>
            <a:lstStyle/>
            <a:p>
              <a:pPr algn="l">
                <a:lnSpc>
                  <a:spcPts val="2008"/>
                </a:lnSpc>
              </a:pPr>
              <a:r>
                <a:rPr lang="en-US" sz="1195" b="1">
                  <a:solidFill>
                    <a:srgbClr val="FFFFFF"/>
                  </a:solidFill>
                  <a:latin typeface="Open Sans Bold"/>
                  <a:ea typeface="Open Sans Bold"/>
                  <a:cs typeface="Open Sans Bold"/>
                  <a:sym typeface="Open Sans Bold"/>
                </a:rPr>
                <a:t>PM 2.5 </a:t>
              </a:r>
              <a:r>
                <a:rPr lang="en-US" sz="1195" b="1">
                  <a:solidFill>
                    <a:srgbClr val="000000"/>
                  </a:solidFill>
                  <a:latin typeface="Open Sans Bold"/>
                  <a:ea typeface="Open Sans Bold"/>
                  <a:cs typeface="Open Sans Bold"/>
                  <a:sym typeface="Open Sans Bold"/>
                </a:rPr>
                <a:t>(3057)</a:t>
              </a:r>
            </a:p>
          </p:txBody>
        </p:sp>
        <p:sp>
          <p:nvSpPr>
            <p:cNvPr id="29" name="TextBox 29"/>
            <p:cNvSpPr txBox="1"/>
            <p:nvPr/>
          </p:nvSpPr>
          <p:spPr>
            <a:xfrm>
              <a:off x="7414843" y="7153418"/>
              <a:ext cx="2195550" cy="566044"/>
            </a:xfrm>
            <a:prstGeom prst="rect">
              <a:avLst/>
            </a:prstGeom>
          </p:spPr>
          <p:txBody>
            <a:bodyPr lIns="0" tIns="0" rIns="0" bIns="0" rtlCol="0" anchor="t">
              <a:spAutoFit/>
            </a:bodyPr>
            <a:lstStyle/>
            <a:p>
              <a:pPr algn="l">
                <a:lnSpc>
                  <a:spcPts val="1841"/>
                </a:lnSpc>
              </a:pPr>
              <a:r>
                <a:rPr lang="en-US" sz="1095" b="1">
                  <a:solidFill>
                    <a:srgbClr val="FFFFFF"/>
                  </a:solidFill>
                  <a:latin typeface="Open Sans Bold"/>
                  <a:ea typeface="Open Sans Bold"/>
                  <a:cs typeface="Open Sans Bold"/>
                  <a:sym typeface="Open Sans Bold"/>
                </a:rPr>
                <a:t>Train - 4562</a:t>
              </a:r>
            </a:p>
            <a:p>
              <a:pPr algn="l">
                <a:lnSpc>
                  <a:spcPts val="1841"/>
                </a:lnSpc>
              </a:pPr>
              <a:r>
                <a:rPr lang="en-US" sz="1095" b="1">
                  <a:solidFill>
                    <a:srgbClr val="FFFFFF"/>
                  </a:solidFill>
                  <a:latin typeface="Open Sans Bold"/>
                  <a:ea typeface="Open Sans Bold"/>
                  <a:cs typeface="Open Sans Bold"/>
                  <a:sym typeface="Open Sans Bold"/>
                </a:rPr>
                <a:t>Test - 1140</a:t>
              </a:r>
            </a:p>
          </p:txBody>
        </p:sp>
        <p:sp>
          <p:nvSpPr>
            <p:cNvPr id="30" name="TextBox 30"/>
            <p:cNvSpPr txBox="1"/>
            <p:nvPr/>
          </p:nvSpPr>
          <p:spPr>
            <a:xfrm>
              <a:off x="7414843" y="8037406"/>
              <a:ext cx="2195550" cy="566044"/>
            </a:xfrm>
            <a:prstGeom prst="rect">
              <a:avLst/>
            </a:prstGeom>
          </p:spPr>
          <p:txBody>
            <a:bodyPr lIns="0" tIns="0" rIns="0" bIns="0" rtlCol="0" anchor="t">
              <a:spAutoFit/>
            </a:bodyPr>
            <a:lstStyle/>
            <a:p>
              <a:pPr algn="l">
                <a:lnSpc>
                  <a:spcPts val="1841"/>
                </a:lnSpc>
              </a:pPr>
              <a:r>
                <a:rPr lang="en-US" sz="1095" b="1">
                  <a:solidFill>
                    <a:srgbClr val="FFFFFF"/>
                  </a:solidFill>
                  <a:latin typeface="Open Sans Bold"/>
                  <a:ea typeface="Open Sans Bold"/>
                  <a:cs typeface="Open Sans Bold"/>
                  <a:sym typeface="Open Sans Bold"/>
                </a:rPr>
                <a:t>Train - 2446</a:t>
              </a:r>
            </a:p>
            <a:p>
              <a:pPr algn="l">
                <a:lnSpc>
                  <a:spcPts val="1841"/>
                </a:lnSpc>
              </a:pPr>
              <a:r>
                <a:rPr lang="en-US" sz="1095" b="1">
                  <a:solidFill>
                    <a:srgbClr val="FFFFFF"/>
                  </a:solidFill>
                  <a:latin typeface="Open Sans Bold"/>
                  <a:ea typeface="Open Sans Bold"/>
                  <a:cs typeface="Open Sans Bold"/>
                  <a:sym typeface="Open Sans Bold"/>
                </a:rPr>
                <a:t>Test - 611</a:t>
              </a:r>
            </a:p>
          </p:txBody>
        </p:sp>
        <p:grpSp>
          <p:nvGrpSpPr>
            <p:cNvPr id="31" name="Group 31"/>
            <p:cNvGrpSpPr/>
            <p:nvPr/>
          </p:nvGrpSpPr>
          <p:grpSpPr>
            <a:xfrm>
              <a:off x="7309917" y="8802818"/>
              <a:ext cx="3280886" cy="815556"/>
              <a:chOff x="0" y="0"/>
              <a:chExt cx="4800581" cy="1193319"/>
            </a:xfrm>
          </p:grpSpPr>
          <p:sp>
            <p:nvSpPr>
              <p:cNvPr id="32" name="Freeform 32"/>
              <p:cNvSpPr/>
              <p:nvPr/>
            </p:nvSpPr>
            <p:spPr>
              <a:xfrm>
                <a:off x="0" y="0"/>
                <a:ext cx="4800600" cy="1193292"/>
              </a:xfrm>
              <a:custGeom>
                <a:avLst/>
                <a:gdLst/>
                <a:ahLst/>
                <a:cxnLst/>
                <a:rect l="l" t="t" r="r" b="b"/>
                <a:pathLst>
                  <a:path w="4800600" h="1193292">
                    <a:moveTo>
                      <a:pt x="0" y="0"/>
                    </a:moveTo>
                    <a:lnTo>
                      <a:pt x="4800600" y="0"/>
                    </a:lnTo>
                    <a:lnTo>
                      <a:pt x="4800600" y="1193292"/>
                    </a:lnTo>
                    <a:lnTo>
                      <a:pt x="0" y="1193292"/>
                    </a:lnTo>
                    <a:close/>
                  </a:path>
                </a:pathLst>
              </a:custGeom>
              <a:solidFill>
                <a:srgbClr val="DB620B">
                  <a:alpha val="47059"/>
                </a:srgbClr>
              </a:solidFill>
            </p:spPr>
          </p:sp>
        </p:grpSp>
        <p:grpSp>
          <p:nvGrpSpPr>
            <p:cNvPr id="33" name="Group 33"/>
            <p:cNvGrpSpPr/>
            <p:nvPr/>
          </p:nvGrpSpPr>
          <p:grpSpPr>
            <a:xfrm>
              <a:off x="5392717" y="8802818"/>
              <a:ext cx="1871890" cy="815556"/>
              <a:chOff x="0" y="0"/>
              <a:chExt cx="2738943" cy="1193319"/>
            </a:xfrm>
          </p:grpSpPr>
          <p:sp>
            <p:nvSpPr>
              <p:cNvPr id="34" name="Freeform 34"/>
              <p:cNvSpPr/>
              <p:nvPr/>
            </p:nvSpPr>
            <p:spPr>
              <a:xfrm>
                <a:off x="0" y="0"/>
                <a:ext cx="2738882" cy="1193292"/>
              </a:xfrm>
              <a:custGeom>
                <a:avLst/>
                <a:gdLst/>
                <a:ahLst/>
                <a:cxnLst/>
                <a:rect l="l" t="t" r="r" b="b"/>
                <a:pathLst>
                  <a:path w="2738882" h="1193292">
                    <a:moveTo>
                      <a:pt x="0" y="0"/>
                    </a:moveTo>
                    <a:lnTo>
                      <a:pt x="2738882" y="0"/>
                    </a:lnTo>
                    <a:lnTo>
                      <a:pt x="2738882" y="1193292"/>
                    </a:lnTo>
                    <a:lnTo>
                      <a:pt x="0" y="1193292"/>
                    </a:lnTo>
                    <a:close/>
                  </a:path>
                </a:pathLst>
              </a:custGeom>
              <a:solidFill>
                <a:srgbClr val="DB620B">
                  <a:alpha val="47059"/>
                </a:srgbClr>
              </a:solidFill>
            </p:spPr>
          </p:sp>
        </p:grpSp>
        <p:sp>
          <p:nvSpPr>
            <p:cNvPr id="35" name="TextBox 35"/>
            <p:cNvSpPr txBox="1"/>
            <p:nvPr/>
          </p:nvSpPr>
          <p:spPr>
            <a:xfrm>
              <a:off x="5676489" y="9005926"/>
              <a:ext cx="1490463" cy="290091"/>
            </a:xfrm>
            <a:prstGeom prst="rect">
              <a:avLst/>
            </a:prstGeom>
          </p:spPr>
          <p:txBody>
            <a:bodyPr lIns="0" tIns="0" rIns="0" bIns="0" rtlCol="0" anchor="t">
              <a:spAutoFit/>
            </a:bodyPr>
            <a:lstStyle/>
            <a:p>
              <a:pPr algn="l">
                <a:lnSpc>
                  <a:spcPts val="2008"/>
                </a:lnSpc>
              </a:pPr>
              <a:r>
                <a:rPr lang="en-US" sz="1195" b="1">
                  <a:solidFill>
                    <a:srgbClr val="FFFFFF"/>
                  </a:solidFill>
                  <a:latin typeface="Open Sans Bold"/>
                  <a:ea typeface="Open Sans Bold"/>
                  <a:cs typeface="Open Sans Bold"/>
                  <a:sym typeface="Open Sans Bold"/>
                </a:rPr>
                <a:t>PM 10 </a:t>
              </a:r>
              <a:r>
                <a:rPr lang="en-US" sz="1195" b="1">
                  <a:solidFill>
                    <a:srgbClr val="000000"/>
                  </a:solidFill>
                  <a:latin typeface="Open Sans Bold"/>
                  <a:ea typeface="Open Sans Bold"/>
                  <a:cs typeface="Open Sans Bold"/>
                  <a:sym typeface="Open Sans Bold"/>
                </a:rPr>
                <a:t>(5703)</a:t>
              </a:r>
            </a:p>
          </p:txBody>
        </p:sp>
        <p:sp>
          <p:nvSpPr>
            <p:cNvPr id="36" name="TextBox 36"/>
            <p:cNvSpPr txBox="1"/>
            <p:nvPr/>
          </p:nvSpPr>
          <p:spPr>
            <a:xfrm>
              <a:off x="7418000" y="8876852"/>
              <a:ext cx="2195550" cy="566044"/>
            </a:xfrm>
            <a:prstGeom prst="rect">
              <a:avLst/>
            </a:prstGeom>
          </p:spPr>
          <p:txBody>
            <a:bodyPr lIns="0" tIns="0" rIns="0" bIns="0" rtlCol="0" anchor="t">
              <a:spAutoFit/>
            </a:bodyPr>
            <a:lstStyle/>
            <a:p>
              <a:pPr algn="l">
                <a:lnSpc>
                  <a:spcPts val="1841"/>
                </a:lnSpc>
              </a:pPr>
              <a:r>
                <a:rPr lang="en-US" sz="1095" b="1">
                  <a:solidFill>
                    <a:srgbClr val="FFFFFF"/>
                  </a:solidFill>
                  <a:latin typeface="Open Sans Bold"/>
                  <a:ea typeface="Open Sans Bold"/>
                  <a:cs typeface="Open Sans Bold"/>
                  <a:sym typeface="Open Sans Bold"/>
                </a:rPr>
                <a:t>Train - 4563</a:t>
              </a:r>
            </a:p>
            <a:p>
              <a:pPr algn="l">
                <a:lnSpc>
                  <a:spcPts val="1841"/>
                </a:lnSpc>
              </a:pPr>
              <a:r>
                <a:rPr lang="en-US" sz="1095" b="1">
                  <a:solidFill>
                    <a:srgbClr val="FFFFFF"/>
                  </a:solidFill>
                  <a:latin typeface="Open Sans Bold"/>
                  <a:ea typeface="Open Sans Bold"/>
                  <a:cs typeface="Open Sans Bold"/>
                  <a:sym typeface="Open Sans Bold"/>
                </a:rPr>
                <a:t>Test - 1140</a:t>
              </a:r>
            </a:p>
          </p:txBody>
        </p:sp>
      </p:grpSp>
      <p:grpSp>
        <p:nvGrpSpPr>
          <p:cNvPr id="37" name="Group 37"/>
          <p:cNvGrpSpPr/>
          <p:nvPr/>
        </p:nvGrpSpPr>
        <p:grpSpPr>
          <a:xfrm>
            <a:off x="3292330" y="8827765"/>
            <a:ext cx="11703340" cy="739473"/>
            <a:chOff x="0" y="0"/>
            <a:chExt cx="3082361" cy="194758"/>
          </a:xfrm>
        </p:grpSpPr>
        <p:sp>
          <p:nvSpPr>
            <p:cNvPr id="38" name="Freeform 38"/>
            <p:cNvSpPr/>
            <p:nvPr/>
          </p:nvSpPr>
          <p:spPr>
            <a:xfrm>
              <a:off x="0" y="0"/>
              <a:ext cx="3082361" cy="194758"/>
            </a:xfrm>
            <a:custGeom>
              <a:avLst/>
              <a:gdLst/>
              <a:ahLst/>
              <a:cxnLst/>
              <a:rect l="l" t="t" r="r" b="b"/>
              <a:pathLst>
                <a:path w="3082361" h="194758">
                  <a:moveTo>
                    <a:pt x="2879161" y="0"/>
                  </a:moveTo>
                  <a:cubicBezTo>
                    <a:pt x="2991385" y="0"/>
                    <a:pt x="3082361" y="43598"/>
                    <a:pt x="3082361" y="97379"/>
                  </a:cubicBezTo>
                  <a:cubicBezTo>
                    <a:pt x="3082361" y="151160"/>
                    <a:pt x="2991385" y="194758"/>
                    <a:pt x="2879161" y="194758"/>
                  </a:cubicBezTo>
                  <a:lnTo>
                    <a:pt x="203200" y="194758"/>
                  </a:lnTo>
                  <a:cubicBezTo>
                    <a:pt x="90976" y="194758"/>
                    <a:pt x="0" y="151160"/>
                    <a:pt x="0" y="97379"/>
                  </a:cubicBezTo>
                  <a:cubicBezTo>
                    <a:pt x="0" y="43598"/>
                    <a:pt x="90976" y="0"/>
                    <a:pt x="203200" y="0"/>
                  </a:cubicBezTo>
                  <a:close/>
                </a:path>
              </a:pathLst>
            </a:custGeom>
            <a:solidFill>
              <a:srgbClr val="DB620B"/>
            </a:solidFill>
          </p:spPr>
        </p:sp>
        <p:sp>
          <p:nvSpPr>
            <p:cNvPr id="39" name="TextBox 39"/>
            <p:cNvSpPr txBox="1"/>
            <p:nvPr/>
          </p:nvSpPr>
          <p:spPr>
            <a:xfrm>
              <a:off x="0" y="-104775"/>
              <a:ext cx="3082361" cy="299533"/>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Total Data : 5943 | Preprocessed Data : 5703 | 80 -20 % Train Test Split</a:t>
              </a:r>
            </a:p>
          </p:txBody>
        </p:sp>
      </p:grpSp>
      <p:sp>
        <p:nvSpPr>
          <p:cNvPr id="40" name="TextBox 40"/>
          <p:cNvSpPr txBox="1"/>
          <p:nvPr/>
        </p:nvSpPr>
        <p:spPr>
          <a:xfrm>
            <a:off x="3363451" y="9663783"/>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41" name="TextBox 41"/>
          <p:cNvSpPr txBox="1"/>
          <p:nvPr/>
        </p:nvSpPr>
        <p:spPr>
          <a:xfrm>
            <a:off x="16083935" y="9224338"/>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32</a:t>
            </a:r>
          </a:p>
        </p:txBody>
      </p:sp>
      <p:sp>
        <p:nvSpPr>
          <p:cNvPr id="42" name="TextBox 42"/>
          <p:cNvSpPr txBox="1"/>
          <p:nvPr/>
        </p:nvSpPr>
        <p:spPr>
          <a:xfrm>
            <a:off x="7281099" y="-175971"/>
            <a:ext cx="10861372" cy="1037999"/>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Data Collection and Pre-processing</a:t>
            </a:r>
          </a:p>
        </p:txBody>
      </p:sp>
      <p:sp>
        <p:nvSpPr>
          <p:cNvPr id="43" name="TextBox 43"/>
          <p:cNvSpPr txBox="1"/>
          <p:nvPr/>
        </p:nvSpPr>
        <p:spPr>
          <a:xfrm>
            <a:off x="15075399" y="9775055"/>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
        <p:nvSpPr>
          <p:cNvPr id="44" name="TextBox 44"/>
          <p:cNvSpPr txBox="1"/>
          <p:nvPr/>
        </p:nvSpPr>
        <p:spPr>
          <a:xfrm>
            <a:off x="9280134" y="10202493"/>
            <a:ext cx="1117847" cy="238066"/>
          </a:xfrm>
          <a:prstGeom prst="rect">
            <a:avLst/>
          </a:prstGeom>
        </p:spPr>
        <p:txBody>
          <a:bodyPr lIns="0" tIns="0" rIns="0" bIns="0" rtlCol="0" anchor="t">
            <a:spAutoFit/>
          </a:bodyPr>
          <a:lstStyle/>
          <a:p>
            <a:pPr algn="l">
              <a:lnSpc>
                <a:spcPts val="2008"/>
              </a:lnSpc>
            </a:pPr>
            <a:r>
              <a:rPr lang="en-US" sz="1195" b="1">
                <a:solidFill>
                  <a:srgbClr val="000000"/>
                </a:solidFill>
                <a:latin typeface="Open Sans Bold"/>
                <a:ea typeface="Open Sans Bold"/>
                <a:cs typeface="Open Sans Bold"/>
                <a:sym typeface="Open Sans Bold"/>
              </a:rPr>
              <a:t>PM 2.5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TextBox 6"/>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7" name="TextBox 7"/>
          <p:cNvSpPr txBox="1"/>
          <p:nvPr/>
        </p:nvSpPr>
        <p:spPr>
          <a:xfrm>
            <a:off x="16305224" y="9105900"/>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33</a:t>
            </a:r>
          </a:p>
        </p:txBody>
      </p:sp>
      <p:sp>
        <p:nvSpPr>
          <p:cNvPr id="8" name="TextBox 8"/>
          <p:cNvSpPr txBox="1"/>
          <p:nvPr/>
        </p:nvSpPr>
        <p:spPr>
          <a:xfrm>
            <a:off x="8243398" y="-199731"/>
            <a:ext cx="10412556" cy="1037931"/>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Actual Representation of Data</a:t>
            </a:r>
          </a:p>
        </p:txBody>
      </p:sp>
      <p:sp>
        <p:nvSpPr>
          <p:cNvPr id="9" name="TextBox 9"/>
          <p:cNvSpPr txBox="1"/>
          <p:nvPr/>
        </p:nvSpPr>
        <p:spPr>
          <a:xfrm>
            <a:off x="11183730" y="506136"/>
            <a:ext cx="7066170" cy="1038128"/>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Evidence of Completion </a:t>
            </a:r>
          </a:p>
        </p:txBody>
      </p:sp>
      <p:sp>
        <p:nvSpPr>
          <p:cNvPr id="10" name="TextBox 10"/>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grpSp>
        <p:nvGrpSpPr>
          <p:cNvPr id="11" name="Group 11"/>
          <p:cNvGrpSpPr/>
          <p:nvPr/>
        </p:nvGrpSpPr>
        <p:grpSpPr>
          <a:xfrm>
            <a:off x="1765657" y="1028700"/>
            <a:ext cx="10062580" cy="8229600"/>
            <a:chOff x="0" y="0"/>
            <a:chExt cx="13416773" cy="10972800"/>
          </a:xfrm>
        </p:grpSpPr>
        <p:sp>
          <p:nvSpPr>
            <p:cNvPr id="12" name="Freeform 12"/>
            <p:cNvSpPr/>
            <p:nvPr/>
          </p:nvSpPr>
          <p:spPr>
            <a:xfrm>
              <a:off x="0" y="0"/>
              <a:ext cx="9040489" cy="3539552"/>
            </a:xfrm>
            <a:custGeom>
              <a:avLst/>
              <a:gdLst/>
              <a:ahLst/>
              <a:cxnLst/>
              <a:rect l="l" t="t" r="r" b="b"/>
              <a:pathLst>
                <a:path w="9040489" h="3539552">
                  <a:moveTo>
                    <a:pt x="0" y="0"/>
                  </a:moveTo>
                  <a:lnTo>
                    <a:pt x="9040489" y="0"/>
                  </a:lnTo>
                  <a:lnTo>
                    <a:pt x="9040489" y="3539552"/>
                  </a:lnTo>
                  <a:lnTo>
                    <a:pt x="0" y="3539552"/>
                  </a:lnTo>
                  <a:lnTo>
                    <a:pt x="0" y="0"/>
                  </a:lnTo>
                  <a:close/>
                </a:path>
              </a:pathLst>
            </a:custGeom>
            <a:blipFill>
              <a:blip r:embed="rId5"/>
              <a:stretch>
                <a:fillRect l="-642" b="-1264"/>
              </a:stretch>
            </a:blipFill>
          </p:spPr>
        </p:sp>
        <p:sp>
          <p:nvSpPr>
            <p:cNvPr id="13" name="Freeform 13"/>
            <p:cNvSpPr/>
            <p:nvPr/>
          </p:nvSpPr>
          <p:spPr>
            <a:xfrm>
              <a:off x="0" y="3684261"/>
              <a:ext cx="9040489" cy="3580255"/>
            </a:xfrm>
            <a:custGeom>
              <a:avLst/>
              <a:gdLst/>
              <a:ahLst/>
              <a:cxnLst/>
              <a:rect l="l" t="t" r="r" b="b"/>
              <a:pathLst>
                <a:path w="9040489" h="3580255">
                  <a:moveTo>
                    <a:pt x="0" y="0"/>
                  </a:moveTo>
                  <a:lnTo>
                    <a:pt x="9040489" y="0"/>
                  </a:lnTo>
                  <a:lnTo>
                    <a:pt x="9040489" y="3580255"/>
                  </a:lnTo>
                  <a:lnTo>
                    <a:pt x="0" y="3580255"/>
                  </a:lnTo>
                  <a:lnTo>
                    <a:pt x="0" y="0"/>
                  </a:lnTo>
                  <a:close/>
                </a:path>
              </a:pathLst>
            </a:custGeom>
            <a:blipFill>
              <a:blip r:embed="rId6"/>
              <a:stretch>
                <a:fillRect/>
              </a:stretch>
            </a:blipFill>
          </p:spPr>
        </p:sp>
        <p:sp>
          <p:nvSpPr>
            <p:cNvPr id="14" name="Freeform 14"/>
            <p:cNvSpPr/>
            <p:nvPr/>
          </p:nvSpPr>
          <p:spPr>
            <a:xfrm>
              <a:off x="0" y="7480825"/>
              <a:ext cx="9040489" cy="3491975"/>
            </a:xfrm>
            <a:custGeom>
              <a:avLst/>
              <a:gdLst/>
              <a:ahLst/>
              <a:cxnLst/>
              <a:rect l="l" t="t" r="r" b="b"/>
              <a:pathLst>
                <a:path w="9040489" h="3491975">
                  <a:moveTo>
                    <a:pt x="0" y="0"/>
                  </a:moveTo>
                  <a:lnTo>
                    <a:pt x="9040489" y="0"/>
                  </a:lnTo>
                  <a:lnTo>
                    <a:pt x="9040489" y="3491975"/>
                  </a:lnTo>
                  <a:lnTo>
                    <a:pt x="0" y="3491975"/>
                  </a:lnTo>
                  <a:lnTo>
                    <a:pt x="0" y="0"/>
                  </a:lnTo>
                  <a:close/>
                </a:path>
              </a:pathLst>
            </a:custGeom>
            <a:blipFill>
              <a:blip r:embed="rId7"/>
              <a:stretch>
                <a:fillRect/>
              </a:stretch>
            </a:blipFill>
          </p:spPr>
        </p:sp>
        <p:grpSp>
          <p:nvGrpSpPr>
            <p:cNvPr id="15" name="Group 15"/>
            <p:cNvGrpSpPr/>
            <p:nvPr/>
          </p:nvGrpSpPr>
          <p:grpSpPr>
            <a:xfrm>
              <a:off x="10598582" y="845057"/>
              <a:ext cx="2818191" cy="1849438"/>
              <a:chOff x="0" y="0"/>
              <a:chExt cx="812800" cy="533400"/>
            </a:xfrm>
          </p:grpSpPr>
          <p:sp>
            <p:nvSpPr>
              <p:cNvPr id="16" name="Freeform 16"/>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DB620B"/>
              </a:solidFill>
            </p:spPr>
          </p:sp>
          <p:sp>
            <p:nvSpPr>
              <p:cNvPr id="17" name="TextBox 17"/>
              <p:cNvSpPr txBox="1"/>
              <p:nvPr/>
            </p:nvSpPr>
            <p:spPr>
              <a:xfrm>
                <a:off x="38100" y="-15875"/>
                <a:ext cx="736600" cy="473075"/>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CO2</a:t>
                </a:r>
              </a:p>
            </p:txBody>
          </p:sp>
        </p:grpSp>
        <p:grpSp>
          <p:nvGrpSpPr>
            <p:cNvPr id="18" name="Group 18"/>
            <p:cNvGrpSpPr/>
            <p:nvPr/>
          </p:nvGrpSpPr>
          <p:grpSpPr>
            <a:xfrm>
              <a:off x="10598582" y="4549669"/>
              <a:ext cx="2818191" cy="1849438"/>
              <a:chOff x="0" y="0"/>
              <a:chExt cx="812800" cy="533400"/>
            </a:xfrm>
          </p:grpSpPr>
          <p:sp>
            <p:nvSpPr>
              <p:cNvPr id="19" name="Freeform 19"/>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DB620B"/>
              </a:solidFill>
            </p:spPr>
          </p:sp>
          <p:sp>
            <p:nvSpPr>
              <p:cNvPr id="20" name="TextBox 20"/>
              <p:cNvSpPr txBox="1"/>
              <p:nvPr/>
            </p:nvSpPr>
            <p:spPr>
              <a:xfrm>
                <a:off x="38100" y="-15875"/>
                <a:ext cx="736600" cy="473075"/>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PM 2.5</a:t>
                </a:r>
              </a:p>
            </p:txBody>
          </p:sp>
        </p:grpSp>
        <p:grpSp>
          <p:nvGrpSpPr>
            <p:cNvPr id="21" name="Group 21"/>
            <p:cNvGrpSpPr/>
            <p:nvPr/>
          </p:nvGrpSpPr>
          <p:grpSpPr>
            <a:xfrm>
              <a:off x="10598582" y="8302093"/>
              <a:ext cx="2818191" cy="1849438"/>
              <a:chOff x="0" y="0"/>
              <a:chExt cx="812800" cy="533400"/>
            </a:xfrm>
          </p:grpSpPr>
          <p:sp>
            <p:nvSpPr>
              <p:cNvPr id="22" name="Freeform 22"/>
              <p:cNvSpPr/>
              <p:nvPr/>
            </p:nvSpPr>
            <p:spPr>
              <a:xfrm>
                <a:off x="0" y="0"/>
                <a:ext cx="827989" cy="537638"/>
              </a:xfrm>
              <a:custGeom>
                <a:avLst/>
                <a:gdLst/>
                <a:ahLst/>
                <a:cxnLst/>
                <a:rect l="l" t="t" r="r" b="b"/>
                <a:pathLst>
                  <a:path w="827989" h="537638">
                    <a:moveTo>
                      <a:pt x="461490" y="0"/>
                    </a:moveTo>
                    <a:cubicBezTo>
                      <a:pt x="470405" y="0"/>
                      <a:pt x="479374" y="0"/>
                      <a:pt x="488272" y="0"/>
                    </a:cubicBezTo>
                    <a:cubicBezTo>
                      <a:pt x="559210" y="8909"/>
                      <a:pt x="603543" y="38564"/>
                      <a:pt x="623736" y="87090"/>
                    </a:cubicBezTo>
                    <a:cubicBezTo>
                      <a:pt x="742003" y="80618"/>
                      <a:pt x="827989" y="172373"/>
                      <a:pt x="775586" y="262426"/>
                    </a:cubicBezTo>
                    <a:cubicBezTo>
                      <a:pt x="793012" y="281349"/>
                      <a:pt x="807550" y="302517"/>
                      <a:pt x="812800" y="330926"/>
                    </a:cubicBezTo>
                    <a:cubicBezTo>
                      <a:pt x="812800" y="339065"/>
                      <a:pt x="812800" y="347184"/>
                      <a:pt x="812800" y="355321"/>
                    </a:cubicBezTo>
                    <a:cubicBezTo>
                      <a:pt x="797154" y="427627"/>
                      <a:pt x="729827" y="476486"/>
                      <a:pt x="619295" y="463333"/>
                    </a:cubicBezTo>
                    <a:cubicBezTo>
                      <a:pt x="590856" y="500459"/>
                      <a:pt x="540252" y="537638"/>
                      <a:pt x="461507" y="533008"/>
                    </a:cubicBezTo>
                    <a:cubicBezTo>
                      <a:pt x="420804" y="530570"/>
                      <a:pt x="392488" y="516453"/>
                      <a:pt x="367697" y="499302"/>
                    </a:cubicBezTo>
                    <a:cubicBezTo>
                      <a:pt x="341584" y="513559"/>
                      <a:pt x="313304" y="524747"/>
                      <a:pt x="272443" y="524871"/>
                    </a:cubicBezTo>
                    <a:cubicBezTo>
                      <a:pt x="177910" y="525082"/>
                      <a:pt x="114672" y="470155"/>
                      <a:pt x="113139" y="394815"/>
                    </a:cubicBezTo>
                    <a:cubicBezTo>
                      <a:pt x="52367" y="377190"/>
                      <a:pt x="11206" y="344291"/>
                      <a:pt x="0" y="287995"/>
                    </a:cubicBezTo>
                    <a:cubicBezTo>
                      <a:pt x="0" y="279858"/>
                      <a:pt x="0" y="271704"/>
                      <a:pt x="0" y="263601"/>
                    </a:cubicBezTo>
                    <a:cubicBezTo>
                      <a:pt x="12369" y="207816"/>
                      <a:pt x="51292" y="172776"/>
                      <a:pt x="116099" y="157922"/>
                    </a:cubicBezTo>
                    <a:cubicBezTo>
                      <a:pt x="112205" y="63818"/>
                      <a:pt x="241837" y="5016"/>
                      <a:pt x="348333" y="46474"/>
                    </a:cubicBezTo>
                    <a:cubicBezTo>
                      <a:pt x="373689" y="25973"/>
                      <a:pt x="409562" y="3613"/>
                      <a:pt x="461490" y="0"/>
                    </a:cubicBezTo>
                    <a:close/>
                  </a:path>
                </a:pathLst>
              </a:custGeom>
              <a:solidFill>
                <a:srgbClr val="DB620B"/>
              </a:solidFill>
            </p:spPr>
          </p:sp>
          <p:sp>
            <p:nvSpPr>
              <p:cNvPr id="23" name="TextBox 23"/>
              <p:cNvSpPr txBox="1"/>
              <p:nvPr/>
            </p:nvSpPr>
            <p:spPr>
              <a:xfrm>
                <a:off x="38100" y="-15875"/>
                <a:ext cx="736600" cy="473075"/>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PM 10</a:t>
                </a: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692734" y="472983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937922" y="2819548"/>
            <a:ext cx="5219128" cy="3555991"/>
          </a:xfrm>
          <a:custGeom>
            <a:avLst/>
            <a:gdLst/>
            <a:ahLst/>
            <a:cxnLst/>
            <a:rect l="l" t="t" r="r" b="b"/>
            <a:pathLst>
              <a:path w="5219128" h="3555991">
                <a:moveTo>
                  <a:pt x="0" y="0"/>
                </a:moveTo>
                <a:lnTo>
                  <a:pt x="5219128" y="0"/>
                </a:lnTo>
                <a:lnTo>
                  <a:pt x="5219128" y="3555991"/>
                </a:lnTo>
                <a:lnTo>
                  <a:pt x="0" y="3555991"/>
                </a:lnTo>
                <a:lnTo>
                  <a:pt x="0" y="0"/>
                </a:lnTo>
                <a:close/>
              </a:path>
            </a:pathLst>
          </a:custGeom>
          <a:blipFill>
            <a:blip r:embed="rId5"/>
            <a:stretch>
              <a:fillRect/>
            </a:stretch>
          </a:blipFill>
        </p:spPr>
      </p:sp>
      <p:grpSp>
        <p:nvGrpSpPr>
          <p:cNvPr id="7" name="Group 7"/>
          <p:cNvGrpSpPr/>
          <p:nvPr/>
        </p:nvGrpSpPr>
        <p:grpSpPr>
          <a:xfrm>
            <a:off x="1745412" y="1646818"/>
            <a:ext cx="3086100" cy="688738"/>
            <a:chOff x="0" y="0"/>
            <a:chExt cx="812800" cy="181396"/>
          </a:xfrm>
        </p:grpSpPr>
        <p:sp>
          <p:nvSpPr>
            <p:cNvPr id="8" name="Freeform 8"/>
            <p:cNvSpPr/>
            <p:nvPr/>
          </p:nvSpPr>
          <p:spPr>
            <a:xfrm>
              <a:off x="0" y="0"/>
              <a:ext cx="812800" cy="181396"/>
            </a:xfrm>
            <a:custGeom>
              <a:avLst/>
              <a:gdLst/>
              <a:ahLst/>
              <a:cxnLst/>
              <a:rect l="l" t="t" r="r" b="b"/>
              <a:pathLst>
                <a:path w="812800" h="181396">
                  <a:moveTo>
                    <a:pt x="90698" y="0"/>
                  </a:moveTo>
                  <a:lnTo>
                    <a:pt x="722102" y="0"/>
                  </a:lnTo>
                  <a:cubicBezTo>
                    <a:pt x="772193" y="0"/>
                    <a:pt x="812800" y="40607"/>
                    <a:pt x="812800" y="90698"/>
                  </a:cubicBezTo>
                  <a:lnTo>
                    <a:pt x="812800" y="90698"/>
                  </a:lnTo>
                  <a:cubicBezTo>
                    <a:pt x="812800" y="114753"/>
                    <a:pt x="803244" y="137822"/>
                    <a:pt x="786235" y="154831"/>
                  </a:cubicBezTo>
                  <a:cubicBezTo>
                    <a:pt x="769226" y="171840"/>
                    <a:pt x="746157" y="181396"/>
                    <a:pt x="722102" y="181396"/>
                  </a:cubicBezTo>
                  <a:lnTo>
                    <a:pt x="90698" y="181396"/>
                  </a:lnTo>
                  <a:cubicBezTo>
                    <a:pt x="40607" y="181396"/>
                    <a:pt x="0" y="140789"/>
                    <a:pt x="0" y="90698"/>
                  </a:cubicBezTo>
                  <a:lnTo>
                    <a:pt x="0" y="90698"/>
                  </a:lnTo>
                  <a:cubicBezTo>
                    <a:pt x="0" y="40607"/>
                    <a:pt x="40607" y="0"/>
                    <a:pt x="90698" y="0"/>
                  </a:cubicBezTo>
                  <a:close/>
                </a:path>
              </a:pathLst>
            </a:custGeom>
            <a:solidFill>
              <a:srgbClr val="DB620B"/>
            </a:solidFill>
          </p:spPr>
        </p:sp>
        <p:sp>
          <p:nvSpPr>
            <p:cNvPr id="9" name="TextBox 9"/>
            <p:cNvSpPr txBox="1"/>
            <p:nvPr/>
          </p:nvSpPr>
          <p:spPr>
            <a:xfrm>
              <a:off x="0" y="-104775"/>
              <a:ext cx="812800" cy="286171"/>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Random Forest</a:t>
              </a:r>
            </a:p>
          </p:txBody>
        </p:sp>
      </p:grpSp>
      <p:grpSp>
        <p:nvGrpSpPr>
          <p:cNvPr id="10" name="Group 10"/>
          <p:cNvGrpSpPr/>
          <p:nvPr/>
        </p:nvGrpSpPr>
        <p:grpSpPr>
          <a:xfrm>
            <a:off x="7662505" y="1589668"/>
            <a:ext cx="3086100" cy="688738"/>
            <a:chOff x="0" y="0"/>
            <a:chExt cx="812800" cy="181396"/>
          </a:xfrm>
        </p:grpSpPr>
        <p:sp>
          <p:nvSpPr>
            <p:cNvPr id="11" name="Freeform 11"/>
            <p:cNvSpPr/>
            <p:nvPr/>
          </p:nvSpPr>
          <p:spPr>
            <a:xfrm>
              <a:off x="0" y="0"/>
              <a:ext cx="812800" cy="181396"/>
            </a:xfrm>
            <a:custGeom>
              <a:avLst/>
              <a:gdLst/>
              <a:ahLst/>
              <a:cxnLst/>
              <a:rect l="l" t="t" r="r" b="b"/>
              <a:pathLst>
                <a:path w="812800" h="181396">
                  <a:moveTo>
                    <a:pt x="90698" y="0"/>
                  </a:moveTo>
                  <a:lnTo>
                    <a:pt x="722102" y="0"/>
                  </a:lnTo>
                  <a:cubicBezTo>
                    <a:pt x="772193" y="0"/>
                    <a:pt x="812800" y="40607"/>
                    <a:pt x="812800" y="90698"/>
                  </a:cubicBezTo>
                  <a:lnTo>
                    <a:pt x="812800" y="90698"/>
                  </a:lnTo>
                  <a:cubicBezTo>
                    <a:pt x="812800" y="114753"/>
                    <a:pt x="803244" y="137822"/>
                    <a:pt x="786235" y="154831"/>
                  </a:cubicBezTo>
                  <a:cubicBezTo>
                    <a:pt x="769226" y="171840"/>
                    <a:pt x="746157" y="181396"/>
                    <a:pt x="722102" y="181396"/>
                  </a:cubicBezTo>
                  <a:lnTo>
                    <a:pt x="90698" y="181396"/>
                  </a:lnTo>
                  <a:cubicBezTo>
                    <a:pt x="40607" y="181396"/>
                    <a:pt x="0" y="140789"/>
                    <a:pt x="0" y="90698"/>
                  </a:cubicBezTo>
                  <a:lnTo>
                    <a:pt x="0" y="90698"/>
                  </a:lnTo>
                  <a:cubicBezTo>
                    <a:pt x="0" y="40607"/>
                    <a:pt x="40607" y="0"/>
                    <a:pt x="90698" y="0"/>
                  </a:cubicBezTo>
                  <a:close/>
                </a:path>
              </a:pathLst>
            </a:custGeom>
            <a:solidFill>
              <a:srgbClr val="DB620B"/>
            </a:solidFill>
          </p:spPr>
        </p:sp>
        <p:sp>
          <p:nvSpPr>
            <p:cNvPr id="12" name="TextBox 12"/>
            <p:cNvSpPr txBox="1"/>
            <p:nvPr/>
          </p:nvSpPr>
          <p:spPr>
            <a:xfrm>
              <a:off x="0" y="-104775"/>
              <a:ext cx="812800" cy="286171"/>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Linear Regression</a:t>
              </a:r>
            </a:p>
          </p:txBody>
        </p:sp>
      </p:grpSp>
      <p:grpSp>
        <p:nvGrpSpPr>
          <p:cNvPr id="13" name="Group 13"/>
          <p:cNvGrpSpPr/>
          <p:nvPr/>
        </p:nvGrpSpPr>
        <p:grpSpPr>
          <a:xfrm>
            <a:off x="13362467" y="1646818"/>
            <a:ext cx="3086100" cy="688738"/>
            <a:chOff x="0" y="0"/>
            <a:chExt cx="812800" cy="181396"/>
          </a:xfrm>
        </p:grpSpPr>
        <p:sp>
          <p:nvSpPr>
            <p:cNvPr id="14" name="Freeform 14"/>
            <p:cNvSpPr/>
            <p:nvPr/>
          </p:nvSpPr>
          <p:spPr>
            <a:xfrm>
              <a:off x="0" y="0"/>
              <a:ext cx="812800" cy="181396"/>
            </a:xfrm>
            <a:custGeom>
              <a:avLst/>
              <a:gdLst/>
              <a:ahLst/>
              <a:cxnLst/>
              <a:rect l="l" t="t" r="r" b="b"/>
              <a:pathLst>
                <a:path w="812800" h="181396">
                  <a:moveTo>
                    <a:pt x="90698" y="0"/>
                  </a:moveTo>
                  <a:lnTo>
                    <a:pt x="722102" y="0"/>
                  </a:lnTo>
                  <a:cubicBezTo>
                    <a:pt x="772193" y="0"/>
                    <a:pt x="812800" y="40607"/>
                    <a:pt x="812800" y="90698"/>
                  </a:cubicBezTo>
                  <a:lnTo>
                    <a:pt x="812800" y="90698"/>
                  </a:lnTo>
                  <a:cubicBezTo>
                    <a:pt x="812800" y="114753"/>
                    <a:pt x="803244" y="137822"/>
                    <a:pt x="786235" y="154831"/>
                  </a:cubicBezTo>
                  <a:cubicBezTo>
                    <a:pt x="769226" y="171840"/>
                    <a:pt x="746157" y="181396"/>
                    <a:pt x="722102" y="181396"/>
                  </a:cubicBezTo>
                  <a:lnTo>
                    <a:pt x="90698" y="181396"/>
                  </a:lnTo>
                  <a:cubicBezTo>
                    <a:pt x="40607" y="181396"/>
                    <a:pt x="0" y="140789"/>
                    <a:pt x="0" y="90698"/>
                  </a:cubicBezTo>
                  <a:lnTo>
                    <a:pt x="0" y="90698"/>
                  </a:lnTo>
                  <a:cubicBezTo>
                    <a:pt x="0" y="40607"/>
                    <a:pt x="40607" y="0"/>
                    <a:pt x="90698" y="0"/>
                  </a:cubicBezTo>
                  <a:close/>
                </a:path>
              </a:pathLst>
            </a:custGeom>
            <a:solidFill>
              <a:srgbClr val="DB620B"/>
            </a:solidFill>
          </p:spPr>
        </p:sp>
        <p:sp>
          <p:nvSpPr>
            <p:cNvPr id="15" name="TextBox 15"/>
            <p:cNvSpPr txBox="1"/>
            <p:nvPr/>
          </p:nvSpPr>
          <p:spPr>
            <a:xfrm>
              <a:off x="0" y="-104775"/>
              <a:ext cx="812800" cy="286171"/>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XGbhoost</a:t>
              </a:r>
            </a:p>
          </p:txBody>
        </p:sp>
      </p:grpSp>
      <p:sp>
        <p:nvSpPr>
          <p:cNvPr id="16" name="Freeform 16"/>
          <p:cNvSpPr/>
          <p:nvPr/>
        </p:nvSpPr>
        <p:spPr>
          <a:xfrm>
            <a:off x="6408877" y="2819548"/>
            <a:ext cx="5593355" cy="3555991"/>
          </a:xfrm>
          <a:custGeom>
            <a:avLst/>
            <a:gdLst/>
            <a:ahLst/>
            <a:cxnLst/>
            <a:rect l="l" t="t" r="r" b="b"/>
            <a:pathLst>
              <a:path w="5593355" h="3555991">
                <a:moveTo>
                  <a:pt x="0" y="0"/>
                </a:moveTo>
                <a:lnTo>
                  <a:pt x="5593355" y="0"/>
                </a:lnTo>
                <a:lnTo>
                  <a:pt x="5593355" y="3555991"/>
                </a:lnTo>
                <a:lnTo>
                  <a:pt x="0" y="3555991"/>
                </a:lnTo>
                <a:lnTo>
                  <a:pt x="0" y="0"/>
                </a:lnTo>
                <a:close/>
              </a:path>
            </a:pathLst>
          </a:custGeom>
          <a:blipFill>
            <a:blip r:embed="rId6"/>
            <a:stretch>
              <a:fillRect/>
            </a:stretch>
          </a:blipFill>
        </p:spPr>
      </p:sp>
      <p:sp>
        <p:nvSpPr>
          <p:cNvPr id="17" name="Freeform 17"/>
          <p:cNvSpPr/>
          <p:nvPr/>
        </p:nvSpPr>
        <p:spPr>
          <a:xfrm>
            <a:off x="12240357" y="2819548"/>
            <a:ext cx="5330320" cy="3555991"/>
          </a:xfrm>
          <a:custGeom>
            <a:avLst/>
            <a:gdLst/>
            <a:ahLst/>
            <a:cxnLst/>
            <a:rect l="l" t="t" r="r" b="b"/>
            <a:pathLst>
              <a:path w="5330320" h="3555991">
                <a:moveTo>
                  <a:pt x="0" y="0"/>
                </a:moveTo>
                <a:lnTo>
                  <a:pt x="5330320" y="0"/>
                </a:lnTo>
                <a:lnTo>
                  <a:pt x="5330320" y="3555991"/>
                </a:lnTo>
                <a:lnTo>
                  <a:pt x="0" y="3555991"/>
                </a:lnTo>
                <a:lnTo>
                  <a:pt x="0" y="0"/>
                </a:lnTo>
                <a:close/>
              </a:path>
            </a:pathLst>
          </a:custGeom>
          <a:blipFill>
            <a:blip r:embed="rId7"/>
            <a:stretch>
              <a:fillRect/>
            </a:stretch>
          </a:blipFill>
        </p:spPr>
      </p:sp>
      <p:sp>
        <p:nvSpPr>
          <p:cNvPr id="18" name="Freeform 18"/>
          <p:cNvSpPr/>
          <p:nvPr/>
        </p:nvSpPr>
        <p:spPr>
          <a:xfrm>
            <a:off x="937922" y="6918464"/>
            <a:ext cx="5233812" cy="431655"/>
          </a:xfrm>
          <a:custGeom>
            <a:avLst/>
            <a:gdLst/>
            <a:ahLst/>
            <a:cxnLst/>
            <a:rect l="l" t="t" r="r" b="b"/>
            <a:pathLst>
              <a:path w="5233812" h="431655">
                <a:moveTo>
                  <a:pt x="0" y="0"/>
                </a:moveTo>
                <a:lnTo>
                  <a:pt x="5233812" y="0"/>
                </a:lnTo>
                <a:lnTo>
                  <a:pt x="5233812" y="431655"/>
                </a:lnTo>
                <a:lnTo>
                  <a:pt x="0" y="431655"/>
                </a:lnTo>
                <a:lnTo>
                  <a:pt x="0" y="0"/>
                </a:lnTo>
                <a:close/>
              </a:path>
            </a:pathLst>
          </a:custGeom>
          <a:blipFill>
            <a:blip r:embed="rId8"/>
            <a:stretch>
              <a:fillRect/>
            </a:stretch>
          </a:blipFill>
        </p:spPr>
      </p:sp>
      <p:sp>
        <p:nvSpPr>
          <p:cNvPr id="19" name="Freeform 19"/>
          <p:cNvSpPr/>
          <p:nvPr/>
        </p:nvSpPr>
        <p:spPr>
          <a:xfrm>
            <a:off x="6365269" y="6918464"/>
            <a:ext cx="5636963" cy="708024"/>
          </a:xfrm>
          <a:custGeom>
            <a:avLst/>
            <a:gdLst/>
            <a:ahLst/>
            <a:cxnLst/>
            <a:rect l="l" t="t" r="r" b="b"/>
            <a:pathLst>
              <a:path w="5636963" h="708024">
                <a:moveTo>
                  <a:pt x="0" y="0"/>
                </a:moveTo>
                <a:lnTo>
                  <a:pt x="5636963" y="0"/>
                </a:lnTo>
                <a:lnTo>
                  <a:pt x="5636963" y="708024"/>
                </a:lnTo>
                <a:lnTo>
                  <a:pt x="0" y="708024"/>
                </a:lnTo>
                <a:lnTo>
                  <a:pt x="0" y="0"/>
                </a:lnTo>
                <a:close/>
              </a:path>
            </a:pathLst>
          </a:custGeom>
          <a:blipFill>
            <a:blip r:embed="rId9"/>
            <a:stretch>
              <a:fillRect/>
            </a:stretch>
          </a:blipFill>
        </p:spPr>
      </p:sp>
      <p:sp>
        <p:nvSpPr>
          <p:cNvPr id="20" name="Freeform 20"/>
          <p:cNvSpPr/>
          <p:nvPr/>
        </p:nvSpPr>
        <p:spPr>
          <a:xfrm>
            <a:off x="12240357" y="6918464"/>
            <a:ext cx="5330320" cy="772661"/>
          </a:xfrm>
          <a:custGeom>
            <a:avLst/>
            <a:gdLst/>
            <a:ahLst/>
            <a:cxnLst/>
            <a:rect l="l" t="t" r="r" b="b"/>
            <a:pathLst>
              <a:path w="5330320" h="772661">
                <a:moveTo>
                  <a:pt x="0" y="0"/>
                </a:moveTo>
                <a:lnTo>
                  <a:pt x="5330320" y="0"/>
                </a:lnTo>
                <a:lnTo>
                  <a:pt x="5330320" y="772661"/>
                </a:lnTo>
                <a:lnTo>
                  <a:pt x="0" y="772661"/>
                </a:lnTo>
                <a:lnTo>
                  <a:pt x="0" y="0"/>
                </a:lnTo>
                <a:close/>
              </a:path>
            </a:pathLst>
          </a:custGeom>
          <a:blipFill>
            <a:blip r:embed="rId10"/>
            <a:stretch>
              <a:fillRect/>
            </a:stretch>
          </a:blipFill>
        </p:spPr>
      </p:sp>
      <p:grpSp>
        <p:nvGrpSpPr>
          <p:cNvPr id="21" name="Group 21"/>
          <p:cNvGrpSpPr/>
          <p:nvPr/>
        </p:nvGrpSpPr>
        <p:grpSpPr>
          <a:xfrm>
            <a:off x="1397534" y="8357828"/>
            <a:ext cx="14618228" cy="1012740"/>
            <a:chOff x="0" y="0"/>
            <a:chExt cx="3850068" cy="266730"/>
          </a:xfrm>
        </p:grpSpPr>
        <p:sp>
          <p:nvSpPr>
            <p:cNvPr id="22" name="Freeform 22"/>
            <p:cNvSpPr/>
            <p:nvPr/>
          </p:nvSpPr>
          <p:spPr>
            <a:xfrm>
              <a:off x="0" y="0"/>
              <a:ext cx="3850068" cy="266730"/>
            </a:xfrm>
            <a:custGeom>
              <a:avLst/>
              <a:gdLst/>
              <a:ahLst/>
              <a:cxnLst/>
              <a:rect l="l" t="t" r="r" b="b"/>
              <a:pathLst>
                <a:path w="3850068" h="266730">
                  <a:moveTo>
                    <a:pt x="3850068" y="0"/>
                  </a:moveTo>
                  <a:lnTo>
                    <a:pt x="3850068" y="152430"/>
                  </a:lnTo>
                  <a:lnTo>
                    <a:pt x="1925034" y="266730"/>
                  </a:lnTo>
                  <a:lnTo>
                    <a:pt x="0" y="152430"/>
                  </a:lnTo>
                  <a:lnTo>
                    <a:pt x="0" y="0"/>
                  </a:lnTo>
                  <a:lnTo>
                    <a:pt x="3850068" y="0"/>
                  </a:lnTo>
                  <a:close/>
                </a:path>
              </a:pathLst>
            </a:custGeom>
            <a:solidFill>
              <a:srgbClr val="494F56"/>
            </a:solidFill>
          </p:spPr>
        </p:sp>
        <p:sp>
          <p:nvSpPr>
            <p:cNvPr id="23" name="TextBox 23"/>
            <p:cNvSpPr txBox="1"/>
            <p:nvPr/>
          </p:nvSpPr>
          <p:spPr>
            <a:xfrm>
              <a:off x="0" y="-104775"/>
              <a:ext cx="3850068" cy="257205"/>
            </a:xfrm>
            <a:prstGeom prst="rect">
              <a:avLst/>
            </a:prstGeom>
          </p:spPr>
          <p:txBody>
            <a:bodyPr lIns="50800" tIns="50800" rIns="50800" bIns="50800" rtlCol="0" anchor="ctr"/>
            <a:lstStyle/>
            <a:p>
              <a:pPr algn="ctr">
                <a:lnSpc>
                  <a:spcPts val="4053"/>
                </a:lnSpc>
              </a:pPr>
              <a:r>
                <a:rPr lang="en-US" sz="2412" b="1">
                  <a:solidFill>
                    <a:srgbClr val="FFFFFF"/>
                  </a:solidFill>
                  <a:latin typeface="Open Sans Bold"/>
                  <a:ea typeface="Open Sans Bold"/>
                  <a:cs typeface="Open Sans Bold"/>
                  <a:sym typeface="Open Sans Bold"/>
                </a:rPr>
                <a:t>Lover value indicates a better fit in MSE</a:t>
              </a:r>
            </a:p>
          </p:txBody>
        </p:sp>
      </p:grpSp>
      <p:grpSp>
        <p:nvGrpSpPr>
          <p:cNvPr id="24" name="Group 24"/>
          <p:cNvGrpSpPr/>
          <p:nvPr/>
        </p:nvGrpSpPr>
        <p:grpSpPr>
          <a:xfrm>
            <a:off x="1896441" y="7702871"/>
            <a:ext cx="3086100" cy="578757"/>
            <a:chOff x="0" y="0"/>
            <a:chExt cx="812800" cy="152430"/>
          </a:xfrm>
        </p:grpSpPr>
        <p:sp>
          <p:nvSpPr>
            <p:cNvPr id="25" name="Freeform 25"/>
            <p:cNvSpPr/>
            <p:nvPr/>
          </p:nvSpPr>
          <p:spPr>
            <a:xfrm>
              <a:off x="0" y="0"/>
              <a:ext cx="812800" cy="152430"/>
            </a:xfrm>
            <a:custGeom>
              <a:avLst/>
              <a:gdLst/>
              <a:ahLst/>
              <a:cxnLst/>
              <a:rect l="l" t="t" r="r" b="b"/>
              <a:pathLst>
                <a:path w="812800" h="152430">
                  <a:moveTo>
                    <a:pt x="0" y="0"/>
                  </a:moveTo>
                  <a:lnTo>
                    <a:pt x="812800" y="0"/>
                  </a:lnTo>
                  <a:lnTo>
                    <a:pt x="812800" y="152430"/>
                  </a:lnTo>
                  <a:lnTo>
                    <a:pt x="0" y="152430"/>
                  </a:lnTo>
                  <a:close/>
                </a:path>
              </a:pathLst>
            </a:custGeom>
            <a:solidFill>
              <a:srgbClr val="FFFFFF"/>
            </a:solidFill>
          </p:spPr>
        </p:sp>
        <p:sp>
          <p:nvSpPr>
            <p:cNvPr id="26" name="TextBox 26"/>
            <p:cNvSpPr txBox="1"/>
            <p:nvPr/>
          </p:nvSpPr>
          <p:spPr>
            <a:xfrm>
              <a:off x="0" y="-95250"/>
              <a:ext cx="812800" cy="247680"/>
            </a:xfrm>
            <a:prstGeom prst="rect">
              <a:avLst/>
            </a:prstGeom>
          </p:spPr>
          <p:txBody>
            <a:bodyPr lIns="50800" tIns="50800" rIns="50800" bIns="50800" rtlCol="0" anchor="ctr"/>
            <a:lstStyle/>
            <a:p>
              <a:pPr algn="ctr">
                <a:lnSpc>
                  <a:spcPts val="3695"/>
                </a:lnSpc>
              </a:pPr>
              <a:r>
                <a:rPr lang="en-US" sz="2199" b="1">
                  <a:solidFill>
                    <a:srgbClr val="000000"/>
                  </a:solidFill>
                  <a:latin typeface="Open Sans Bold"/>
                  <a:ea typeface="Open Sans Bold"/>
                  <a:cs typeface="Open Sans Bold"/>
                  <a:sym typeface="Open Sans Bold"/>
                </a:rPr>
                <a:t>MSE - 7973.28</a:t>
              </a:r>
            </a:p>
          </p:txBody>
        </p:sp>
      </p:grpSp>
      <p:sp>
        <p:nvSpPr>
          <p:cNvPr id="27" name="TextBox 27"/>
          <p:cNvSpPr txBox="1"/>
          <p:nvPr/>
        </p:nvSpPr>
        <p:spPr>
          <a:xfrm>
            <a:off x="4134657" y="9612192"/>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28" name="TextBox 28"/>
          <p:cNvSpPr txBox="1"/>
          <p:nvPr/>
        </p:nvSpPr>
        <p:spPr>
          <a:xfrm>
            <a:off x="16346937" y="9105900"/>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34</a:t>
            </a:r>
          </a:p>
        </p:txBody>
      </p:sp>
      <p:sp>
        <p:nvSpPr>
          <p:cNvPr id="29" name="TextBox 29"/>
          <p:cNvSpPr txBox="1"/>
          <p:nvPr/>
        </p:nvSpPr>
        <p:spPr>
          <a:xfrm>
            <a:off x="9973960" y="-115013"/>
            <a:ext cx="10412556" cy="1037931"/>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Train Model - CO2</a:t>
            </a:r>
          </a:p>
        </p:txBody>
      </p:sp>
      <p:sp>
        <p:nvSpPr>
          <p:cNvPr id="30" name="TextBox 30"/>
          <p:cNvSpPr txBox="1"/>
          <p:nvPr/>
        </p:nvSpPr>
        <p:spPr>
          <a:xfrm>
            <a:off x="11183730" y="506136"/>
            <a:ext cx="7066170" cy="1038128"/>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Evidence of Completion </a:t>
            </a:r>
          </a:p>
        </p:txBody>
      </p:sp>
      <p:sp>
        <p:nvSpPr>
          <p:cNvPr id="31" name="TextBox 31"/>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grpSp>
        <p:nvGrpSpPr>
          <p:cNvPr id="32" name="Group 32"/>
          <p:cNvGrpSpPr/>
          <p:nvPr/>
        </p:nvGrpSpPr>
        <p:grpSpPr>
          <a:xfrm>
            <a:off x="7640701" y="7702871"/>
            <a:ext cx="3086100" cy="578757"/>
            <a:chOff x="0" y="0"/>
            <a:chExt cx="812800" cy="152430"/>
          </a:xfrm>
        </p:grpSpPr>
        <p:sp>
          <p:nvSpPr>
            <p:cNvPr id="33" name="Freeform 33"/>
            <p:cNvSpPr/>
            <p:nvPr/>
          </p:nvSpPr>
          <p:spPr>
            <a:xfrm>
              <a:off x="0" y="0"/>
              <a:ext cx="812800" cy="152430"/>
            </a:xfrm>
            <a:custGeom>
              <a:avLst/>
              <a:gdLst/>
              <a:ahLst/>
              <a:cxnLst/>
              <a:rect l="l" t="t" r="r" b="b"/>
              <a:pathLst>
                <a:path w="812800" h="152430">
                  <a:moveTo>
                    <a:pt x="0" y="0"/>
                  </a:moveTo>
                  <a:lnTo>
                    <a:pt x="812800" y="0"/>
                  </a:lnTo>
                  <a:lnTo>
                    <a:pt x="812800" y="152430"/>
                  </a:lnTo>
                  <a:lnTo>
                    <a:pt x="0" y="152430"/>
                  </a:lnTo>
                  <a:close/>
                </a:path>
              </a:pathLst>
            </a:custGeom>
            <a:solidFill>
              <a:srgbClr val="FFFFFF"/>
            </a:solidFill>
          </p:spPr>
        </p:sp>
        <p:sp>
          <p:nvSpPr>
            <p:cNvPr id="34" name="TextBox 34"/>
            <p:cNvSpPr txBox="1"/>
            <p:nvPr/>
          </p:nvSpPr>
          <p:spPr>
            <a:xfrm>
              <a:off x="0" y="-95250"/>
              <a:ext cx="812800" cy="247680"/>
            </a:xfrm>
            <a:prstGeom prst="rect">
              <a:avLst/>
            </a:prstGeom>
          </p:spPr>
          <p:txBody>
            <a:bodyPr lIns="50800" tIns="50800" rIns="50800" bIns="50800" rtlCol="0" anchor="ctr"/>
            <a:lstStyle/>
            <a:p>
              <a:pPr algn="ctr">
                <a:lnSpc>
                  <a:spcPts val="3695"/>
                </a:lnSpc>
              </a:pPr>
              <a:r>
                <a:rPr lang="en-US" sz="2199" b="1">
                  <a:solidFill>
                    <a:srgbClr val="000000"/>
                  </a:solidFill>
                  <a:latin typeface="Open Sans Bold"/>
                  <a:ea typeface="Open Sans Bold"/>
                  <a:cs typeface="Open Sans Bold"/>
                  <a:sym typeface="Open Sans Bold"/>
                </a:rPr>
                <a:t>MSE - 3527.31</a:t>
              </a:r>
            </a:p>
          </p:txBody>
        </p:sp>
      </p:grpSp>
      <p:sp>
        <p:nvSpPr>
          <p:cNvPr id="35" name="TextBox 35"/>
          <p:cNvSpPr txBox="1"/>
          <p:nvPr/>
        </p:nvSpPr>
        <p:spPr>
          <a:xfrm>
            <a:off x="13632983" y="7796371"/>
            <a:ext cx="1547254" cy="372708"/>
          </a:xfrm>
          <a:prstGeom prst="rect">
            <a:avLst/>
          </a:prstGeom>
        </p:spPr>
        <p:txBody>
          <a:bodyPr lIns="0" tIns="0" rIns="0" bIns="0" rtlCol="0" anchor="t">
            <a:spAutoFit/>
          </a:bodyPr>
          <a:lstStyle/>
          <a:p>
            <a:pPr marL="0" lvl="0" indent="0" algn="ctr">
              <a:lnSpc>
                <a:spcPts val="3080"/>
              </a:lnSpc>
              <a:spcBef>
                <a:spcPct val="0"/>
              </a:spcBef>
            </a:pPr>
            <a:r>
              <a:rPr lang="en-US" sz="2200" b="1">
                <a:solidFill>
                  <a:srgbClr val="000000"/>
                </a:solidFill>
                <a:latin typeface="Canva Sans Bold"/>
                <a:ea typeface="Canva Sans Bold"/>
                <a:cs typeface="Canva Sans Bold"/>
                <a:sym typeface="Canva Sans Bold"/>
              </a:rPr>
              <a:t>MSE - 88.71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692734" y="472983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6" name="Group 6"/>
          <p:cNvGrpSpPr/>
          <p:nvPr/>
        </p:nvGrpSpPr>
        <p:grpSpPr>
          <a:xfrm>
            <a:off x="1745412" y="1646818"/>
            <a:ext cx="3086100" cy="688738"/>
            <a:chOff x="0" y="0"/>
            <a:chExt cx="812800" cy="181396"/>
          </a:xfrm>
        </p:grpSpPr>
        <p:sp>
          <p:nvSpPr>
            <p:cNvPr id="7" name="Freeform 7"/>
            <p:cNvSpPr/>
            <p:nvPr/>
          </p:nvSpPr>
          <p:spPr>
            <a:xfrm>
              <a:off x="0" y="0"/>
              <a:ext cx="812800" cy="181396"/>
            </a:xfrm>
            <a:custGeom>
              <a:avLst/>
              <a:gdLst/>
              <a:ahLst/>
              <a:cxnLst/>
              <a:rect l="l" t="t" r="r" b="b"/>
              <a:pathLst>
                <a:path w="812800" h="181396">
                  <a:moveTo>
                    <a:pt x="90698" y="0"/>
                  </a:moveTo>
                  <a:lnTo>
                    <a:pt x="722102" y="0"/>
                  </a:lnTo>
                  <a:cubicBezTo>
                    <a:pt x="772193" y="0"/>
                    <a:pt x="812800" y="40607"/>
                    <a:pt x="812800" y="90698"/>
                  </a:cubicBezTo>
                  <a:lnTo>
                    <a:pt x="812800" y="90698"/>
                  </a:lnTo>
                  <a:cubicBezTo>
                    <a:pt x="812800" y="114753"/>
                    <a:pt x="803244" y="137822"/>
                    <a:pt x="786235" y="154831"/>
                  </a:cubicBezTo>
                  <a:cubicBezTo>
                    <a:pt x="769226" y="171840"/>
                    <a:pt x="746157" y="181396"/>
                    <a:pt x="722102" y="181396"/>
                  </a:cubicBezTo>
                  <a:lnTo>
                    <a:pt x="90698" y="181396"/>
                  </a:lnTo>
                  <a:cubicBezTo>
                    <a:pt x="40607" y="181396"/>
                    <a:pt x="0" y="140789"/>
                    <a:pt x="0" y="90698"/>
                  </a:cubicBezTo>
                  <a:lnTo>
                    <a:pt x="0" y="90698"/>
                  </a:lnTo>
                  <a:cubicBezTo>
                    <a:pt x="0" y="40607"/>
                    <a:pt x="40607" y="0"/>
                    <a:pt x="90698" y="0"/>
                  </a:cubicBezTo>
                  <a:close/>
                </a:path>
              </a:pathLst>
            </a:custGeom>
            <a:solidFill>
              <a:srgbClr val="DB620B"/>
            </a:solidFill>
          </p:spPr>
        </p:sp>
        <p:sp>
          <p:nvSpPr>
            <p:cNvPr id="8" name="TextBox 8"/>
            <p:cNvSpPr txBox="1"/>
            <p:nvPr/>
          </p:nvSpPr>
          <p:spPr>
            <a:xfrm>
              <a:off x="0" y="-104775"/>
              <a:ext cx="812800" cy="286171"/>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Prophet</a:t>
              </a:r>
            </a:p>
          </p:txBody>
        </p:sp>
      </p:grpSp>
      <p:grpSp>
        <p:nvGrpSpPr>
          <p:cNvPr id="9" name="Group 9"/>
          <p:cNvGrpSpPr/>
          <p:nvPr/>
        </p:nvGrpSpPr>
        <p:grpSpPr>
          <a:xfrm>
            <a:off x="1439540" y="8136657"/>
            <a:ext cx="14618228" cy="1012740"/>
            <a:chOff x="0" y="0"/>
            <a:chExt cx="3850068" cy="266730"/>
          </a:xfrm>
        </p:grpSpPr>
        <p:sp>
          <p:nvSpPr>
            <p:cNvPr id="10" name="Freeform 10"/>
            <p:cNvSpPr/>
            <p:nvPr/>
          </p:nvSpPr>
          <p:spPr>
            <a:xfrm>
              <a:off x="0" y="0"/>
              <a:ext cx="3850068" cy="266730"/>
            </a:xfrm>
            <a:custGeom>
              <a:avLst/>
              <a:gdLst/>
              <a:ahLst/>
              <a:cxnLst/>
              <a:rect l="l" t="t" r="r" b="b"/>
              <a:pathLst>
                <a:path w="3850068" h="266730">
                  <a:moveTo>
                    <a:pt x="3850068" y="0"/>
                  </a:moveTo>
                  <a:lnTo>
                    <a:pt x="3850068" y="152430"/>
                  </a:lnTo>
                  <a:lnTo>
                    <a:pt x="1925034" y="266730"/>
                  </a:lnTo>
                  <a:lnTo>
                    <a:pt x="0" y="152430"/>
                  </a:lnTo>
                  <a:lnTo>
                    <a:pt x="0" y="0"/>
                  </a:lnTo>
                  <a:lnTo>
                    <a:pt x="3850068" y="0"/>
                  </a:lnTo>
                  <a:close/>
                </a:path>
              </a:pathLst>
            </a:custGeom>
            <a:solidFill>
              <a:srgbClr val="494F56"/>
            </a:solidFill>
          </p:spPr>
        </p:sp>
        <p:sp>
          <p:nvSpPr>
            <p:cNvPr id="11" name="TextBox 11"/>
            <p:cNvSpPr txBox="1"/>
            <p:nvPr/>
          </p:nvSpPr>
          <p:spPr>
            <a:xfrm>
              <a:off x="0" y="-104775"/>
              <a:ext cx="3850068" cy="257205"/>
            </a:xfrm>
            <a:prstGeom prst="rect">
              <a:avLst/>
            </a:prstGeom>
          </p:spPr>
          <p:txBody>
            <a:bodyPr lIns="50800" tIns="50800" rIns="50800" bIns="50800" rtlCol="0" anchor="ctr"/>
            <a:lstStyle/>
            <a:p>
              <a:pPr algn="ctr">
                <a:lnSpc>
                  <a:spcPts val="4053"/>
                </a:lnSpc>
              </a:pPr>
              <a:r>
                <a:rPr lang="en-US" sz="2412" b="1">
                  <a:solidFill>
                    <a:srgbClr val="FFFFFF"/>
                  </a:solidFill>
                  <a:latin typeface="Open Sans Bold"/>
                  <a:ea typeface="Open Sans Bold"/>
                  <a:cs typeface="Open Sans Bold"/>
                  <a:sym typeface="Open Sans Bold"/>
                </a:rPr>
                <a:t>Lover value indicates a better fit in MSE</a:t>
              </a:r>
            </a:p>
          </p:txBody>
        </p:sp>
      </p:grpSp>
      <p:grpSp>
        <p:nvGrpSpPr>
          <p:cNvPr id="12" name="Group 12"/>
          <p:cNvGrpSpPr/>
          <p:nvPr/>
        </p:nvGrpSpPr>
        <p:grpSpPr>
          <a:xfrm>
            <a:off x="3963130" y="7575922"/>
            <a:ext cx="1732169" cy="532160"/>
            <a:chOff x="0" y="0"/>
            <a:chExt cx="456209" cy="140157"/>
          </a:xfrm>
        </p:grpSpPr>
        <p:sp>
          <p:nvSpPr>
            <p:cNvPr id="13" name="Freeform 13"/>
            <p:cNvSpPr/>
            <p:nvPr/>
          </p:nvSpPr>
          <p:spPr>
            <a:xfrm>
              <a:off x="0" y="0"/>
              <a:ext cx="456209" cy="140157"/>
            </a:xfrm>
            <a:custGeom>
              <a:avLst/>
              <a:gdLst/>
              <a:ahLst/>
              <a:cxnLst/>
              <a:rect l="l" t="t" r="r" b="b"/>
              <a:pathLst>
                <a:path w="456209" h="140157">
                  <a:moveTo>
                    <a:pt x="0" y="0"/>
                  </a:moveTo>
                  <a:lnTo>
                    <a:pt x="456209" y="0"/>
                  </a:lnTo>
                  <a:lnTo>
                    <a:pt x="456209" y="140157"/>
                  </a:lnTo>
                  <a:lnTo>
                    <a:pt x="0" y="140157"/>
                  </a:lnTo>
                  <a:close/>
                </a:path>
              </a:pathLst>
            </a:custGeom>
            <a:solidFill>
              <a:srgbClr val="FFFFFF"/>
            </a:solidFill>
          </p:spPr>
        </p:sp>
        <p:sp>
          <p:nvSpPr>
            <p:cNvPr id="14" name="TextBox 14"/>
            <p:cNvSpPr txBox="1"/>
            <p:nvPr/>
          </p:nvSpPr>
          <p:spPr>
            <a:xfrm>
              <a:off x="0" y="-95250"/>
              <a:ext cx="456209" cy="235407"/>
            </a:xfrm>
            <a:prstGeom prst="rect">
              <a:avLst/>
            </a:prstGeom>
          </p:spPr>
          <p:txBody>
            <a:bodyPr lIns="50800" tIns="50800" rIns="50800" bIns="50800" rtlCol="0" anchor="ctr"/>
            <a:lstStyle/>
            <a:p>
              <a:pPr algn="ctr">
                <a:lnSpc>
                  <a:spcPts val="3359"/>
                </a:lnSpc>
              </a:pPr>
              <a:r>
                <a:rPr lang="en-US" sz="2000" b="1">
                  <a:solidFill>
                    <a:srgbClr val="000000"/>
                  </a:solidFill>
                  <a:latin typeface="Open Sans Bold"/>
                  <a:ea typeface="Open Sans Bold"/>
                  <a:cs typeface="Open Sans Bold"/>
                  <a:sym typeface="Open Sans Bold"/>
                </a:rPr>
                <a:t>MSE - 54.45</a:t>
              </a:r>
            </a:p>
          </p:txBody>
        </p:sp>
      </p:grpSp>
      <p:sp>
        <p:nvSpPr>
          <p:cNvPr id="15" name="Freeform 15"/>
          <p:cNvSpPr/>
          <p:nvPr/>
        </p:nvSpPr>
        <p:spPr>
          <a:xfrm>
            <a:off x="1028700" y="2722066"/>
            <a:ext cx="7601030" cy="4399841"/>
          </a:xfrm>
          <a:custGeom>
            <a:avLst/>
            <a:gdLst/>
            <a:ahLst/>
            <a:cxnLst/>
            <a:rect l="l" t="t" r="r" b="b"/>
            <a:pathLst>
              <a:path w="7601030" h="4399841">
                <a:moveTo>
                  <a:pt x="0" y="0"/>
                </a:moveTo>
                <a:lnTo>
                  <a:pt x="7601030" y="0"/>
                </a:lnTo>
                <a:lnTo>
                  <a:pt x="7601030" y="4399841"/>
                </a:lnTo>
                <a:lnTo>
                  <a:pt x="0" y="4399841"/>
                </a:lnTo>
                <a:lnTo>
                  <a:pt x="0" y="0"/>
                </a:lnTo>
                <a:close/>
              </a:path>
            </a:pathLst>
          </a:custGeom>
          <a:blipFill>
            <a:blip r:embed="rId5"/>
            <a:stretch>
              <a:fillRect/>
            </a:stretch>
          </a:blipFill>
        </p:spPr>
      </p:sp>
      <p:sp>
        <p:nvSpPr>
          <p:cNvPr id="16" name="Freeform 16"/>
          <p:cNvSpPr/>
          <p:nvPr/>
        </p:nvSpPr>
        <p:spPr>
          <a:xfrm>
            <a:off x="2106496" y="7121907"/>
            <a:ext cx="6085237" cy="543076"/>
          </a:xfrm>
          <a:custGeom>
            <a:avLst/>
            <a:gdLst/>
            <a:ahLst/>
            <a:cxnLst/>
            <a:rect l="l" t="t" r="r" b="b"/>
            <a:pathLst>
              <a:path w="6085237" h="543076">
                <a:moveTo>
                  <a:pt x="0" y="0"/>
                </a:moveTo>
                <a:lnTo>
                  <a:pt x="6085236" y="0"/>
                </a:lnTo>
                <a:lnTo>
                  <a:pt x="6085236" y="543076"/>
                </a:lnTo>
                <a:lnTo>
                  <a:pt x="0" y="543076"/>
                </a:lnTo>
                <a:lnTo>
                  <a:pt x="0" y="0"/>
                </a:lnTo>
                <a:close/>
              </a:path>
            </a:pathLst>
          </a:custGeom>
          <a:blipFill>
            <a:blip r:embed="rId6"/>
            <a:stretch>
              <a:fillRect/>
            </a:stretch>
          </a:blipFill>
        </p:spPr>
      </p:sp>
      <p:grpSp>
        <p:nvGrpSpPr>
          <p:cNvPr id="17" name="Group 17"/>
          <p:cNvGrpSpPr/>
          <p:nvPr/>
        </p:nvGrpSpPr>
        <p:grpSpPr>
          <a:xfrm>
            <a:off x="8629730" y="3320022"/>
            <a:ext cx="8861382" cy="2819625"/>
            <a:chOff x="0" y="0"/>
            <a:chExt cx="2439240" cy="776148"/>
          </a:xfrm>
        </p:grpSpPr>
        <p:sp>
          <p:nvSpPr>
            <p:cNvPr id="18" name="Freeform 18"/>
            <p:cNvSpPr/>
            <p:nvPr/>
          </p:nvSpPr>
          <p:spPr>
            <a:xfrm>
              <a:off x="0" y="0"/>
              <a:ext cx="2439240" cy="776148"/>
            </a:xfrm>
            <a:custGeom>
              <a:avLst/>
              <a:gdLst/>
              <a:ahLst/>
              <a:cxnLst/>
              <a:rect l="l" t="t" r="r" b="b"/>
              <a:pathLst>
                <a:path w="2439240" h="776148">
                  <a:moveTo>
                    <a:pt x="2439240" y="0"/>
                  </a:moveTo>
                  <a:lnTo>
                    <a:pt x="0" y="0"/>
                  </a:lnTo>
                  <a:lnTo>
                    <a:pt x="0" y="588188"/>
                  </a:lnTo>
                  <a:lnTo>
                    <a:pt x="157480" y="588188"/>
                  </a:lnTo>
                  <a:lnTo>
                    <a:pt x="157480" y="776148"/>
                  </a:lnTo>
                  <a:lnTo>
                    <a:pt x="463550" y="588188"/>
                  </a:lnTo>
                  <a:lnTo>
                    <a:pt x="2439240" y="588188"/>
                  </a:lnTo>
                  <a:lnTo>
                    <a:pt x="2439240" y="0"/>
                  </a:lnTo>
                  <a:close/>
                </a:path>
              </a:pathLst>
            </a:custGeom>
            <a:gradFill rotWithShape="1">
              <a:gsLst>
                <a:gs pos="0">
                  <a:srgbClr val="FFDE59">
                    <a:alpha val="100000"/>
                  </a:srgbClr>
                </a:gs>
                <a:gs pos="100000">
                  <a:srgbClr val="FF914D">
                    <a:alpha val="100000"/>
                  </a:srgbClr>
                </a:gs>
              </a:gsLst>
              <a:lin ang="0"/>
            </a:gradFill>
          </p:spPr>
        </p:sp>
        <p:sp>
          <p:nvSpPr>
            <p:cNvPr id="19" name="TextBox 19"/>
            <p:cNvSpPr txBox="1"/>
            <p:nvPr/>
          </p:nvSpPr>
          <p:spPr>
            <a:xfrm>
              <a:off x="0" y="-104775"/>
              <a:ext cx="2439240" cy="690423"/>
            </a:xfrm>
            <a:prstGeom prst="rect">
              <a:avLst/>
            </a:prstGeom>
          </p:spPr>
          <p:txBody>
            <a:bodyPr lIns="50800" tIns="50800" rIns="50800" bIns="50800" rtlCol="0" anchor="ctr"/>
            <a:lstStyle/>
            <a:p>
              <a:pPr algn="ctr">
                <a:lnSpc>
                  <a:spcPts val="4051"/>
                </a:lnSpc>
              </a:pPr>
              <a:r>
                <a:rPr lang="en-US" sz="2412" b="1">
                  <a:solidFill>
                    <a:srgbClr val="000000"/>
                  </a:solidFill>
                  <a:latin typeface="Open Sans Bold"/>
                  <a:ea typeface="Open Sans Bold"/>
                  <a:cs typeface="Open Sans Bold"/>
                  <a:sym typeface="Open Sans Bold"/>
                </a:rPr>
                <a:t>According to MSE values</a:t>
              </a:r>
            </a:p>
            <a:p>
              <a:pPr algn="ctr">
                <a:lnSpc>
                  <a:spcPts val="4051"/>
                </a:lnSpc>
              </a:pPr>
              <a:r>
                <a:rPr lang="en-US" sz="2412" b="1">
                  <a:solidFill>
                    <a:srgbClr val="000000"/>
                  </a:solidFill>
                  <a:latin typeface="Open Sans Bold"/>
                  <a:ea typeface="Open Sans Bold"/>
                  <a:cs typeface="Open Sans Bold"/>
                  <a:sym typeface="Open Sans Bold"/>
                </a:rPr>
                <a:t>Random Forest &lt; Linear Regression &lt; XGbhoost &lt; Prophet</a:t>
              </a:r>
            </a:p>
            <a:p>
              <a:pPr algn="ctr">
                <a:lnSpc>
                  <a:spcPts val="4053"/>
                </a:lnSpc>
              </a:pPr>
              <a:endParaRPr lang="en-US" sz="2412" b="1">
                <a:solidFill>
                  <a:srgbClr val="000000"/>
                </a:solidFill>
                <a:latin typeface="Open Sans Bold"/>
                <a:ea typeface="Open Sans Bold"/>
                <a:cs typeface="Open Sans Bold"/>
                <a:sym typeface="Open Sans Bold"/>
              </a:endParaRPr>
            </a:p>
          </p:txBody>
        </p:sp>
      </p:grpSp>
      <p:sp>
        <p:nvSpPr>
          <p:cNvPr id="20" name="TextBox 20"/>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21" name="TextBox 21"/>
          <p:cNvSpPr txBox="1"/>
          <p:nvPr/>
        </p:nvSpPr>
        <p:spPr>
          <a:xfrm>
            <a:off x="16057767" y="9105900"/>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35</a:t>
            </a:r>
          </a:p>
        </p:txBody>
      </p:sp>
      <p:sp>
        <p:nvSpPr>
          <p:cNvPr id="22" name="TextBox 22"/>
          <p:cNvSpPr txBox="1"/>
          <p:nvPr/>
        </p:nvSpPr>
        <p:spPr>
          <a:xfrm>
            <a:off x="10088252" y="-143446"/>
            <a:ext cx="10412556" cy="1037931"/>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Train Model - CO2</a:t>
            </a:r>
          </a:p>
        </p:txBody>
      </p:sp>
      <p:sp>
        <p:nvSpPr>
          <p:cNvPr id="23" name="TextBox 23"/>
          <p:cNvSpPr txBox="1"/>
          <p:nvPr/>
        </p:nvSpPr>
        <p:spPr>
          <a:xfrm>
            <a:off x="11183730" y="506136"/>
            <a:ext cx="7066170" cy="1038128"/>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Evidence of Completion </a:t>
            </a:r>
          </a:p>
        </p:txBody>
      </p:sp>
      <p:sp>
        <p:nvSpPr>
          <p:cNvPr id="24" name="TextBox 24"/>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692734" y="472983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6" name="Group 6"/>
          <p:cNvGrpSpPr/>
          <p:nvPr/>
        </p:nvGrpSpPr>
        <p:grpSpPr>
          <a:xfrm>
            <a:off x="11785674" y="1595623"/>
            <a:ext cx="3086100" cy="1092959"/>
            <a:chOff x="0" y="0"/>
            <a:chExt cx="812800" cy="287857"/>
          </a:xfrm>
        </p:grpSpPr>
        <p:sp>
          <p:nvSpPr>
            <p:cNvPr id="7" name="Freeform 7"/>
            <p:cNvSpPr/>
            <p:nvPr/>
          </p:nvSpPr>
          <p:spPr>
            <a:xfrm>
              <a:off x="0" y="0"/>
              <a:ext cx="812800" cy="287857"/>
            </a:xfrm>
            <a:custGeom>
              <a:avLst/>
              <a:gdLst/>
              <a:ahLst/>
              <a:cxnLst/>
              <a:rect l="l" t="t" r="r" b="b"/>
              <a:pathLst>
                <a:path w="812800" h="287857">
                  <a:moveTo>
                    <a:pt x="127941" y="0"/>
                  </a:moveTo>
                  <a:lnTo>
                    <a:pt x="684859" y="0"/>
                  </a:lnTo>
                  <a:cubicBezTo>
                    <a:pt x="718791" y="0"/>
                    <a:pt x="751333" y="13479"/>
                    <a:pt x="775327" y="37473"/>
                  </a:cubicBezTo>
                  <a:cubicBezTo>
                    <a:pt x="799321" y="61467"/>
                    <a:pt x="812800" y="94009"/>
                    <a:pt x="812800" y="127941"/>
                  </a:cubicBezTo>
                  <a:lnTo>
                    <a:pt x="812800" y="159917"/>
                  </a:lnTo>
                  <a:cubicBezTo>
                    <a:pt x="812800" y="193849"/>
                    <a:pt x="799321" y="226391"/>
                    <a:pt x="775327" y="250384"/>
                  </a:cubicBezTo>
                  <a:cubicBezTo>
                    <a:pt x="751333" y="274378"/>
                    <a:pt x="718791" y="287857"/>
                    <a:pt x="684859" y="287857"/>
                  </a:cubicBezTo>
                  <a:lnTo>
                    <a:pt x="127941" y="287857"/>
                  </a:lnTo>
                  <a:cubicBezTo>
                    <a:pt x="94009" y="287857"/>
                    <a:pt x="61467" y="274378"/>
                    <a:pt x="37473" y="250384"/>
                  </a:cubicBezTo>
                  <a:cubicBezTo>
                    <a:pt x="13479" y="226391"/>
                    <a:pt x="0" y="193849"/>
                    <a:pt x="0" y="159917"/>
                  </a:cubicBezTo>
                  <a:lnTo>
                    <a:pt x="0" y="127941"/>
                  </a:lnTo>
                  <a:cubicBezTo>
                    <a:pt x="0" y="94009"/>
                    <a:pt x="13479" y="61467"/>
                    <a:pt x="37473" y="37473"/>
                  </a:cubicBezTo>
                  <a:cubicBezTo>
                    <a:pt x="61467" y="13479"/>
                    <a:pt x="94009" y="0"/>
                    <a:pt x="127941" y="0"/>
                  </a:cubicBezTo>
                  <a:close/>
                </a:path>
              </a:pathLst>
            </a:custGeom>
            <a:solidFill>
              <a:srgbClr val="DB620B"/>
            </a:solidFill>
          </p:spPr>
        </p:sp>
        <p:sp>
          <p:nvSpPr>
            <p:cNvPr id="8" name="TextBox 8"/>
            <p:cNvSpPr txBox="1"/>
            <p:nvPr/>
          </p:nvSpPr>
          <p:spPr>
            <a:xfrm>
              <a:off x="0" y="-104775"/>
              <a:ext cx="812800" cy="392632"/>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Suppor Vector Regressor</a:t>
              </a:r>
            </a:p>
          </p:txBody>
        </p:sp>
      </p:grpSp>
      <p:grpSp>
        <p:nvGrpSpPr>
          <p:cNvPr id="9" name="Group 9"/>
          <p:cNvGrpSpPr/>
          <p:nvPr/>
        </p:nvGrpSpPr>
        <p:grpSpPr>
          <a:xfrm>
            <a:off x="1397534" y="8357828"/>
            <a:ext cx="14618228" cy="1012740"/>
            <a:chOff x="0" y="0"/>
            <a:chExt cx="3850068" cy="266730"/>
          </a:xfrm>
        </p:grpSpPr>
        <p:sp>
          <p:nvSpPr>
            <p:cNvPr id="10" name="Freeform 10"/>
            <p:cNvSpPr/>
            <p:nvPr/>
          </p:nvSpPr>
          <p:spPr>
            <a:xfrm>
              <a:off x="0" y="0"/>
              <a:ext cx="3850068" cy="266730"/>
            </a:xfrm>
            <a:custGeom>
              <a:avLst/>
              <a:gdLst/>
              <a:ahLst/>
              <a:cxnLst/>
              <a:rect l="l" t="t" r="r" b="b"/>
              <a:pathLst>
                <a:path w="3850068" h="266730">
                  <a:moveTo>
                    <a:pt x="3850068" y="0"/>
                  </a:moveTo>
                  <a:lnTo>
                    <a:pt x="3850068" y="152430"/>
                  </a:lnTo>
                  <a:lnTo>
                    <a:pt x="1925034" y="266730"/>
                  </a:lnTo>
                  <a:lnTo>
                    <a:pt x="0" y="152430"/>
                  </a:lnTo>
                  <a:lnTo>
                    <a:pt x="0" y="0"/>
                  </a:lnTo>
                  <a:lnTo>
                    <a:pt x="3850068" y="0"/>
                  </a:lnTo>
                  <a:close/>
                </a:path>
              </a:pathLst>
            </a:custGeom>
            <a:solidFill>
              <a:srgbClr val="494F56"/>
            </a:solidFill>
          </p:spPr>
        </p:sp>
        <p:sp>
          <p:nvSpPr>
            <p:cNvPr id="11" name="TextBox 11"/>
            <p:cNvSpPr txBox="1"/>
            <p:nvPr/>
          </p:nvSpPr>
          <p:spPr>
            <a:xfrm>
              <a:off x="0" y="-104775"/>
              <a:ext cx="3850068" cy="257205"/>
            </a:xfrm>
            <a:prstGeom prst="rect">
              <a:avLst/>
            </a:prstGeom>
          </p:spPr>
          <p:txBody>
            <a:bodyPr lIns="50800" tIns="50800" rIns="50800" bIns="50800" rtlCol="0" anchor="ctr"/>
            <a:lstStyle/>
            <a:p>
              <a:pPr algn="ctr">
                <a:lnSpc>
                  <a:spcPts val="4053"/>
                </a:lnSpc>
              </a:pPr>
              <a:r>
                <a:rPr lang="en-US" sz="2412" b="1">
                  <a:solidFill>
                    <a:srgbClr val="FFFFFF"/>
                  </a:solidFill>
                  <a:latin typeface="Open Sans Bold"/>
                  <a:ea typeface="Open Sans Bold"/>
                  <a:cs typeface="Open Sans Bold"/>
                  <a:sym typeface="Open Sans Bold"/>
                </a:rPr>
                <a:t>Lover value indicates a better fit in MSE</a:t>
              </a:r>
            </a:p>
          </p:txBody>
        </p:sp>
      </p:grpSp>
      <p:grpSp>
        <p:nvGrpSpPr>
          <p:cNvPr id="12" name="Group 12"/>
          <p:cNvGrpSpPr/>
          <p:nvPr/>
        </p:nvGrpSpPr>
        <p:grpSpPr>
          <a:xfrm>
            <a:off x="2426087" y="1595623"/>
            <a:ext cx="3086100" cy="688738"/>
            <a:chOff x="0" y="0"/>
            <a:chExt cx="812800" cy="181396"/>
          </a:xfrm>
        </p:grpSpPr>
        <p:sp>
          <p:nvSpPr>
            <p:cNvPr id="13" name="Freeform 13"/>
            <p:cNvSpPr/>
            <p:nvPr/>
          </p:nvSpPr>
          <p:spPr>
            <a:xfrm>
              <a:off x="0" y="0"/>
              <a:ext cx="812800" cy="181396"/>
            </a:xfrm>
            <a:custGeom>
              <a:avLst/>
              <a:gdLst/>
              <a:ahLst/>
              <a:cxnLst/>
              <a:rect l="l" t="t" r="r" b="b"/>
              <a:pathLst>
                <a:path w="812800" h="181396">
                  <a:moveTo>
                    <a:pt x="90698" y="0"/>
                  </a:moveTo>
                  <a:lnTo>
                    <a:pt x="722102" y="0"/>
                  </a:lnTo>
                  <a:cubicBezTo>
                    <a:pt x="772193" y="0"/>
                    <a:pt x="812800" y="40607"/>
                    <a:pt x="812800" y="90698"/>
                  </a:cubicBezTo>
                  <a:lnTo>
                    <a:pt x="812800" y="90698"/>
                  </a:lnTo>
                  <a:cubicBezTo>
                    <a:pt x="812800" y="114753"/>
                    <a:pt x="803244" y="137822"/>
                    <a:pt x="786235" y="154831"/>
                  </a:cubicBezTo>
                  <a:cubicBezTo>
                    <a:pt x="769226" y="171840"/>
                    <a:pt x="746157" y="181396"/>
                    <a:pt x="722102" y="181396"/>
                  </a:cubicBezTo>
                  <a:lnTo>
                    <a:pt x="90698" y="181396"/>
                  </a:lnTo>
                  <a:cubicBezTo>
                    <a:pt x="40607" y="181396"/>
                    <a:pt x="0" y="140789"/>
                    <a:pt x="0" y="90698"/>
                  </a:cubicBezTo>
                  <a:lnTo>
                    <a:pt x="0" y="90698"/>
                  </a:lnTo>
                  <a:cubicBezTo>
                    <a:pt x="0" y="40607"/>
                    <a:pt x="40607" y="0"/>
                    <a:pt x="90698" y="0"/>
                  </a:cubicBezTo>
                  <a:close/>
                </a:path>
              </a:pathLst>
            </a:custGeom>
            <a:solidFill>
              <a:srgbClr val="DB620B"/>
            </a:solidFill>
          </p:spPr>
        </p:sp>
        <p:sp>
          <p:nvSpPr>
            <p:cNvPr id="14" name="TextBox 14"/>
            <p:cNvSpPr txBox="1"/>
            <p:nvPr/>
          </p:nvSpPr>
          <p:spPr>
            <a:xfrm>
              <a:off x="0" y="-104775"/>
              <a:ext cx="812800" cy="286171"/>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Random Forest</a:t>
              </a:r>
            </a:p>
          </p:txBody>
        </p:sp>
      </p:grpSp>
      <p:grpSp>
        <p:nvGrpSpPr>
          <p:cNvPr id="15" name="Group 15"/>
          <p:cNvGrpSpPr/>
          <p:nvPr/>
        </p:nvGrpSpPr>
        <p:grpSpPr>
          <a:xfrm>
            <a:off x="2426087" y="7508417"/>
            <a:ext cx="3086100" cy="578757"/>
            <a:chOff x="0" y="0"/>
            <a:chExt cx="812800" cy="152430"/>
          </a:xfrm>
        </p:grpSpPr>
        <p:sp>
          <p:nvSpPr>
            <p:cNvPr id="16" name="Freeform 16"/>
            <p:cNvSpPr/>
            <p:nvPr/>
          </p:nvSpPr>
          <p:spPr>
            <a:xfrm>
              <a:off x="0" y="0"/>
              <a:ext cx="812800" cy="152430"/>
            </a:xfrm>
            <a:custGeom>
              <a:avLst/>
              <a:gdLst/>
              <a:ahLst/>
              <a:cxnLst/>
              <a:rect l="l" t="t" r="r" b="b"/>
              <a:pathLst>
                <a:path w="812800" h="152430">
                  <a:moveTo>
                    <a:pt x="0" y="0"/>
                  </a:moveTo>
                  <a:lnTo>
                    <a:pt x="812800" y="0"/>
                  </a:lnTo>
                  <a:lnTo>
                    <a:pt x="812800" y="152430"/>
                  </a:lnTo>
                  <a:lnTo>
                    <a:pt x="0" y="152430"/>
                  </a:lnTo>
                  <a:close/>
                </a:path>
              </a:pathLst>
            </a:custGeom>
            <a:solidFill>
              <a:srgbClr val="FFFFFF"/>
            </a:solidFill>
          </p:spPr>
        </p:sp>
        <p:sp>
          <p:nvSpPr>
            <p:cNvPr id="17" name="TextBox 17"/>
            <p:cNvSpPr txBox="1"/>
            <p:nvPr/>
          </p:nvSpPr>
          <p:spPr>
            <a:xfrm>
              <a:off x="0" y="-95250"/>
              <a:ext cx="812800" cy="247680"/>
            </a:xfrm>
            <a:prstGeom prst="rect">
              <a:avLst/>
            </a:prstGeom>
          </p:spPr>
          <p:txBody>
            <a:bodyPr lIns="50800" tIns="50800" rIns="50800" bIns="50800" rtlCol="0" anchor="ctr"/>
            <a:lstStyle/>
            <a:p>
              <a:pPr algn="ctr">
                <a:lnSpc>
                  <a:spcPts val="3695"/>
                </a:lnSpc>
              </a:pPr>
              <a:r>
                <a:rPr lang="en-US" sz="2199" b="1">
                  <a:solidFill>
                    <a:srgbClr val="000000"/>
                  </a:solidFill>
                  <a:latin typeface="Open Sans Bold"/>
                  <a:ea typeface="Open Sans Bold"/>
                  <a:cs typeface="Open Sans Bold"/>
                  <a:sym typeface="Open Sans Bold"/>
                </a:rPr>
                <a:t>MSE - 123.26</a:t>
              </a:r>
            </a:p>
          </p:txBody>
        </p:sp>
      </p:grpSp>
      <p:sp>
        <p:nvSpPr>
          <p:cNvPr id="18" name="Freeform 18"/>
          <p:cNvSpPr/>
          <p:nvPr/>
        </p:nvSpPr>
        <p:spPr>
          <a:xfrm>
            <a:off x="917975" y="2617735"/>
            <a:ext cx="6102324" cy="3902900"/>
          </a:xfrm>
          <a:custGeom>
            <a:avLst/>
            <a:gdLst/>
            <a:ahLst/>
            <a:cxnLst/>
            <a:rect l="l" t="t" r="r" b="b"/>
            <a:pathLst>
              <a:path w="6102324" h="3902900">
                <a:moveTo>
                  <a:pt x="0" y="0"/>
                </a:moveTo>
                <a:lnTo>
                  <a:pt x="6102324" y="0"/>
                </a:lnTo>
                <a:lnTo>
                  <a:pt x="6102324" y="3902900"/>
                </a:lnTo>
                <a:lnTo>
                  <a:pt x="0" y="3902900"/>
                </a:lnTo>
                <a:lnTo>
                  <a:pt x="0" y="0"/>
                </a:lnTo>
                <a:close/>
              </a:path>
            </a:pathLst>
          </a:custGeom>
          <a:blipFill>
            <a:blip r:embed="rId5"/>
            <a:stretch>
              <a:fillRect/>
            </a:stretch>
          </a:blipFill>
        </p:spPr>
      </p:sp>
      <p:sp>
        <p:nvSpPr>
          <p:cNvPr id="19" name="Freeform 19"/>
          <p:cNvSpPr/>
          <p:nvPr/>
        </p:nvSpPr>
        <p:spPr>
          <a:xfrm>
            <a:off x="1397534" y="6629248"/>
            <a:ext cx="5410273" cy="879169"/>
          </a:xfrm>
          <a:custGeom>
            <a:avLst/>
            <a:gdLst/>
            <a:ahLst/>
            <a:cxnLst/>
            <a:rect l="l" t="t" r="r" b="b"/>
            <a:pathLst>
              <a:path w="5410273" h="879169">
                <a:moveTo>
                  <a:pt x="0" y="0"/>
                </a:moveTo>
                <a:lnTo>
                  <a:pt x="5410273" y="0"/>
                </a:lnTo>
                <a:lnTo>
                  <a:pt x="5410273" y="879169"/>
                </a:lnTo>
                <a:lnTo>
                  <a:pt x="0" y="879169"/>
                </a:lnTo>
                <a:lnTo>
                  <a:pt x="0" y="0"/>
                </a:lnTo>
                <a:close/>
              </a:path>
            </a:pathLst>
          </a:custGeom>
          <a:blipFill>
            <a:blip r:embed="rId6"/>
            <a:stretch>
              <a:fillRect/>
            </a:stretch>
          </a:blipFill>
        </p:spPr>
      </p:sp>
      <p:sp>
        <p:nvSpPr>
          <p:cNvPr id="20" name="Freeform 20"/>
          <p:cNvSpPr/>
          <p:nvPr/>
        </p:nvSpPr>
        <p:spPr>
          <a:xfrm>
            <a:off x="10852555" y="2895540"/>
            <a:ext cx="5163207" cy="4697761"/>
          </a:xfrm>
          <a:custGeom>
            <a:avLst/>
            <a:gdLst/>
            <a:ahLst/>
            <a:cxnLst/>
            <a:rect l="l" t="t" r="r" b="b"/>
            <a:pathLst>
              <a:path w="5163207" h="4697761">
                <a:moveTo>
                  <a:pt x="0" y="0"/>
                </a:moveTo>
                <a:lnTo>
                  <a:pt x="5163207" y="0"/>
                </a:lnTo>
                <a:lnTo>
                  <a:pt x="5163207" y="4697760"/>
                </a:lnTo>
                <a:lnTo>
                  <a:pt x="0" y="4697760"/>
                </a:lnTo>
                <a:lnTo>
                  <a:pt x="0" y="0"/>
                </a:lnTo>
                <a:close/>
              </a:path>
            </a:pathLst>
          </a:custGeom>
          <a:blipFill>
            <a:blip r:embed="rId7"/>
            <a:stretch>
              <a:fillRect/>
            </a:stretch>
          </a:blipFill>
        </p:spPr>
      </p:sp>
      <p:sp>
        <p:nvSpPr>
          <p:cNvPr id="21" name="TextBox 21"/>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22" name="TextBox 22"/>
          <p:cNvSpPr txBox="1"/>
          <p:nvPr/>
        </p:nvSpPr>
        <p:spPr>
          <a:xfrm>
            <a:off x="16015762"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36</a:t>
            </a:r>
          </a:p>
        </p:txBody>
      </p:sp>
      <p:sp>
        <p:nvSpPr>
          <p:cNvPr id="23" name="TextBox 23"/>
          <p:cNvSpPr txBox="1"/>
          <p:nvPr/>
        </p:nvSpPr>
        <p:spPr>
          <a:xfrm>
            <a:off x="8873481" y="-109059"/>
            <a:ext cx="10412556" cy="1037931"/>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Training Model - PM 2.5</a:t>
            </a:r>
          </a:p>
        </p:txBody>
      </p:sp>
      <p:sp>
        <p:nvSpPr>
          <p:cNvPr id="24" name="TextBox 24"/>
          <p:cNvSpPr txBox="1"/>
          <p:nvPr/>
        </p:nvSpPr>
        <p:spPr>
          <a:xfrm>
            <a:off x="11183730" y="544236"/>
            <a:ext cx="7066170" cy="903681"/>
          </a:xfrm>
          <a:prstGeom prst="rect">
            <a:avLst/>
          </a:prstGeom>
        </p:spPr>
        <p:txBody>
          <a:bodyPr lIns="0" tIns="0" rIns="0" bIns="0" rtlCol="0" anchor="t">
            <a:spAutoFit/>
          </a:bodyPr>
          <a:lstStyle/>
          <a:p>
            <a:pPr algn="ctr">
              <a:lnSpc>
                <a:spcPts val="6864"/>
              </a:lnSpc>
            </a:pPr>
            <a:r>
              <a:rPr lang="en-US" sz="4400">
                <a:solidFill>
                  <a:srgbClr val="242424"/>
                </a:solidFill>
                <a:latin typeface="Arial"/>
                <a:ea typeface="Arial"/>
                <a:cs typeface="Arial"/>
                <a:sym typeface="Arial"/>
              </a:rPr>
              <a:t>Evidence of Completion </a:t>
            </a:r>
          </a:p>
        </p:txBody>
      </p:sp>
      <p:sp>
        <p:nvSpPr>
          <p:cNvPr id="25" name="TextBox 25"/>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
        <p:nvSpPr>
          <p:cNvPr id="26" name="TextBox 26"/>
          <p:cNvSpPr txBox="1"/>
          <p:nvPr/>
        </p:nvSpPr>
        <p:spPr>
          <a:xfrm>
            <a:off x="12271300" y="7762158"/>
            <a:ext cx="2114848" cy="372708"/>
          </a:xfrm>
          <a:prstGeom prst="rect">
            <a:avLst/>
          </a:prstGeom>
        </p:spPr>
        <p:txBody>
          <a:bodyPr lIns="0" tIns="0" rIns="0" bIns="0" rtlCol="0" anchor="t">
            <a:spAutoFit/>
          </a:bodyPr>
          <a:lstStyle/>
          <a:p>
            <a:pPr marL="0" lvl="0" indent="0" algn="ctr">
              <a:lnSpc>
                <a:spcPts val="3080"/>
              </a:lnSpc>
              <a:spcBef>
                <a:spcPct val="0"/>
              </a:spcBef>
            </a:pPr>
            <a:r>
              <a:rPr lang="en-US" sz="2200" b="1">
                <a:solidFill>
                  <a:srgbClr val="000000"/>
                </a:solidFill>
                <a:latin typeface="Canva Sans Bold"/>
                <a:ea typeface="Canva Sans Bold"/>
                <a:cs typeface="Canva Sans Bold"/>
                <a:sym typeface="Canva Sans Bold"/>
              </a:rPr>
              <a:t>RMSE - 132.065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TextBox 6"/>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7" name="TextBox 7"/>
          <p:cNvSpPr txBox="1"/>
          <p:nvPr/>
        </p:nvSpPr>
        <p:spPr>
          <a:xfrm>
            <a:off x="8358414" y="-104532"/>
            <a:ext cx="9592434" cy="2000027"/>
          </a:xfrm>
          <a:prstGeom prst="rect">
            <a:avLst/>
          </a:prstGeom>
        </p:spPr>
        <p:txBody>
          <a:bodyPr lIns="0" tIns="0" rIns="0" bIns="0" rtlCol="0" anchor="t">
            <a:spAutoFit/>
          </a:bodyPr>
          <a:lstStyle/>
          <a:p>
            <a:pPr algn="r">
              <a:lnSpc>
                <a:spcPts val="7799"/>
              </a:lnSpc>
            </a:pPr>
            <a:r>
              <a:rPr lang="en-US" sz="4999" b="1">
                <a:solidFill>
                  <a:srgbClr val="242424"/>
                </a:solidFill>
                <a:latin typeface="Arial Bold"/>
                <a:ea typeface="Arial Bold"/>
                <a:cs typeface="Arial Bold"/>
                <a:sym typeface="Arial Bold"/>
              </a:rPr>
              <a:t>Functional, Non-Functional and Personnel Requirements</a:t>
            </a:r>
          </a:p>
        </p:txBody>
      </p:sp>
      <p:sp>
        <p:nvSpPr>
          <p:cNvPr id="8" name="TextBox 8"/>
          <p:cNvSpPr txBox="1"/>
          <p:nvPr/>
        </p:nvSpPr>
        <p:spPr>
          <a:xfrm>
            <a:off x="16346937" y="9007251"/>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37</a:t>
            </a:r>
          </a:p>
        </p:txBody>
      </p:sp>
      <p:grpSp>
        <p:nvGrpSpPr>
          <p:cNvPr id="9" name="Group 9"/>
          <p:cNvGrpSpPr/>
          <p:nvPr/>
        </p:nvGrpSpPr>
        <p:grpSpPr>
          <a:xfrm>
            <a:off x="11713218" y="2543555"/>
            <a:ext cx="4944435" cy="3403331"/>
            <a:chOff x="0" y="0"/>
            <a:chExt cx="6592580" cy="4537775"/>
          </a:xfrm>
        </p:grpSpPr>
        <p:sp>
          <p:nvSpPr>
            <p:cNvPr id="10" name="Freeform 10"/>
            <p:cNvSpPr/>
            <p:nvPr/>
          </p:nvSpPr>
          <p:spPr>
            <a:xfrm>
              <a:off x="0" y="0"/>
              <a:ext cx="6592570" cy="4537801"/>
            </a:xfrm>
            <a:custGeom>
              <a:avLst/>
              <a:gdLst/>
              <a:ahLst/>
              <a:cxnLst/>
              <a:rect l="l" t="t" r="r" b="b"/>
              <a:pathLst>
                <a:path w="6592570" h="4537801">
                  <a:moveTo>
                    <a:pt x="6077458" y="4537801"/>
                  </a:moveTo>
                  <a:lnTo>
                    <a:pt x="515112" y="4537801"/>
                  </a:lnTo>
                  <a:cubicBezTo>
                    <a:pt x="231267" y="4537801"/>
                    <a:pt x="0" y="4430888"/>
                    <a:pt x="0" y="4299685"/>
                  </a:cubicBezTo>
                  <a:lnTo>
                    <a:pt x="0" y="238102"/>
                  </a:lnTo>
                  <a:cubicBezTo>
                    <a:pt x="0" y="106899"/>
                    <a:pt x="231267" y="0"/>
                    <a:pt x="515112" y="0"/>
                  </a:cubicBezTo>
                  <a:lnTo>
                    <a:pt x="6077458" y="0"/>
                  </a:lnTo>
                  <a:cubicBezTo>
                    <a:pt x="6361303" y="0"/>
                    <a:pt x="6592570" y="106899"/>
                    <a:pt x="6592570" y="238102"/>
                  </a:cubicBezTo>
                  <a:lnTo>
                    <a:pt x="6592570" y="4299685"/>
                  </a:lnTo>
                  <a:cubicBezTo>
                    <a:pt x="6592570" y="4430888"/>
                    <a:pt x="6361303" y="4537801"/>
                    <a:pt x="6077458" y="4537801"/>
                  </a:cubicBezTo>
                  <a:close/>
                </a:path>
              </a:pathLst>
            </a:custGeom>
            <a:solidFill>
              <a:srgbClr val="DB620B"/>
            </a:solidFill>
          </p:spPr>
        </p:sp>
      </p:grpSp>
      <p:grpSp>
        <p:nvGrpSpPr>
          <p:cNvPr id="11" name="Group 11"/>
          <p:cNvGrpSpPr/>
          <p:nvPr/>
        </p:nvGrpSpPr>
        <p:grpSpPr>
          <a:xfrm>
            <a:off x="6396413" y="2543555"/>
            <a:ext cx="4944435" cy="4023098"/>
            <a:chOff x="0" y="0"/>
            <a:chExt cx="6592580" cy="5364131"/>
          </a:xfrm>
        </p:grpSpPr>
        <p:sp>
          <p:nvSpPr>
            <p:cNvPr id="12" name="Freeform 12"/>
            <p:cNvSpPr/>
            <p:nvPr/>
          </p:nvSpPr>
          <p:spPr>
            <a:xfrm>
              <a:off x="0" y="0"/>
              <a:ext cx="6592570" cy="5364158"/>
            </a:xfrm>
            <a:custGeom>
              <a:avLst/>
              <a:gdLst/>
              <a:ahLst/>
              <a:cxnLst/>
              <a:rect l="l" t="t" r="r" b="b"/>
              <a:pathLst>
                <a:path w="6592570" h="5364158">
                  <a:moveTo>
                    <a:pt x="6077458" y="5364158"/>
                  </a:moveTo>
                  <a:lnTo>
                    <a:pt x="515112" y="5364158"/>
                  </a:lnTo>
                  <a:cubicBezTo>
                    <a:pt x="231267" y="5364158"/>
                    <a:pt x="0" y="5237780"/>
                    <a:pt x="0" y="5082684"/>
                  </a:cubicBezTo>
                  <a:lnTo>
                    <a:pt x="0" y="281462"/>
                  </a:lnTo>
                  <a:cubicBezTo>
                    <a:pt x="0" y="126366"/>
                    <a:pt x="231267" y="0"/>
                    <a:pt x="515112" y="0"/>
                  </a:cubicBezTo>
                  <a:lnTo>
                    <a:pt x="6077458" y="0"/>
                  </a:lnTo>
                  <a:cubicBezTo>
                    <a:pt x="6361303" y="0"/>
                    <a:pt x="6592570" y="126366"/>
                    <a:pt x="6592570" y="281462"/>
                  </a:cubicBezTo>
                  <a:lnTo>
                    <a:pt x="6592570" y="5082684"/>
                  </a:lnTo>
                  <a:cubicBezTo>
                    <a:pt x="6592570" y="5237780"/>
                    <a:pt x="6361303" y="5364158"/>
                    <a:pt x="6077458" y="5364158"/>
                  </a:cubicBezTo>
                  <a:close/>
                </a:path>
              </a:pathLst>
            </a:custGeom>
            <a:solidFill>
              <a:srgbClr val="494F56"/>
            </a:solidFill>
          </p:spPr>
        </p:sp>
      </p:grpSp>
      <p:grpSp>
        <p:nvGrpSpPr>
          <p:cNvPr id="13" name="Group 13"/>
          <p:cNvGrpSpPr/>
          <p:nvPr/>
        </p:nvGrpSpPr>
        <p:grpSpPr>
          <a:xfrm>
            <a:off x="1028700" y="2543555"/>
            <a:ext cx="4944435" cy="5854093"/>
            <a:chOff x="0" y="0"/>
            <a:chExt cx="6592580" cy="7805458"/>
          </a:xfrm>
        </p:grpSpPr>
        <p:sp>
          <p:nvSpPr>
            <p:cNvPr id="14" name="Freeform 14"/>
            <p:cNvSpPr/>
            <p:nvPr/>
          </p:nvSpPr>
          <p:spPr>
            <a:xfrm>
              <a:off x="0" y="0"/>
              <a:ext cx="6592570" cy="7805485"/>
            </a:xfrm>
            <a:custGeom>
              <a:avLst/>
              <a:gdLst/>
              <a:ahLst/>
              <a:cxnLst/>
              <a:rect l="l" t="t" r="r" b="b"/>
              <a:pathLst>
                <a:path w="6592570" h="7805485">
                  <a:moveTo>
                    <a:pt x="6077458" y="7805485"/>
                  </a:moveTo>
                  <a:lnTo>
                    <a:pt x="515112" y="7805485"/>
                  </a:lnTo>
                  <a:cubicBezTo>
                    <a:pt x="231267" y="7805485"/>
                    <a:pt x="0" y="7621601"/>
                    <a:pt x="0" y="7395918"/>
                  </a:cubicBezTo>
                  <a:lnTo>
                    <a:pt x="0" y="409560"/>
                  </a:lnTo>
                  <a:cubicBezTo>
                    <a:pt x="0" y="183878"/>
                    <a:pt x="231267" y="0"/>
                    <a:pt x="515112" y="0"/>
                  </a:cubicBezTo>
                  <a:lnTo>
                    <a:pt x="6077458" y="0"/>
                  </a:lnTo>
                  <a:cubicBezTo>
                    <a:pt x="6361303" y="0"/>
                    <a:pt x="6592570" y="183878"/>
                    <a:pt x="6592570" y="409560"/>
                  </a:cubicBezTo>
                  <a:lnTo>
                    <a:pt x="6592570" y="7395918"/>
                  </a:lnTo>
                  <a:cubicBezTo>
                    <a:pt x="6592570" y="7621601"/>
                    <a:pt x="6361303" y="7805485"/>
                    <a:pt x="6077458" y="7805485"/>
                  </a:cubicBezTo>
                  <a:close/>
                </a:path>
              </a:pathLst>
            </a:custGeom>
            <a:solidFill>
              <a:srgbClr val="DB620B"/>
            </a:solidFill>
          </p:spPr>
        </p:sp>
      </p:grpSp>
      <p:sp>
        <p:nvSpPr>
          <p:cNvPr id="15" name="TextBox 15"/>
          <p:cNvSpPr txBox="1"/>
          <p:nvPr/>
        </p:nvSpPr>
        <p:spPr>
          <a:xfrm>
            <a:off x="12193900" y="2838947"/>
            <a:ext cx="3969814" cy="460742"/>
          </a:xfrm>
          <a:prstGeom prst="rect">
            <a:avLst/>
          </a:prstGeom>
        </p:spPr>
        <p:txBody>
          <a:bodyPr lIns="0" tIns="0" rIns="0" bIns="0" rtlCol="0" anchor="t">
            <a:spAutoFit/>
          </a:bodyPr>
          <a:lstStyle/>
          <a:p>
            <a:pPr algn="ctr">
              <a:lnSpc>
                <a:spcPts val="4098"/>
              </a:lnSpc>
            </a:pPr>
            <a:r>
              <a:rPr lang="en-US" sz="2439" b="1" u="sng">
                <a:solidFill>
                  <a:srgbClr val="2C275F"/>
                </a:solidFill>
                <a:latin typeface="Open Sans Bold"/>
                <a:ea typeface="Open Sans Bold"/>
                <a:cs typeface="Open Sans Bold"/>
                <a:sym typeface="Open Sans Bold"/>
              </a:rPr>
              <a:t>Personnel Requirements</a:t>
            </a:r>
          </a:p>
        </p:txBody>
      </p:sp>
      <p:sp>
        <p:nvSpPr>
          <p:cNvPr id="16" name="TextBox 16"/>
          <p:cNvSpPr txBox="1"/>
          <p:nvPr/>
        </p:nvSpPr>
        <p:spPr>
          <a:xfrm>
            <a:off x="1235102" y="2697938"/>
            <a:ext cx="4293299" cy="461014"/>
          </a:xfrm>
          <a:prstGeom prst="rect">
            <a:avLst/>
          </a:prstGeom>
        </p:spPr>
        <p:txBody>
          <a:bodyPr lIns="0" tIns="0" rIns="0" bIns="0" rtlCol="0" anchor="t">
            <a:spAutoFit/>
          </a:bodyPr>
          <a:lstStyle/>
          <a:p>
            <a:pPr algn="ctr">
              <a:lnSpc>
                <a:spcPts val="4090"/>
              </a:lnSpc>
            </a:pPr>
            <a:r>
              <a:rPr lang="en-US" sz="2435" b="1" u="sng">
                <a:solidFill>
                  <a:srgbClr val="2C275F"/>
                </a:solidFill>
                <a:latin typeface="Open Sans Bold"/>
                <a:ea typeface="Open Sans Bold"/>
                <a:cs typeface="Open Sans Bold"/>
                <a:sym typeface="Open Sans Bold"/>
              </a:rPr>
              <a:t>Functional Requirements</a:t>
            </a:r>
          </a:p>
        </p:txBody>
      </p:sp>
      <p:sp>
        <p:nvSpPr>
          <p:cNvPr id="17" name="TextBox 17"/>
          <p:cNvSpPr txBox="1"/>
          <p:nvPr/>
        </p:nvSpPr>
        <p:spPr>
          <a:xfrm>
            <a:off x="6426519" y="2656167"/>
            <a:ext cx="4852364" cy="460810"/>
          </a:xfrm>
          <a:prstGeom prst="rect">
            <a:avLst/>
          </a:prstGeom>
        </p:spPr>
        <p:txBody>
          <a:bodyPr lIns="0" tIns="0" rIns="0" bIns="0" rtlCol="0" anchor="t">
            <a:spAutoFit/>
          </a:bodyPr>
          <a:lstStyle/>
          <a:p>
            <a:pPr algn="ctr">
              <a:lnSpc>
                <a:spcPts val="4098"/>
              </a:lnSpc>
            </a:pPr>
            <a:r>
              <a:rPr lang="en-US" sz="2439" b="1" u="sng">
                <a:solidFill>
                  <a:srgbClr val="2C275F"/>
                </a:solidFill>
                <a:latin typeface="Open Sans Bold"/>
                <a:ea typeface="Open Sans Bold"/>
                <a:cs typeface="Open Sans Bold"/>
                <a:sym typeface="Open Sans Bold"/>
              </a:rPr>
              <a:t>Non-Functional Requirements</a:t>
            </a:r>
          </a:p>
        </p:txBody>
      </p:sp>
      <p:sp>
        <p:nvSpPr>
          <p:cNvPr id="18" name="TextBox 18"/>
          <p:cNvSpPr txBox="1"/>
          <p:nvPr/>
        </p:nvSpPr>
        <p:spPr>
          <a:xfrm>
            <a:off x="1120261" y="3191228"/>
            <a:ext cx="4904677" cy="4821381"/>
          </a:xfrm>
          <a:prstGeom prst="rect">
            <a:avLst/>
          </a:prstGeom>
        </p:spPr>
        <p:txBody>
          <a:bodyPr lIns="0" tIns="0" rIns="0" bIns="0" rtlCol="0" anchor="t">
            <a:spAutoFit/>
          </a:bodyPr>
          <a:lstStyle/>
          <a:p>
            <a:pPr marL="356238" lvl="1" indent="-178119" algn="l">
              <a:lnSpc>
                <a:spcPts val="3912"/>
              </a:lnSpc>
              <a:buFont typeface="Arial"/>
              <a:buChar char="•"/>
            </a:pPr>
            <a:r>
              <a:rPr lang="en-US" sz="1650" b="1">
                <a:solidFill>
                  <a:srgbClr val="FFFFFF"/>
                </a:solidFill>
                <a:latin typeface="Arial Bold"/>
                <a:ea typeface="Arial Bold"/>
                <a:cs typeface="Arial Bold"/>
                <a:sym typeface="Arial Bold"/>
              </a:rPr>
              <a:t>Polluted Air Data Collection and Preprocessing(clean and transform)</a:t>
            </a:r>
          </a:p>
          <a:p>
            <a:pPr marL="356238" lvl="1" indent="-178119" algn="l">
              <a:lnSpc>
                <a:spcPts val="3912"/>
              </a:lnSpc>
              <a:buFont typeface="Arial"/>
              <a:buChar char="•"/>
            </a:pPr>
            <a:r>
              <a:rPr lang="en-US" sz="1650" b="1">
                <a:solidFill>
                  <a:srgbClr val="FFFFFF"/>
                </a:solidFill>
                <a:latin typeface="Arial Bold"/>
                <a:ea typeface="Arial Bold"/>
                <a:cs typeface="Arial Bold"/>
                <a:sym typeface="Arial Bold"/>
              </a:rPr>
              <a:t>Feature Selection and Analysis </a:t>
            </a:r>
          </a:p>
          <a:p>
            <a:pPr marL="356238" lvl="1" indent="-178119" algn="l">
              <a:lnSpc>
                <a:spcPts val="3912"/>
              </a:lnSpc>
              <a:buFont typeface="Arial"/>
              <a:buChar char="•"/>
            </a:pPr>
            <a:r>
              <a:rPr lang="en-US" sz="1650" b="1">
                <a:solidFill>
                  <a:srgbClr val="FFFFFF"/>
                </a:solidFill>
                <a:latin typeface="Arial Bold"/>
                <a:ea typeface="Arial Bold"/>
                <a:cs typeface="Arial Bold"/>
                <a:sym typeface="Arial Bold"/>
              </a:rPr>
              <a:t>Model Development and Training </a:t>
            </a:r>
          </a:p>
          <a:p>
            <a:pPr marL="356238" lvl="1" indent="-178119" algn="l">
              <a:lnSpc>
                <a:spcPts val="3912"/>
              </a:lnSpc>
              <a:buFont typeface="Arial"/>
              <a:buChar char="•"/>
            </a:pPr>
            <a:r>
              <a:rPr lang="en-US" sz="1650" b="1">
                <a:solidFill>
                  <a:srgbClr val="FFFFFF"/>
                </a:solidFill>
                <a:latin typeface="Arial Bold"/>
                <a:ea typeface="Arial Bold"/>
                <a:cs typeface="Arial Bold"/>
                <a:sym typeface="Arial Bold"/>
              </a:rPr>
              <a:t>Explore and select the most suitable predictive model based on accuracy metrics.</a:t>
            </a:r>
          </a:p>
          <a:p>
            <a:pPr marL="356238" lvl="1" indent="-178119" algn="l">
              <a:lnSpc>
                <a:spcPts val="3912"/>
              </a:lnSpc>
              <a:buFont typeface="Arial"/>
              <a:buChar char="•"/>
            </a:pPr>
            <a:r>
              <a:rPr lang="en-US" sz="1650" b="1">
                <a:solidFill>
                  <a:srgbClr val="FFFFFF"/>
                </a:solidFill>
                <a:latin typeface="Arial Bold"/>
                <a:ea typeface="Arial Bold"/>
                <a:cs typeface="Arial Bold"/>
                <a:sym typeface="Arial Bold"/>
              </a:rPr>
              <a:t>Dynamic Predictions for Real-time Adjustments.</a:t>
            </a:r>
          </a:p>
          <a:p>
            <a:pPr marL="356238" lvl="1" indent="-178119" algn="l">
              <a:lnSpc>
                <a:spcPts val="3306"/>
              </a:lnSpc>
              <a:buFont typeface="Arial"/>
              <a:buChar char="•"/>
            </a:pPr>
            <a:r>
              <a:rPr lang="en-US" sz="1650" b="1">
                <a:solidFill>
                  <a:srgbClr val="FFFFFF"/>
                </a:solidFill>
                <a:latin typeface="Open Sans Bold"/>
                <a:ea typeface="Open Sans Bold"/>
                <a:cs typeface="Open Sans Bold"/>
                <a:sym typeface="Open Sans Bold"/>
              </a:rPr>
              <a:t>Real-time Pollution Data and Comparison and Visualization.</a:t>
            </a:r>
          </a:p>
        </p:txBody>
      </p:sp>
      <p:sp>
        <p:nvSpPr>
          <p:cNvPr id="19" name="TextBox 19"/>
          <p:cNvSpPr txBox="1"/>
          <p:nvPr/>
        </p:nvSpPr>
        <p:spPr>
          <a:xfrm>
            <a:off x="6643392" y="3410596"/>
            <a:ext cx="4418618" cy="2821929"/>
          </a:xfrm>
          <a:prstGeom prst="rect">
            <a:avLst/>
          </a:prstGeom>
        </p:spPr>
        <p:txBody>
          <a:bodyPr lIns="0" tIns="0" rIns="0" bIns="0" rtlCol="0" anchor="t">
            <a:spAutoFit/>
          </a:bodyPr>
          <a:lstStyle/>
          <a:p>
            <a:pPr marL="355374" lvl="1" indent="-177687" algn="l">
              <a:lnSpc>
                <a:spcPts val="3298"/>
              </a:lnSpc>
              <a:buFont typeface="Arial"/>
              <a:buChar char="•"/>
            </a:pPr>
            <a:r>
              <a:rPr lang="en-US" sz="1646" b="1">
                <a:solidFill>
                  <a:srgbClr val="FFFFFF"/>
                </a:solidFill>
                <a:latin typeface="Open Sans Bold"/>
                <a:ea typeface="Open Sans Bold"/>
                <a:cs typeface="Open Sans Bold"/>
                <a:sym typeface="Open Sans Bold"/>
              </a:rPr>
              <a:t>User-friendly Interfaces.</a:t>
            </a:r>
          </a:p>
          <a:p>
            <a:pPr marL="355374" lvl="1" indent="-177687" algn="l">
              <a:lnSpc>
                <a:spcPts val="3298"/>
              </a:lnSpc>
              <a:buFont typeface="Arial"/>
              <a:buChar char="•"/>
            </a:pPr>
            <a:r>
              <a:rPr lang="en-US" sz="1646" b="1">
                <a:solidFill>
                  <a:srgbClr val="FFFFFF"/>
                </a:solidFill>
                <a:latin typeface="Open Sans Bold"/>
                <a:ea typeface="Open Sans Bold"/>
                <a:cs typeface="Open Sans Bold"/>
                <a:sym typeface="Open Sans Bold"/>
              </a:rPr>
              <a:t>Should properly work in cross platforms (for android and IOS devices)</a:t>
            </a:r>
          </a:p>
          <a:p>
            <a:pPr marL="355374" lvl="1" indent="-177687" algn="l">
              <a:lnSpc>
                <a:spcPts val="3298"/>
              </a:lnSpc>
              <a:buFont typeface="Arial"/>
              <a:buChar char="•"/>
            </a:pPr>
            <a:r>
              <a:rPr lang="en-US" sz="1646" b="1">
                <a:solidFill>
                  <a:srgbClr val="FFFFFF"/>
                </a:solidFill>
                <a:latin typeface="Open Sans Bold"/>
                <a:ea typeface="Open Sans Bold"/>
                <a:cs typeface="Open Sans Bold"/>
                <a:sym typeface="Open Sans Bold"/>
              </a:rPr>
              <a:t>The application should be reliable.</a:t>
            </a:r>
          </a:p>
          <a:p>
            <a:pPr marL="355374" lvl="1" indent="-177687" algn="l">
              <a:lnSpc>
                <a:spcPts val="3298"/>
              </a:lnSpc>
              <a:buFont typeface="Arial"/>
              <a:buChar char="•"/>
            </a:pPr>
            <a:r>
              <a:rPr lang="en-US" sz="1646" b="1">
                <a:solidFill>
                  <a:srgbClr val="FFFFFF"/>
                </a:solidFill>
                <a:latin typeface="Open Sans Bold"/>
                <a:ea typeface="Open Sans Bold"/>
                <a:cs typeface="Open Sans Bold"/>
                <a:sym typeface="Open Sans Bold"/>
              </a:rPr>
              <a:t>Higher accuracy of results.</a:t>
            </a:r>
          </a:p>
          <a:p>
            <a:pPr marL="355374" lvl="1" indent="-177687" algn="l">
              <a:lnSpc>
                <a:spcPts val="3299"/>
              </a:lnSpc>
              <a:buFont typeface="Arial"/>
              <a:buChar char="•"/>
            </a:pPr>
            <a:r>
              <a:rPr lang="en-US" sz="1646" b="1">
                <a:solidFill>
                  <a:srgbClr val="FFFFFF"/>
                </a:solidFill>
                <a:latin typeface="Open Sans Bold"/>
                <a:ea typeface="Open Sans Bold"/>
                <a:cs typeface="Open Sans Bold"/>
                <a:sym typeface="Open Sans Bold"/>
              </a:rPr>
              <a:t>Results should be more efficient.</a:t>
            </a:r>
          </a:p>
        </p:txBody>
      </p:sp>
      <p:sp>
        <p:nvSpPr>
          <p:cNvPr id="20" name="TextBox 20"/>
          <p:cNvSpPr txBox="1"/>
          <p:nvPr/>
        </p:nvSpPr>
        <p:spPr>
          <a:xfrm>
            <a:off x="11969498" y="3524896"/>
            <a:ext cx="4418618" cy="1184329"/>
          </a:xfrm>
          <a:prstGeom prst="rect">
            <a:avLst/>
          </a:prstGeom>
        </p:spPr>
        <p:txBody>
          <a:bodyPr lIns="0" tIns="0" rIns="0" bIns="0" rtlCol="0" anchor="t">
            <a:spAutoFit/>
          </a:bodyPr>
          <a:lstStyle/>
          <a:p>
            <a:pPr algn="just">
              <a:lnSpc>
                <a:spcPts val="3298"/>
              </a:lnSpc>
            </a:pPr>
            <a:r>
              <a:rPr lang="en-US" sz="1646" b="1">
                <a:solidFill>
                  <a:srgbClr val="FFFFFF"/>
                </a:solidFill>
                <a:latin typeface="Open Sans Bold"/>
                <a:ea typeface="Open Sans Bold"/>
                <a:cs typeface="Open Sans Bold"/>
                <a:sym typeface="Open Sans Bold"/>
              </a:rPr>
              <a:t>Resources and Dataset Air pollution level in Colombo</a:t>
            </a:r>
          </a:p>
          <a:p>
            <a:pPr algn="just">
              <a:lnSpc>
                <a:spcPts val="3299"/>
              </a:lnSpc>
            </a:pPr>
            <a:endParaRPr lang="en-US" sz="1646" b="1">
              <a:solidFill>
                <a:srgbClr val="FFFFFF"/>
              </a:solidFill>
              <a:latin typeface="Open Sans Bold"/>
              <a:ea typeface="Open Sans Bold"/>
              <a:cs typeface="Open Sans Bold"/>
              <a:sym typeface="Open Sans Bold"/>
            </a:endParaRPr>
          </a:p>
        </p:txBody>
      </p:sp>
      <p:sp>
        <p:nvSpPr>
          <p:cNvPr id="21" name="TextBox 21"/>
          <p:cNvSpPr txBox="1"/>
          <p:nvPr/>
        </p:nvSpPr>
        <p:spPr>
          <a:xfrm>
            <a:off x="11976126" y="4353009"/>
            <a:ext cx="4418618" cy="1593877"/>
          </a:xfrm>
          <a:prstGeom prst="rect">
            <a:avLst/>
          </a:prstGeom>
        </p:spPr>
        <p:txBody>
          <a:bodyPr lIns="0" tIns="0" rIns="0" bIns="0" rtlCol="0" anchor="t">
            <a:spAutoFit/>
          </a:bodyPr>
          <a:lstStyle/>
          <a:p>
            <a:pPr marL="355374" lvl="1" indent="-177687" algn="just">
              <a:lnSpc>
                <a:spcPts val="3298"/>
              </a:lnSpc>
              <a:buFont typeface="Arial"/>
              <a:buChar char="•"/>
            </a:pPr>
            <a:r>
              <a:rPr lang="en-US" sz="1646" b="1">
                <a:solidFill>
                  <a:srgbClr val="FFFFFF"/>
                </a:solidFill>
                <a:latin typeface="Open Sans Bold"/>
                <a:ea typeface="Open Sans Bold"/>
                <a:cs typeface="Open Sans Bold"/>
                <a:sym typeface="Open Sans Bold"/>
              </a:rPr>
              <a:t>Central Environment Authority (CEA)</a:t>
            </a:r>
          </a:p>
          <a:p>
            <a:pPr marL="355374" lvl="1" indent="-177687" algn="just">
              <a:lnSpc>
                <a:spcPts val="3298"/>
              </a:lnSpc>
              <a:buFont typeface="Arial"/>
              <a:buChar char="•"/>
            </a:pPr>
            <a:r>
              <a:rPr lang="en-US" sz="1646" b="1">
                <a:solidFill>
                  <a:srgbClr val="FFFFFF"/>
                </a:solidFill>
                <a:latin typeface="Open Sans Bold"/>
                <a:ea typeface="Open Sans Bold"/>
                <a:cs typeface="Open Sans Bold"/>
                <a:sym typeface="Open Sans Bold"/>
              </a:rPr>
              <a:t>The National Building Research Organization (NBRO). </a:t>
            </a:r>
          </a:p>
          <a:p>
            <a:pPr algn="just">
              <a:lnSpc>
                <a:spcPts val="3299"/>
              </a:lnSpc>
            </a:pPr>
            <a:endParaRPr lang="en-US" sz="1646" b="1">
              <a:solidFill>
                <a:srgbClr val="FFFFFF"/>
              </a:solidFill>
              <a:latin typeface="Open Sans Bold"/>
              <a:ea typeface="Open Sans Bold"/>
              <a:cs typeface="Open Sans Bold"/>
              <a:sym typeface="Open Sans Bold"/>
            </a:endParaRPr>
          </a:p>
        </p:txBody>
      </p:sp>
      <p:sp>
        <p:nvSpPr>
          <p:cNvPr id="22" name="TextBox 22"/>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sp>
        <p:nvSpPr>
          <p:cNvPr id="3" name="Freeform 3"/>
          <p:cNvSpPr/>
          <p:nvPr/>
        </p:nvSpPr>
        <p:spPr>
          <a:xfrm>
            <a:off x="2481247" y="5575358"/>
            <a:ext cx="6662753" cy="3291559"/>
          </a:xfrm>
          <a:custGeom>
            <a:avLst/>
            <a:gdLst/>
            <a:ahLst/>
            <a:cxnLst/>
            <a:rect l="l" t="t" r="r" b="b"/>
            <a:pathLst>
              <a:path w="6662753" h="3291559">
                <a:moveTo>
                  <a:pt x="0" y="0"/>
                </a:moveTo>
                <a:lnTo>
                  <a:pt x="6662753" y="0"/>
                </a:lnTo>
                <a:lnTo>
                  <a:pt x="6662753" y="3291559"/>
                </a:lnTo>
                <a:lnTo>
                  <a:pt x="0" y="3291559"/>
                </a:lnTo>
                <a:lnTo>
                  <a:pt x="0" y="0"/>
                </a:lnTo>
                <a:close/>
              </a:path>
            </a:pathLst>
          </a:custGeom>
          <a:blipFill>
            <a:blip r:embed="rId4"/>
            <a:stretch>
              <a:fillRect/>
            </a:stretch>
          </a:blipFill>
        </p:spPr>
      </p:sp>
      <p:sp>
        <p:nvSpPr>
          <p:cNvPr id="4" name="Freeform 4"/>
          <p:cNvSpPr/>
          <p:nvPr/>
        </p:nvSpPr>
        <p:spPr>
          <a:xfrm>
            <a:off x="2726155" y="1386406"/>
            <a:ext cx="12915313" cy="4871413"/>
          </a:xfrm>
          <a:custGeom>
            <a:avLst/>
            <a:gdLst/>
            <a:ahLst/>
            <a:cxnLst/>
            <a:rect l="l" t="t" r="r" b="b"/>
            <a:pathLst>
              <a:path w="12915313" h="4871413">
                <a:moveTo>
                  <a:pt x="0" y="0"/>
                </a:moveTo>
                <a:lnTo>
                  <a:pt x="12915313" y="0"/>
                </a:lnTo>
                <a:lnTo>
                  <a:pt x="12915313" y="4871414"/>
                </a:lnTo>
                <a:lnTo>
                  <a:pt x="0" y="4871414"/>
                </a:lnTo>
                <a:lnTo>
                  <a:pt x="0" y="0"/>
                </a:lnTo>
                <a:close/>
              </a:path>
            </a:pathLst>
          </a:custGeom>
          <a:blipFill>
            <a:blip r:embed="rId5"/>
            <a:stretch>
              <a:fillRect/>
            </a:stretch>
          </a:blipFill>
        </p:spPr>
      </p:sp>
      <p:sp>
        <p:nvSpPr>
          <p:cNvPr id="10" name="TextBox 10"/>
          <p:cNvSpPr txBox="1"/>
          <p:nvPr/>
        </p:nvSpPr>
        <p:spPr>
          <a:xfrm>
            <a:off x="10373948" y="222823"/>
            <a:ext cx="7334628" cy="1019228"/>
          </a:xfrm>
          <a:prstGeom prst="rect">
            <a:avLst/>
          </a:prstGeom>
        </p:spPr>
        <p:txBody>
          <a:bodyPr lIns="0" tIns="0" rIns="0" bIns="0" rtlCol="0" anchor="t">
            <a:spAutoFit/>
          </a:bodyPr>
          <a:lstStyle/>
          <a:p>
            <a:pPr algn="l">
              <a:lnSpc>
                <a:spcPts val="7799"/>
              </a:lnSpc>
            </a:pPr>
            <a:r>
              <a:rPr lang="en-US" sz="5000" b="1">
                <a:solidFill>
                  <a:srgbClr val="242424"/>
                </a:solidFill>
                <a:latin typeface="Arial Bold"/>
                <a:ea typeface="Arial Bold"/>
                <a:cs typeface="Arial Bold"/>
                <a:sym typeface="Arial Bold"/>
              </a:rPr>
              <a:t>Evidence of Completion</a:t>
            </a:r>
          </a:p>
        </p:txBody>
      </p:sp>
      <p:sp>
        <p:nvSpPr>
          <p:cNvPr id="11" name="TextBox 11"/>
          <p:cNvSpPr txBox="1"/>
          <p:nvPr/>
        </p:nvSpPr>
        <p:spPr>
          <a:xfrm>
            <a:off x="16346937" y="9007251"/>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39</a:t>
            </a:r>
          </a:p>
        </p:txBody>
      </p:sp>
      <p:sp>
        <p:nvSpPr>
          <p:cNvPr id="12" name="TextBox 12"/>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TextBox 6"/>
          <p:cNvSpPr txBox="1"/>
          <p:nvPr/>
        </p:nvSpPr>
        <p:spPr>
          <a:xfrm>
            <a:off x="4134657" y="9556069"/>
            <a:ext cx="11159873" cy="576810"/>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IT21058028 | Inthikaff M. I. M | 2024 - 078</a:t>
            </a:r>
          </a:p>
        </p:txBody>
      </p:sp>
      <p:sp>
        <p:nvSpPr>
          <p:cNvPr id="7" name="TextBox 7"/>
          <p:cNvSpPr txBox="1"/>
          <p:nvPr/>
        </p:nvSpPr>
        <p:spPr>
          <a:xfrm>
            <a:off x="16346937" y="9115425"/>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38</a:t>
            </a:r>
          </a:p>
        </p:txBody>
      </p:sp>
      <p:sp>
        <p:nvSpPr>
          <p:cNvPr id="8" name="TextBox 8"/>
          <p:cNvSpPr txBox="1"/>
          <p:nvPr/>
        </p:nvSpPr>
        <p:spPr>
          <a:xfrm>
            <a:off x="8462491" y="-9231"/>
            <a:ext cx="9825509" cy="1037931"/>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Completion and Future works</a:t>
            </a:r>
          </a:p>
        </p:txBody>
      </p:sp>
      <p:sp>
        <p:nvSpPr>
          <p:cNvPr id="9" name="Freeform 9"/>
          <p:cNvSpPr/>
          <p:nvPr/>
        </p:nvSpPr>
        <p:spPr>
          <a:xfrm>
            <a:off x="1812079" y="3274199"/>
            <a:ext cx="15447221" cy="836142"/>
          </a:xfrm>
          <a:custGeom>
            <a:avLst/>
            <a:gdLst/>
            <a:ahLst/>
            <a:cxnLst/>
            <a:rect l="l" t="t" r="r" b="b"/>
            <a:pathLst>
              <a:path w="15447221" h="836142">
                <a:moveTo>
                  <a:pt x="0" y="0"/>
                </a:moveTo>
                <a:lnTo>
                  <a:pt x="15447221" y="0"/>
                </a:lnTo>
                <a:lnTo>
                  <a:pt x="15447221" y="836142"/>
                </a:lnTo>
                <a:lnTo>
                  <a:pt x="0" y="836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812079" y="4239134"/>
            <a:ext cx="15447221" cy="836142"/>
          </a:xfrm>
          <a:custGeom>
            <a:avLst/>
            <a:gdLst/>
            <a:ahLst/>
            <a:cxnLst/>
            <a:rect l="l" t="t" r="r" b="b"/>
            <a:pathLst>
              <a:path w="15447221" h="836142">
                <a:moveTo>
                  <a:pt x="0" y="0"/>
                </a:moveTo>
                <a:lnTo>
                  <a:pt x="15447221" y="0"/>
                </a:lnTo>
                <a:lnTo>
                  <a:pt x="15447221" y="836142"/>
                </a:lnTo>
                <a:lnTo>
                  <a:pt x="0" y="836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812079" y="2317735"/>
            <a:ext cx="15447221" cy="836142"/>
          </a:xfrm>
          <a:custGeom>
            <a:avLst/>
            <a:gdLst/>
            <a:ahLst/>
            <a:cxnLst/>
            <a:rect l="l" t="t" r="r" b="b"/>
            <a:pathLst>
              <a:path w="15447221" h="836142">
                <a:moveTo>
                  <a:pt x="0" y="0"/>
                </a:moveTo>
                <a:lnTo>
                  <a:pt x="15447221" y="0"/>
                </a:lnTo>
                <a:lnTo>
                  <a:pt x="15447221" y="836142"/>
                </a:lnTo>
                <a:lnTo>
                  <a:pt x="0" y="836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496619" y="2317736"/>
            <a:ext cx="836142" cy="836142"/>
          </a:xfrm>
          <a:custGeom>
            <a:avLst/>
            <a:gdLst/>
            <a:ahLst/>
            <a:cxnLst/>
            <a:rect l="l" t="t" r="r" b="b"/>
            <a:pathLst>
              <a:path w="836142" h="836142">
                <a:moveTo>
                  <a:pt x="0" y="0"/>
                </a:moveTo>
                <a:lnTo>
                  <a:pt x="836142" y="0"/>
                </a:lnTo>
                <a:lnTo>
                  <a:pt x="836142" y="836142"/>
                </a:lnTo>
                <a:lnTo>
                  <a:pt x="0" y="836142"/>
                </a:lnTo>
                <a:lnTo>
                  <a:pt x="0" y="0"/>
                </a:lnTo>
                <a:close/>
              </a:path>
            </a:pathLst>
          </a:custGeom>
          <a:blipFill>
            <a:blip r:embed="rId7"/>
            <a:stretch>
              <a:fillRect/>
            </a:stretch>
          </a:blipFill>
        </p:spPr>
      </p:sp>
      <p:sp>
        <p:nvSpPr>
          <p:cNvPr id="13" name="Freeform 13"/>
          <p:cNvSpPr/>
          <p:nvPr/>
        </p:nvSpPr>
        <p:spPr>
          <a:xfrm>
            <a:off x="496619" y="3274200"/>
            <a:ext cx="836142" cy="836142"/>
          </a:xfrm>
          <a:custGeom>
            <a:avLst/>
            <a:gdLst/>
            <a:ahLst/>
            <a:cxnLst/>
            <a:rect l="l" t="t" r="r" b="b"/>
            <a:pathLst>
              <a:path w="836142" h="836142">
                <a:moveTo>
                  <a:pt x="0" y="0"/>
                </a:moveTo>
                <a:lnTo>
                  <a:pt x="836142" y="0"/>
                </a:lnTo>
                <a:lnTo>
                  <a:pt x="836142" y="836142"/>
                </a:lnTo>
                <a:lnTo>
                  <a:pt x="0" y="836142"/>
                </a:lnTo>
                <a:lnTo>
                  <a:pt x="0" y="0"/>
                </a:lnTo>
                <a:close/>
              </a:path>
            </a:pathLst>
          </a:custGeom>
          <a:blipFill>
            <a:blip r:embed="rId7"/>
            <a:stretch>
              <a:fillRect/>
            </a:stretch>
          </a:blipFill>
        </p:spPr>
      </p:sp>
      <p:sp>
        <p:nvSpPr>
          <p:cNvPr id="14" name="Freeform 14"/>
          <p:cNvSpPr/>
          <p:nvPr/>
        </p:nvSpPr>
        <p:spPr>
          <a:xfrm>
            <a:off x="496619" y="4239134"/>
            <a:ext cx="836142" cy="836142"/>
          </a:xfrm>
          <a:custGeom>
            <a:avLst/>
            <a:gdLst/>
            <a:ahLst/>
            <a:cxnLst/>
            <a:rect l="l" t="t" r="r" b="b"/>
            <a:pathLst>
              <a:path w="836142" h="836142">
                <a:moveTo>
                  <a:pt x="0" y="0"/>
                </a:moveTo>
                <a:lnTo>
                  <a:pt x="836142" y="0"/>
                </a:lnTo>
                <a:lnTo>
                  <a:pt x="836142" y="836142"/>
                </a:lnTo>
                <a:lnTo>
                  <a:pt x="0" y="836142"/>
                </a:lnTo>
                <a:lnTo>
                  <a:pt x="0" y="0"/>
                </a:lnTo>
                <a:close/>
              </a:path>
            </a:pathLst>
          </a:custGeom>
          <a:blipFill>
            <a:blip r:embed="rId7"/>
            <a:stretch>
              <a:fillRect/>
            </a:stretch>
          </a:blipFill>
        </p:spPr>
      </p:sp>
      <p:sp>
        <p:nvSpPr>
          <p:cNvPr id="15" name="TextBox 15"/>
          <p:cNvSpPr txBox="1"/>
          <p:nvPr/>
        </p:nvSpPr>
        <p:spPr>
          <a:xfrm>
            <a:off x="1884811" y="3382809"/>
            <a:ext cx="15374489" cy="503569"/>
          </a:xfrm>
          <a:prstGeom prst="rect">
            <a:avLst/>
          </a:prstGeom>
        </p:spPr>
        <p:txBody>
          <a:bodyPr lIns="0" tIns="0" rIns="0" bIns="0" rtlCol="0" anchor="t">
            <a:spAutoFit/>
          </a:bodyPr>
          <a:lstStyle/>
          <a:p>
            <a:pPr algn="l">
              <a:lnSpc>
                <a:spcPts val="4233"/>
              </a:lnSpc>
            </a:pPr>
            <a:r>
              <a:rPr lang="en-US" sz="2519" b="1">
                <a:solidFill>
                  <a:srgbClr val="FFFFFF"/>
                </a:solidFill>
                <a:latin typeface="Open Sans Bold"/>
                <a:ea typeface="Open Sans Bold"/>
                <a:cs typeface="Open Sans Bold"/>
                <a:sym typeface="Open Sans Bold"/>
              </a:rPr>
              <a:t>Identification of the best Model for predicting CO2 level in the environment - (Sub-Objective 02</a:t>
            </a:r>
          </a:p>
        </p:txBody>
      </p:sp>
      <p:sp>
        <p:nvSpPr>
          <p:cNvPr id="16" name="TextBox 16"/>
          <p:cNvSpPr txBox="1"/>
          <p:nvPr/>
        </p:nvSpPr>
        <p:spPr>
          <a:xfrm>
            <a:off x="1884811" y="4343509"/>
            <a:ext cx="11692592" cy="503569"/>
          </a:xfrm>
          <a:prstGeom prst="rect">
            <a:avLst/>
          </a:prstGeom>
        </p:spPr>
        <p:txBody>
          <a:bodyPr lIns="0" tIns="0" rIns="0" bIns="0" rtlCol="0" anchor="t">
            <a:spAutoFit/>
          </a:bodyPr>
          <a:lstStyle/>
          <a:p>
            <a:pPr algn="ctr">
              <a:lnSpc>
                <a:spcPts val="4233"/>
              </a:lnSpc>
            </a:pPr>
            <a:r>
              <a:rPr lang="en-US" sz="2519" b="1">
                <a:solidFill>
                  <a:srgbClr val="FFFFFF"/>
                </a:solidFill>
                <a:latin typeface="Open Sans Bold"/>
                <a:ea typeface="Open Sans Bold"/>
                <a:cs typeface="Open Sans Bold"/>
                <a:sym typeface="Open Sans Bold"/>
              </a:rPr>
              <a:t>Identification of the best model for predicting PM 2.5 -  (Sub-Objective 03)</a:t>
            </a:r>
          </a:p>
        </p:txBody>
      </p:sp>
      <p:sp>
        <p:nvSpPr>
          <p:cNvPr id="17" name="TextBox 17"/>
          <p:cNvSpPr txBox="1"/>
          <p:nvPr/>
        </p:nvSpPr>
        <p:spPr>
          <a:xfrm>
            <a:off x="1884811" y="2422260"/>
            <a:ext cx="12109155" cy="503267"/>
          </a:xfrm>
          <a:prstGeom prst="rect">
            <a:avLst/>
          </a:prstGeom>
        </p:spPr>
        <p:txBody>
          <a:bodyPr lIns="0" tIns="0" rIns="0" bIns="0" rtlCol="0" anchor="t">
            <a:spAutoFit/>
          </a:bodyPr>
          <a:lstStyle/>
          <a:p>
            <a:pPr algn="ctr">
              <a:lnSpc>
                <a:spcPts val="4240"/>
              </a:lnSpc>
            </a:pPr>
            <a:r>
              <a:rPr lang="en-US" sz="2524" b="1">
                <a:solidFill>
                  <a:srgbClr val="FFFFFF"/>
                </a:solidFill>
                <a:latin typeface="Open Sans Bold"/>
                <a:ea typeface="Open Sans Bold"/>
                <a:cs typeface="Open Sans Bold"/>
                <a:sym typeface="Open Sans Bold"/>
              </a:rPr>
              <a:t>Polluted Air Data Collection and Preprocessing, Cleaning and Transforming.</a:t>
            </a:r>
          </a:p>
        </p:txBody>
      </p:sp>
      <p:sp>
        <p:nvSpPr>
          <p:cNvPr id="18" name="Freeform 18"/>
          <p:cNvSpPr/>
          <p:nvPr/>
        </p:nvSpPr>
        <p:spPr>
          <a:xfrm>
            <a:off x="1812079" y="5326956"/>
            <a:ext cx="15447221" cy="836142"/>
          </a:xfrm>
          <a:custGeom>
            <a:avLst/>
            <a:gdLst/>
            <a:ahLst/>
            <a:cxnLst/>
            <a:rect l="l" t="t" r="r" b="b"/>
            <a:pathLst>
              <a:path w="15447221" h="836142">
                <a:moveTo>
                  <a:pt x="0" y="0"/>
                </a:moveTo>
                <a:lnTo>
                  <a:pt x="15447221" y="0"/>
                </a:lnTo>
                <a:lnTo>
                  <a:pt x="15447221" y="836142"/>
                </a:lnTo>
                <a:lnTo>
                  <a:pt x="0" y="8361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452509" y="5282845"/>
            <a:ext cx="924363" cy="924363"/>
          </a:xfrm>
          <a:custGeom>
            <a:avLst/>
            <a:gdLst/>
            <a:ahLst/>
            <a:cxnLst/>
            <a:rect l="l" t="t" r="r" b="b"/>
            <a:pathLst>
              <a:path w="924363" h="924363">
                <a:moveTo>
                  <a:pt x="0" y="0"/>
                </a:moveTo>
                <a:lnTo>
                  <a:pt x="924363" y="0"/>
                </a:lnTo>
                <a:lnTo>
                  <a:pt x="924363" y="924363"/>
                </a:lnTo>
                <a:lnTo>
                  <a:pt x="0" y="924363"/>
                </a:lnTo>
                <a:lnTo>
                  <a:pt x="0" y="0"/>
                </a:lnTo>
                <a:close/>
              </a:path>
            </a:pathLst>
          </a:custGeom>
          <a:blipFill>
            <a:blip r:embed="rId8"/>
            <a:stretch>
              <a:fillRect/>
            </a:stretch>
          </a:blipFill>
        </p:spPr>
      </p:sp>
      <p:sp>
        <p:nvSpPr>
          <p:cNvPr id="20" name="TextBox 20"/>
          <p:cNvSpPr txBox="1"/>
          <p:nvPr/>
        </p:nvSpPr>
        <p:spPr>
          <a:xfrm>
            <a:off x="2111095" y="5431330"/>
            <a:ext cx="7198259" cy="503606"/>
          </a:xfrm>
          <a:prstGeom prst="rect">
            <a:avLst/>
          </a:prstGeom>
        </p:spPr>
        <p:txBody>
          <a:bodyPr lIns="0" tIns="0" rIns="0" bIns="0" rtlCol="0" anchor="t">
            <a:spAutoFit/>
          </a:bodyPr>
          <a:lstStyle/>
          <a:p>
            <a:pPr algn="l">
              <a:lnSpc>
                <a:spcPts val="4233"/>
              </a:lnSpc>
            </a:pPr>
            <a:r>
              <a:rPr lang="en-US" sz="2519" b="1">
                <a:solidFill>
                  <a:srgbClr val="FFFFFF"/>
                </a:solidFill>
                <a:latin typeface="Open Sans Bold"/>
                <a:ea typeface="Open Sans Bold"/>
                <a:cs typeface="Open Sans Bold"/>
                <a:sym typeface="Open Sans Bold"/>
              </a:rPr>
              <a:t>Host the finalized model in the fast server</a:t>
            </a:r>
          </a:p>
        </p:txBody>
      </p:sp>
      <p:grpSp>
        <p:nvGrpSpPr>
          <p:cNvPr id="21" name="Group 21"/>
          <p:cNvGrpSpPr/>
          <p:nvPr/>
        </p:nvGrpSpPr>
        <p:grpSpPr>
          <a:xfrm>
            <a:off x="1812079" y="6327091"/>
            <a:ext cx="15447221" cy="836142"/>
            <a:chOff x="0" y="0"/>
            <a:chExt cx="20596295" cy="1114856"/>
          </a:xfrm>
        </p:grpSpPr>
        <p:sp>
          <p:nvSpPr>
            <p:cNvPr id="22" name="Freeform 22"/>
            <p:cNvSpPr/>
            <p:nvPr/>
          </p:nvSpPr>
          <p:spPr>
            <a:xfrm>
              <a:off x="0" y="0"/>
              <a:ext cx="20596295" cy="1114856"/>
            </a:xfrm>
            <a:custGeom>
              <a:avLst/>
              <a:gdLst/>
              <a:ahLst/>
              <a:cxnLst/>
              <a:rect l="l" t="t" r="r" b="b"/>
              <a:pathLst>
                <a:path w="20596295" h="1114856">
                  <a:moveTo>
                    <a:pt x="0" y="0"/>
                  </a:moveTo>
                  <a:lnTo>
                    <a:pt x="20596295" y="0"/>
                  </a:lnTo>
                  <a:lnTo>
                    <a:pt x="20596295" y="1114856"/>
                  </a:lnTo>
                  <a:lnTo>
                    <a:pt x="0" y="1114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3" name="TextBox 23"/>
            <p:cNvSpPr txBox="1"/>
            <p:nvPr/>
          </p:nvSpPr>
          <p:spPr>
            <a:xfrm>
              <a:off x="398689" y="105434"/>
              <a:ext cx="18528413" cy="630199"/>
            </a:xfrm>
            <a:prstGeom prst="rect">
              <a:avLst/>
            </a:prstGeom>
          </p:spPr>
          <p:txBody>
            <a:bodyPr lIns="0" tIns="0" rIns="0" bIns="0" rtlCol="0" anchor="t">
              <a:spAutoFit/>
            </a:bodyPr>
            <a:lstStyle/>
            <a:p>
              <a:pPr algn="l">
                <a:lnSpc>
                  <a:spcPts val="4233"/>
                </a:lnSpc>
              </a:pPr>
              <a:r>
                <a:rPr lang="en-US" sz="2519" b="1">
                  <a:solidFill>
                    <a:srgbClr val="FFFFFF"/>
                  </a:solidFill>
                  <a:latin typeface="Open Sans Bold"/>
                  <a:ea typeface="Open Sans Bold"/>
                  <a:cs typeface="Open Sans Bold"/>
                  <a:sym typeface="Open Sans Bold"/>
                </a:rPr>
                <a:t>Displayed the results in mobile application</a:t>
              </a:r>
            </a:p>
          </p:txBody>
        </p:sp>
      </p:grpSp>
      <p:sp>
        <p:nvSpPr>
          <p:cNvPr id="24" name="Freeform 24"/>
          <p:cNvSpPr/>
          <p:nvPr/>
        </p:nvSpPr>
        <p:spPr>
          <a:xfrm>
            <a:off x="496619" y="6238869"/>
            <a:ext cx="924363" cy="924363"/>
          </a:xfrm>
          <a:custGeom>
            <a:avLst/>
            <a:gdLst/>
            <a:ahLst/>
            <a:cxnLst/>
            <a:rect l="l" t="t" r="r" b="b"/>
            <a:pathLst>
              <a:path w="924363" h="924363">
                <a:moveTo>
                  <a:pt x="0" y="0"/>
                </a:moveTo>
                <a:lnTo>
                  <a:pt x="924363" y="0"/>
                </a:lnTo>
                <a:lnTo>
                  <a:pt x="924363" y="924363"/>
                </a:lnTo>
                <a:lnTo>
                  <a:pt x="0" y="924363"/>
                </a:lnTo>
                <a:lnTo>
                  <a:pt x="0" y="0"/>
                </a:lnTo>
                <a:close/>
              </a:path>
            </a:pathLst>
          </a:custGeom>
          <a:blipFill>
            <a:blip r:embed="rId8"/>
            <a:stretch>
              <a:fillRect/>
            </a:stretch>
          </a:blipFill>
        </p:spPr>
      </p:sp>
      <p:sp>
        <p:nvSpPr>
          <p:cNvPr id="25" name="TextBox 25"/>
          <p:cNvSpPr txBox="1"/>
          <p:nvPr/>
        </p:nvSpPr>
        <p:spPr>
          <a:xfrm>
            <a:off x="1809480" y="850721"/>
            <a:ext cx="6948155" cy="634238"/>
          </a:xfrm>
          <a:prstGeom prst="rect">
            <a:avLst/>
          </a:prstGeom>
        </p:spPr>
        <p:txBody>
          <a:bodyPr lIns="0" tIns="0" rIns="0" bIns="0" rtlCol="0" anchor="t">
            <a:spAutoFit/>
          </a:bodyPr>
          <a:lstStyle/>
          <a:p>
            <a:pPr algn="l">
              <a:lnSpc>
                <a:spcPts val="4922"/>
              </a:lnSpc>
            </a:pPr>
            <a:r>
              <a:rPr lang="en-US" sz="2929" b="1">
                <a:solidFill>
                  <a:srgbClr val="004AAD"/>
                </a:solidFill>
                <a:latin typeface="Open Sans Bold"/>
                <a:ea typeface="Open Sans Bold"/>
                <a:cs typeface="Open Sans Bold"/>
                <a:sym typeface="Open Sans Bold"/>
              </a:rPr>
              <a:t>Completion of the components</a:t>
            </a:r>
          </a:p>
        </p:txBody>
      </p:sp>
      <p:sp>
        <p:nvSpPr>
          <p:cNvPr id="26" name="Freeform 26"/>
          <p:cNvSpPr/>
          <p:nvPr/>
        </p:nvSpPr>
        <p:spPr>
          <a:xfrm>
            <a:off x="293783" y="622376"/>
            <a:ext cx="1330035" cy="1318227"/>
          </a:xfrm>
          <a:custGeom>
            <a:avLst/>
            <a:gdLst/>
            <a:ahLst/>
            <a:cxnLst/>
            <a:rect l="l" t="t" r="r" b="b"/>
            <a:pathLst>
              <a:path w="1330035" h="1318227">
                <a:moveTo>
                  <a:pt x="0" y="0"/>
                </a:moveTo>
                <a:lnTo>
                  <a:pt x="1330035" y="0"/>
                </a:lnTo>
                <a:lnTo>
                  <a:pt x="1330035" y="1318227"/>
                </a:lnTo>
                <a:lnTo>
                  <a:pt x="0" y="13182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7" name="TextBox 27"/>
          <p:cNvSpPr txBox="1"/>
          <p:nvPr/>
        </p:nvSpPr>
        <p:spPr>
          <a:xfrm>
            <a:off x="666551" y="901450"/>
            <a:ext cx="754431" cy="501321"/>
          </a:xfrm>
          <a:prstGeom prst="rect">
            <a:avLst/>
          </a:prstGeom>
        </p:spPr>
        <p:txBody>
          <a:bodyPr lIns="0" tIns="0" rIns="0" bIns="0" rtlCol="0" anchor="t">
            <a:spAutoFit/>
          </a:bodyPr>
          <a:lstStyle/>
          <a:p>
            <a:pPr algn="l">
              <a:lnSpc>
                <a:spcPts val="4297"/>
              </a:lnSpc>
            </a:pPr>
            <a:r>
              <a:rPr lang="en-US" sz="2558" b="1">
                <a:solidFill>
                  <a:srgbClr val="242424"/>
                </a:solidFill>
                <a:latin typeface="Open Sans Bold"/>
                <a:ea typeface="Open Sans Bold"/>
                <a:cs typeface="Open Sans Bold"/>
                <a:sym typeface="Open Sans Bold"/>
              </a:rPr>
              <a:t>90%</a:t>
            </a:r>
          </a:p>
        </p:txBody>
      </p:sp>
      <p:grpSp>
        <p:nvGrpSpPr>
          <p:cNvPr id="28" name="Group 28"/>
          <p:cNvGrpSpPr/>
          <p:nvPr/>
        </p:nvGrpSpPr>
        <p:grpSpPr>
          <a:xfrm>
            <a:off x="293783" y="7370801"/>
            <a:ext cx="6313230" cy="1269468"/>
            <a:chOff x="0" y="0"/>
            <a:chExt cx="8417640" cy="1692624"/>
          </a:xfrm>
        </p:grpSpPr>
        <p:sp>
          <p:nvSpPr>
            <p:cNvPr id="29" name="TextBox 29"/>
            <p:cNvSpPr txBox="1"/>
            <p:nvPr/>
          </p:nvSpPr>
          <p:spPr>
            <a:xfrm>
              <a:off x="2035056" y="342065"/>
              <a:ext cx="6382584" cy="798943"/>
            </a:xfrm>
            <a:prstGeom prst="rect">
              <a:avLst/>
            </a:prstGeom>
          </p:spPr>
          <p:txBody>
            <a:bodyPr lIns="0" tIns="0" rIns="0" bIns="0" rtlCol="0" anchor="t">
              <a:spAutoFit/>
            </a:bodyPr>
            <a:lstStyle/>
            <a:p>
              <a:pPr algn="l">
                <a:lnSpc>
                  <a:spcPts val="4922"/>
                </a:lnSpc>
              </a:pPr>
              <a:r>
                <a:rPr lang="en-US" sz="2929" b="1">
                  <a:solidFill>
                    <a:srgbClr val="004AAD"/>
                  </a:solidFill>
                  <a:latin typeface="Open Sans Bold"/>
                  <a:ea typeface="Open Sans Bold"/>
                  <a:cs typeface="Open Sans Bold"/>
                  <a:sym typeface="Open Sans Bold"/>
                </a:rPr>
                <a:t>Future Implementations</a:t>
              </a:r>
            </a:p>
          </p:txBody>
        </p:sp>
        <p:sp>
          <p:nvSpPr>
            <p:cNvPr id="30" name="Freeform 30"/>
            <p:cNvSpPr/>
            <p:nvPr/>
          </p:nvSpPr>
          <p:spPr>
            <a:xfrm>
              <a:off x="0" y="0"/>
              <a:ext cx="1773380" cy="1692624"/>
            </a:xfrm>
            <a:custGeom>
              <a:avLst/>
              <a:gdLst/>
              <a:ahLst/>
              <a:cxnLst/>
              <a:rect l="l" t="t" r="r" b="b"/>
              <a:pathLst>
                <a:path w="1773380" h="1692624">
                  <a:moveTo>
                    <a:pt x="0" y="0"/>
                  </a:moveTo>
                  <a:lnTo>
                    <a:pt x="1773380" y="0"/>
                  </a:lnTo>
                  <a:lnTo>
                    <a:pt x="1773380" y="1692624"/>
                  </a:lnTo>
                  <a:lnTo>
                    <a:pt x="0" y="169262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1" name="TextBox 31"/>
            <p:cNvSpPr txBox="1"/>
            <p:nvPr/>
          </p:nvSpPr>
          <p:spPr>
            <a:xfrm>
              <a:off x="442997" y="410199"/>
              <a:ext cx="1005908" cy="630327"/>
            </a:xfrm>
            <a:prstGeom prst="rect">
              <a:avLst/>
            </a:prstGeom>
          </p:spPr>
          <p:txBody>
            <a:bodyPr lIns="0" tIns="0" rIns="0" bIns="0" rtlCol="0" anchor="t">
              <a:spAutoFit/>
            </a:bodyPr>
            <a:lstStyle/>
            <a:p>
              <a:pPr algn="l">
                <a:lnSpc>
                  <a:spcPts val="4297"/>
                </a:lnSpc>
              </a:pPr>
              <a:r>
                <a:rPr lang="en-US" sz="2558" b="1">
                  <a:solidFill>
                    <a:srgbClr val="242424"/>
                  </a:solidFill>
                  <a:latin typeface="Open Sans Bold"/>
                  <a:ea typeface="Open Sans Bold"/>
                  <a:cs typeface="Open Sans Bold"/>
                  <a:sym typeface="Open Sans Bold"/>
                </a:rPr>
                <a:t>10%</a:t>
              </a:r>
            </a:p>
          </p:txBody>
        </p:sp>
      </p:grpSp>
      <p:sp>
        <p:nvSpPr>
          <p:cNvPr id="32" name="TextBox 32"/>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grpSp>
        <p:nvGrpSpPr>
          <p:cNvPr id="33" name="Group 33"/>
          <p:cNvGrpSpPr/>
          <p:nvPr/>
        </p:nvGrpSpPr>
        <p:grpSpPr>
          <a:xfrm>
            <a:off x="1884811" y="8449108"/>
            <a:ext cx="4129483" cy="836142"/>
            <a:chOff x="0" y="0"/>
            <a:chExt cx="5505978" cy="1114856"/>
          </a:xfrm>
        </p:grpSpPr>
        <p:sp>
          <p:nvSpPr>
            <p:cNvPr id="34" name="Freeform 34"/>
            <p:cNvSpPr/>
            <p:nvPr/>
          </p:nvSpPr>
          <p:spPr>
            <a:xfrm>
              <a:off x="0" y="0"/>
              <a:ext cx="5505978" cy="1114856"/>
            </a:xfrm>
            <a:custGeom>
              <a:avLst/>
              <a:gdLst/>
              <a:ahLst/>
              <a:cxnLst/>
              <a:rect l="l" t="t" r="r" b="b"/>
              <a:pathLst>
                <a:path w="5505978" h="1114856">
                  <a:moveTo>
                    <a:pt x="0" y="0"/>
                  </a:moveTo>
                  <a:lnTo>
                    <a:pt x="5505978" y="0"/>
                  </a:lnTo>
                  <a:lnTo>
                    <a:pt x="5505978" y="1114856"/>
                  </a:lnTo>
                  <a:lnTo>
                    <a:pt x="0" y="1114856"/>
                  </a:lnTo>
                  <a:lnTo>
                    <a:pt x="0" y="0"/>
                  </a:lnTo>
                  <a:close/>
                </a:path>
              </a:pathLst>
            </a:custGeom>
            <a:blipFill>
              <a:blip r:embed="rId13">
                <a:extLst>
                  <a:ext uri="{96DAC541-7B7A-43D3-8B79-37D633B846F1}">
                    <asvg:svgBlip xmlns:asvg="http://schemas.microsoft.com/office/drawing/2016/SVG/main" r:embed="rId14"/>
                  </a:ext>
                </a:extLst>
              </a:blip>
              <a:stretch>
                <a:fillRect l="-137035" r="-137035"/>
              </a:stretch>
            </a:blipFill>
          </p:spPr>
        </p:sp>
        <p:sp>
          <p:nvSpPr>
            <p:cNvPr id="35" name="TextBox 35"/>
            <p:cNvSpPr txBox="1"/>
            <p:nvPr/>
          </p:nvSpPr>
          <p:spPr>
            <a:xfrm>
              <a:off x="106581" y="105434"/>
              <a:ext cx="4953174" cy="630199"/>
            </a:xfrm>
            <a:prstGeom prst="rect">
              <a:avLst/>
            </a:prstGeom>
          </p:spPr>
          <p:txBody>
            <a:bodyPr lIns="0" tIns="0" rIns="0" bIns="0" rtlCol="0" anchor="t">
              <a:spAutoFit/>
            </a:bodyPr>
            <a:lstStyle/>
            <a:p>
              <a:pPr algn="l">
                <a:lnSpc>
                  <a:spcPts val="4233"/>
                </a:lnSpc>
              </a:pPr>
              <a:r>
                <a:rPr lang="en-US" sz="2519" b="1">
                  <a:solidFill>
                    <a:srgbClr val="FFFFFF"/>
                  </a:solidFill>
                  <a:latin typeface="Open Sans Bold"/>
                  <a:ea typeface="Open Sans Bold"/>
                  <a:cs typeface="Open Sans Bold"/>
                  <a:sym typeface="Open Sans Bold"/>
                </a:rPr>
                <a:t>UI Enhancement</a:t>
              </a:r>
            </a:p>
          </p:txBody>
        </p:sp>
      </p:grpSp>
      <p:grpSp>
        <p:nvGrpSpPr>
          <p:cNvPr id="36" name="Group 36"/>
          <p:cNvGrpSpPr/>
          <p:nvPr/>
        </p:nvGrpSpPr>
        <p:grpSpPr>
          <a:xfrm>
            <a:off x="6397749" y="8449108"/>
            <a:ext cx="5104112" cy="836142"/>
            <a:chOff x="0" y="0"/>
            <a:chExt cx="6805483" cy="1114856"/>
          </a:xfrm>
        </p:grpSpPr>
        <p:sp>
          <p:nvSpPr>
            <p:cNvPr id="37" name="Freeform 37"/>
            <p:cNvSpPr/>
            <p:nvPr/>
          </p:nvSpPr>
          <p:spPr>
            <a:xfrm>
              <a:off x="0" y="0"/>
              <a:ext cx="6805483" cy="1114856"/>
            </a:xfrm>
            <a:custGeom>
              <a:avLst/>
              <a:gdLst/>
              <a:ahLst/>
              <a:cxnLst/>
              <a:rect l="l" t="t" r="r" b="b"/>
              <a:pathLst>
                <a:path w="6805483" h="1114856">
                  <a:moveTo>
                    <a:pt x="0" y="0"/>
                  </a:moveTo>
                  <a:lnTo>
                    <a:pt x="6805483" y="0"/>
                  </a:lnTo>
                  <a:lnTo>
                    <a:pt x="6805483" y="1114856"/>
                  </a:lnTo>
                  <a:lnTo>
                    <a:pt x="0" y="1114856"/>
                  </a:lnTo>
                  <a:lnTo>
                    <a:pt x="0" y="0"/>
                  </a:lnTo>
                  <a:close/>
                </a:path>
              </a:pathLst>
            </a:custGeom>
            <a:blipFill>
              <a:blip r:embed="rId13">
                <a:extLst>
                  <a:ext uri="{96DAC541-7B7A-43D3-8B79-37D633B846F1}">
                    <asvg:svgBlip xmlns:asvg="http://schemas.microsoft.com/office/drawing/2016/SVG/main" r:embed="rId14"/>
                  </a:ext>
                </a:extLst>
              </a:blip>
              <a:stretch>
                <a:fillRect l="-101321" r="-101321"/>
              </a:stretch>
            </a:blipFill>
          </p:spPr>
        </p:sp>
        <p:sp>
          <p:nvSpPr>
            <p:cNvPr id="38" name="TextBox 38"/>
            <p:cNvSpPr txBox="1"/>
            <p:nvPr/>
          </p:nvSpPr>
          <p:spPr>
            <a:xfrm>
              <a:off x="131736" y="105434"/>
              <a:ext cx="6122208" cy="630199"/>
            </a:xfrm>
            <a:prstGeom prst="rect">
              <a:avLst/>
            </a:prstGeom>
          </p:spPr>
          <p:txBody>
            <a:bodyPr lIns="0" tIns="0" rIns="0" bIns="0" rtlCol="0" anchor="t">
              <a:spAutoFit/>
            </a:bodyPr>
            <a:lstStyle/>
            <a:p>
              <a:pPr algn="l">
                <a:lnSpc>
                  <a:spcPts val="4233"/>
                </a:lnSpc>
              </a:pPr>
              <a:r>
                <a:rPr lang="en-US" sz="2519" b="1">
                  <a:solidFill>
                    <a:srgbClr val="FFFFFF"/>
                  </a:solidFill>
                  <a:latin typeface="Open Sans Bold"/>
                  <a:ea typeface="Open Sans Bold"/>
                  <a:cs typeface="Open Sans Bold"/>
                  <a:sym typeface="Open Sans Bold"/>
                </a:rPr>
                <a:t>Increasing The Performance</a:t>
              </a:r>
            </a:p>
          </p:txBody>
        </p:sp>
      </p:grpSp>
      <p:grpSp>
        <p:nvGrpSpPr>
          <p:cNvPr id="39" name="Group 39"/>
          <p:cNvGrpSpPr/>
          <p:nvPr/>
        </p:nvGrpSpPr>
        <p:grpSpPr>
          <a:xfrm>
            <a:off x="11882862" y="8449108"/>
            <a:ext cx="5104112" cy="836142"/>
            <a:chOff x="0" y="0"/>
            <a:chExt cx="6805483" cy="1114856"/>
          </a:xfrm>
        </p:grpSpPr>
        <p:sp>
          <p:nvSpPr>
            <p:cNvPr id="40" name="Freeform 40"/>
            <p:cNvSpPr/>
            <p:nvPr/>
          </p:nvSpPr>
          <p:spPr>
            <a:xfrm>
              <a:off x="0" y="0"/>
              <a:ext cx="6805483" cy="1114856"/>
            </a:xfrm>
            <a:custGeom>
              <a:avLst/>
              <a:gdLst/>
              <a:ahLst/>
              <a:cxnLst/>
              <a:rect l="l" t="t" r="r" b="b"/>
              <a:pathLst>
                <a:path w="6805483" h="1114856">
                  <a:moveTo>
                    <a:pt x="0" y="0"/>
                  </a:moveTo>
                  <a:lnTo>
                    <a:pt x="6805483" y="0"/>
                  </a:lnTo>
                  <a:lnTo>
                    <a:pt x="6805483" y="1114856"/>
                  </a:lnTo>
                  <a:lnTo>
                    <a:pt x="0" y="1114856"/>
                  </a:lnTo>
                  <a:lnTo>
                    <a:pt x="0" y="0"/>
                  </a:lnTo>
                  <a:close/>
                </a:path>
              </a:pathLst>
            </a:custGeom>
            <a:blipFill>
              <a:blip r:embed="rId13">
                <a:extLst>
                  <a:ext uri="{96DAC541-7B7A-43D3-8B79-37D633B846F1}">
                    <asvg:svgBlip xmlns:asvg="http://schemas.microsoft.com/office/drawing/2016/SVG/main" r:embed="rId14"/>
                  </a:ext>
                </a:extLst>
              </a:blip>
              <a:stretch>
                <a:fillRect l="-101321" r="-101321"/>
              </a:stretch>
            </a:blipFill>
          </p:spPr>
        </p:sp>
        <p:sp>
          <p:nvSpPr>
            <p:cNvPr id="41" name="TextBox 41"/>
            <p:cNvSpPr txBox="1"/>
            <p:nvPr/>
          </p:nvSpPr>
          <p:spPr>
            <a:xfrm>
              <a:off x="131736" y="105434"/>
              <a:ext cx="6122208" cy="630199"/>
            </a:xfrm>
            <a:prstGeom prst="rect">
              <a:avLst/>
            </a:prstGeom>
          </p:spPr>
          <p:txBody>
            <a:bodyPr lIns="0" tIns="0" rIns="0" bIns="0" rtlCol="0" anchor="t">
              <a:spAutoFit/>
            </a:bodyPr>
            <a:lstStyle/>
            <a:p>
              <a:pPr algn="l">
                <a:lnSpc>
                  <a:spcPts val="4233"/>
                </a:lnSpc>
              </a:pPr>
              <a:r>
                <a:rPr lang="en-US" sz="2519" b="1">
                  <a:solidFill>
                    <a:srgbClr val="FFFFFF"/>
                  </a:solidFill>
                  <a:latin typeface="Open Sans Bold"/>
                  <a:ea typeface="Open Sans Bold"/>
                  <a:cs typeface="Open Sans Bold"/>
                  <a:sym typeface="Open Sans Bold"/>
                </a:rPr>
                <a:t>Bug Fixing</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5" name="Freeform 5"/>
          <p:cNvSpPr/>
          <p:nvPr/>
        </p:nvSpPr>
        <p:spPr>
          <a:xfrm>
            <a:off x="4565173" y="9458325"/>
            <a:ext cx="13722827" cy="824030"/>
          </a:xfrm>
          <a:custGeom>
            <a:avLst/>
            <a:gdLst/>
            <a:ahLst/>
            <a:cxnLst/>
            <a:rect l="l" t="t" r="r" b="b"/>
            <a:pathLst>
              <a:path w="13722827" h="824030">
                <a:moveTo>
                  <a:pt x="0" y="0"/>
                </a:moveTo>
                <a:lnTo>
                  <a:pt x="13722827" y="0"/>
                </a:lnTo>
                <a:lnTo>
                  <a:pt x="13722827" y="824030"/>
                </a:lnTo>
                <a:lnTo>
                  <a:pt x="0" y="824030"/>
                </a:lnTo>
                <a:lnTo>
                  <a:pt x="0" y="0"/>
                </a:lnTo>
                <a:close/>
              </a:path>
            </a:pathLst>
          </a:custGeom>
          <a:blipFill>
            <a:blip r:embed="rId4"/>
            <a:stretch>
              <a:fillRect l="-4773" t="-44187" b="-44188"/>
            </a:stretch>
          </a:blipFill>
        </p:spPr>
      </p:sp>
      <p:grpSp>
        <p:nvGrpSpPr>
          <p:cNvPr id="6" name="Group 6"/>
          <p:cNvGrpSpPr/>
          <p:nvPr/>
        </p:nvGrpSpPr>
        <p:grpSpPr>
          <a:xfrm>
            <a:off x="0" y="9448800"/>
            <a:ext cx="18288001" cy="9525"/>
            <a:chOff x="0" y="0"/>
            <a:chExt cx="24384001" cy="12700"/>
          </a:xfrm>
        </p:grpSpPr>
        <p:sp>
          <p:nvSpPr>
            <p:cNvPr id="7" name="Freeform 7"/>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8" name="Freeform 8"/>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9" name="Freeform 9"/>
          <p:cNvSpPr/>
          <p:nvPr/>
        </p:nvSpPr>
        <p:spPr>
          <a:xfrm rot="1154536">
            <a:off x="17046975" y="6858393"/>
            <a:ext cx="629432" cy="955495"/>
          </a:xfrm>
          <a:custGeom>
            <a:avLst/>
            <a:gdLst/>
            <a:ahLst/>
            <a:cxnLst/>
            <a:rect l="l" t="t" r="r" b="b"/>
            <a:pathLst>
              <a:path w="629432" h="955495">
                <a:moveTo>
                  <a:pt x="0" y="0"/>
                </a:moveTo>
                <a:lnTo>
                  <a:pt x="629432" y="0"/>
                </a:lnTo>
                <a:lnTo>
                  <a:pt x="629432" y="955495"/>
                </a:lnTo>
                <a:lnTo>
                  <a:pt x="0" y="955495"/>
                </a:lnTo>
                <a:lnTo>
                  <a:pt x="0" y="0"/>
                </a:lnTo>
                <a:close/>
              </a:path>
            </a:pathLst>
          </a:custGeom>
          <a:blipFill>
            <a:blip r:embed="rId5"/>
            <a:stretch>
              <a:fillRect b="-209"/>
            </a:stretch>
          </a:blipFill>
        </p:spPr>
      </p:sp>
      <p:sp>
        <p:nvSpPr>
          <p:cNvPr id="10" name="Freeform 10"/>
          <p:cNvSpPr/>
          <p:nvPr/>
        </p:nvSpPr>
        <p:spPr>
          <a:xfrm rot="684292">
            <a:off x="16310982" y="6378609"/>
            <a:ext cx="629432" cy="955495"/>
          </a:xfrm>
          <a:custGeom>
            <a:avLst/>
            <a:gdLst/>
            <a:ahLst/>
            <a:cxnLst/>
            <a:rect l="l" t="t" r="r" b="b"/>
            <a:pathLst>
              <a:path w="629432" h="955495">
                <a:moveTo>
                  <a:pt x="0" y="0"/>
                </a:moveTo>
                <a:lnTo>
                  <a:pt x="629432" y="0"/>
                </a:lnTo>
                <a:lnTo>
                  <a:pt x="629432" y="955495"/>
                </a:lnTo>
                <a:lnTo>
                  <a:pt x="0" y="955495"/>
                </a:lnTo>
                <a:lnTo>
                  <a:pt x="0" y="0"/>
                </a:lnTo>
                <a:close/>
              </a:path>
            </a:pathLst>
          </a:custGeom>
          <a:blipFill>
            <a:blip r:embed="rId5"/>
            <a:stretch>
              <a:fillRect b="-209"/>
            </a:stretch>
          </a:blipFill>
        </p:spPr>
      </p:sp>
      <p:sp>
        <p:nvSpPr>
          <p:cNvPr id="11" name="Freeform 11"/>
          <p:cNvSpPr/>
          <p:nvPr/>
        </p:nvSpPr>
        <p:spPr>
          <a:xfrm rot="3175707">
            <a:off x="17116926" y="7741606"/>
            <a:ext cx="629432" cy="955495"/>
          </a:xfrm>
          <a:custGeom>
            <a:avLst/>
            <a:gdLst/>
            <a:ahLst/>
            <a:cxnLst/>
            <a:rect l="l" t="t" r="r" b="b"/>
            <a:pathLst>
              <a:path w="629432" h="955495">
                <a:moveTo>
                  <a:pt x="0" y="0"/>
                </a:moveTo>
                <a:lnTo>
                  <a:pt x="629432" y="0"/>
                </a:lnTo>
                <a:lnTo>
                  <a:pt x="629432" y="955495"/>
                </a:lnTo>
                <a:lnTo>
                  <a:pt x="0" y="955495"/>
                </a:lnTo>
                <a:lnTo>
                  <a:pt x="0" y="0"/>
                </a:lnTo>
                <a:close/>
              </a:path>
            </a:pathLst>
          </a:custGeom>
          <a:blipFill>
            <a:blip r:embed="rId5"/>
            <a:stretch>
              <a:fillRect b="-209"/>
            </a:stretch>
          </a:blipFill>
        </p:spPr>
      </p:sp>
      <p:sp>
        <p:nvSpPr>
          <p:cNvPr id="12" name="Freeform 12"/>
          <p:cNvSpPr/>
          <p:nvPr/>
        </p:nvSpPr>
        <p:spPr>
          <a:xfrm>
            <a:off x="14359210" y="1529094"/>
            <a:ext cx="3727034" cy="3727034"/>
          </a:xfrm>
          <a:custGeom>
            <a:avLst/>
            <a:gdLst/>
            <a:ahLst/>
            <a:cxnLst/>
            <a:rect l="l" t="t" r="r" b="b"/>
            <a:pathLst>
              <a:path w="3727034" h="3727034">
                <a:moveTo>
                  <a:pt x="0" y="0"/>
                </a:moveTo>
                <a:lnTo>
                  <a:pt x="3727033" y="0"/>
                </a:lnTo>
                <a:lnTo>
                  <a:pt x="3727033" y="3727034"/>
                </a:lnTo>
                <a:lnTo>
                  <a:pt x="0" y="3727034"/>
                </a:lnTo>
                <a:lnTo>
                  <a:pt x="0" y="0"/>
                </a:lnTo>
                <a:close/>
              </a:path>
            </a:pathLst>
          </a:custGeom>
          <a:blipFill>
            <a:blip r:embed="rId6"/>
            <a:stretch>
              <a:fillRect/>
            </a:stretch>
          </a:blipFill>
        </p:spPr>
      </p:sp>
      <p:sp>
        <p:nvSpPr>
          <p:cNvPr id="13" name="TextBox 13"/>
          <p:cNvSpPr txBox="1"/>
          <p:nvPr/>
        </p:nvSpPr>
        <p:spPr>
          <a:xfrm>
            <a:off x="15937270" y="8343880"/>
            <a:ext cx="2350730" cy="1342595"/>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5</a:t>
            </a:r>
          </a:p>
        </p:txBody>
      </p:sp>
      <p:sp>
        <p:nvSpPr>
          <p:cNvPr id="14" name="TextBox 14"/>
          <p:cNvSpPr txBox="1"/>
          <p:nvPr/>
        </p:nvSpPr>
        <p:spPr>
          <a:xfrm>
            <a:off x="10653056" y="111626"/>
            <a:ext cx="7634944"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RESEARCH  PROBLEM</a:t>
            </a:r>
          </a:p>
        </p:txBody>
      </p:sp>
      <p:sp>
        <p:nvSpPr>
          <p:cNvPr id="15" name="TextBox 15"/>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6" name="TextBox 16"/>
          <p:cNvSpPr txBox="1"/>
          <p:nvPr/>
        </p:nvSpPr>
        <p:spPr>
          <a:xfrm>
            <a:off x="420509" y="2073660"/>
            <a:ext cx="14002394" cy="5765163"/>
          </a:xfrm>
          <a:prstGeom prst="rect">
            <a:avLst/>
          </a:prstGeom>
        </p:spPr>
        <p:txBody>
          <a:bodyPr lIns="0" tIns="0" rIns="0" bIns="0" rtlCol="0" anchor="t">
            <a:spAutoFit/>
          </a:bodyPr>
          <a:lstStyle/>
          <a:p>
            <a:pPr marL="518175" lvl="1" indent="-259087" algn="l">
              <a:lnSpc>
                <a:spcPts val="3360"/>
              </a:lnSpc>
              <a:spcBef>
                <a:spcPct val="0"/>
              </a:spcBef>
              <a:buFont typeface="Arial"/>
              <a:buChar char="•"/>
            </a:pPr>
            <a:r>
              <a:rPr lang="en-US" sz="2400" b="1">
                <a:solidFill>
                  <a:srgbClr val="000000"/>
                </a:solidFill>
                <a:latin typeface="Canva Sans Bold"/>
                <a:ea typeface="Canva Sans Bold"/>
                <a:cs typeface="Canva Sans Bold"/>
                <a:sym typeface="Canva Sans Bold"/>
              </a:rPr>
              <a:t>How can air quality monitoring an</a:t>
            </a:r>
            <a:r>
              <a:rPr lang="en-US" sz="2400" b="1" u="none" strike="noStrike">
                <a:solidFill>
                  <a:srgbClr val="000000"/>
                </a:solidFill>
                <a:latin typeface="Canva Sans Bold"/>
                <a:ea typeface="Canva Sans Bold"/>
                <a:cs typeface="Canva Sans Bold"/>
                <a:sym typeface="Canva Sans Bold"/>
              </a:rPr>
              <a:t>d analysis be integrated into a predictive system to forecast and mitigate environmental risks?</a:t>
            </a:r>
          </a:p>
          <a:p>
            <a:pPr algn="l">
              <a:lnSpc>
                <a:spcPts val="3360"/>
              </a:lnSpc>
              <a:spcBef>
                <a:spcPct val="0"/>
              </a:spcBef>
            </a:pPr>
            <a:endParaRPr lang="en-US" sz="2400" b="1" u="none" strike="noStrike">
              <a:solidFill>
                <a:srgbClr val="000000"/>
              </a:solidFill>
              <a:latin typeface="Canva Sans Bold"/>
              <a:ea typeface="Canva Sans Bold"/>
              <a:cs typeface="Canva Sans Bold"/>
              <a:sym typeface="Canva Sans Bold"/>
            </a:endParaRPr>
          </a:p>
          <a:p>
            <a:pPr marL="518175" lvl="1" indent="-259087" algn="l">
              <a:lnSpc>
                <a:spcPts val="3360"/>
              </a:lnSpc>
              <a:spcBef>
                <a:spcPct val="0"/>
              </a:spcBef>
              <a:buFont typeface="Arial"/>
              <a:buChar char="•"/>
            </a:pPr>
            <a:r>
              <a:rPr lang="en-US" sz="2400" b="1" u="none" strike="noStrike">
                <a:solidFill>
                  <a:srgbClr val="000000"/>
                </a:solidFill>
                <a:latin typeface="Canva Sans Bold"/>
                <a:ea typeface="Canva Sans Bold"/>
                <a:cs typeface="Canva Sans Bold"/>
                <a:sym typeface="Canva Sans Bold"/>
              </a:rPr>
              <a:t>How we define Air pollution with the creation of IoT device.</a:t>
            </a:r>
          </a:p>
          <a:p>
            <a:pPr algn="l">
              <a:lnSpc>
                <a:spcPts val="3360"/>
              </a:lnSpc>
              <a:spcBef>
                <a:spcPct val="0"/>
              </a:spcBef>
            </a:pPr>
            <a:endParaRPr lang="en-US" sz="2400" b="1" u="none" strike="noStrike">
              <a:solidFill>
                <a:srgbClr val="000000"/>
              </a:solidFill>
              <a:latin typeface="Canva Sans Bold"/>
              <a:ea typeface="Canva Sans Bold"/>
              <a:cs typeface="Canva Sans Bold"/>
              <a:sym typeface="Canva Sans Bold"/>
            </a:endParaRPr>
          </a:p>
          <a:p>
            <a:pPr marL="518175" lvl="1" indent="-259087" algn="l">
              <a:lnSpc>
                <a:spcPts val="3360"/>
              </a:lnSpc>
              <a:spcBef>
                <a:spcPct val="0"/>
              </a:spcBef>
              <a:buFont typeface="Arial"/>
              <a:buChar char="•"/>
            </a:pPr>
            <a:r>
              <a:rPr lang="en-US" sz="2400" b="1" u="none" strike="noStrike">
                <a:solidFill>
                  <a:srgbClr val="000000"/>
                </a:solidFill>
                <a:latin typeface="Canva Sans Bold"/>
                <a:ea typeface="Canva Sans Bold"/>
                <a:cs typeface="Canva Sans Bold"/>
                <a:sym typeface="Canva Sans Bold"/>
              </a:rPr>
              <a:t>How we can develop user-friendly and easily understandable  Pollution map?</a:t>
            </a:r>
          </a:p>
          <a:p>
            <a:pPr algn="l">
              <a:lnSpc>
                <a:spcPts val="3360"/>
              </a:lnSpc>
              <a:spcBef>
                <a:spcPct val="0"/>
              </a:spcBef>
            </a:pPr>
            <a:endParaRPr lang="en-US" sz="2400" b="1" u="none" strike="noStrike">
              <a:solidFill>
                <a:srgbClr val="000000"/>
              </a:solidFill>
              <a:latin typeface="Canva Sans Bold"/>
              <a:ea typeface="Canva Sans Bold"/>
              <a:cs typeface="Canva Sans Bold"/>
              <a:sym typeface="Canva Sans Bold"/>
            </a:endParaRPr>
          </a:p>
          <a:p>
            <a:pPr marL="518175" lvl="1" indent="-259087" algn="l">
              <a:lnSpc>
                <a:spcPts val="3360"/>
              </a:lnSpc>
              <a:spcBef>
                <a:spcPct val="0"/>
              </a:spcBef>
              <a:buFont typeface="Arial"/>
              <a:buChar char="•"/>
            </a:pPr>
            <a:r>
              <a:rPr lang="en-US" sz="2400" b="1" u="none" strike="noStrike">
                <a:solidFill>
                  <a:srgbClr val="000000"/>
                </a:solidFill>
                <a:latin typeface="Canva Sans Bold"/>
                <a:ea typeface="Canva Sans Bold"/>
                <a:cs typeface="Canva Sans Bold"/>
                <a:sym typeface="Canva Sans Bold"/>
              </a:rPr>
              <a:t>How can we encourage people to travel with minimal levels of pollution ?</a:t>
            </a:r>
          </a:p>
          <a:p>
            <a:pPr algn="l">
              <a:lnSpc>
                <a:spcPts val="3360"/>
              </a:lnSpc>
              <a:spcBef>
                <a:spcPct val="0"/>
              </a:spcBef>
            </a:pPr>
            <a:endParaRPr lang="en-US" sz="2400" b="1" u="none" strike="noStrike">
              <a:solidFill>
                <a:srgbClr val="000000"/>
              </a:solidFill>
              <a:latin typeface="Canva Sans Bold"/>
              <a:ea typeface="Canva Sans Bold"/>
              <a:cs typeface="Canva Sans Bold"/>
              <a:sym typeface="Canva Sans Bold"/>
            </a:endParaRPr>
          </a:p>
          <a:p>
            <a:pPr marL="518175" lvl="1" indent="-259087" algn="l">
              <a:lnSpc>
                <a:spcPts val="3360"/>
              </a:lnSpc>
              <a:spcBef>
                <a:spcPct val="0"/>
              </a:spcBef>
              <a:buFont typeface="Arial"/>
              <a:buChar char="•"/>
            </a:pPr>
            <a:r>
              <a:rPr lang="en-US" sz="2400" b="1" u="none" strike="noStrike">
                <a:solidFill>
                  <a:srgbClr val="DB620B"/>
                </a:solidFill>
                <a:latin typeface="Canva Sans Bold"/>
                <a:ea typeface="Canva Sans Bold"/>
                <a:cs typeface="Canva Sans Bold"/>
                <a:sym typeface="Canva Sans Bold"/>
              </a:rPr>
              <a:t>How can we enhance transparency and raise awareness among the public regarding air pollution and pollution levels?</a:t>
            </a:r>
          </a:p>
          <a:p>
            <a:pPr algn="l">
              <a:lnSpc>
                <a:spcPts val="3360"/>
              </a:lnSpc>
              <a:spcBef>
                <a:spcPct val="0"/>
              </a:spcBef>
            </a:pPr>
            <a:endParaRPr lang="en-US" sz="2400" b="1" u="none" strike="noStrike">
              <a:solidFill>
                <a:srgbClr val="DB620B"/>
              </a:solidFill>
              <a:latin typeface="Canva Sans Bold"/>
              <a:ea typeface="Canva Sans Bold"/>
              <a:cs typeface="Canva Sans Bold"/>
              <a:sym typeface="Canva Sans Bold"/>
            </a:endParaRPr>
          </a:p>
          <a:p>
            <a:pPr marL="518175" lvl="1" indent="-259087" algn="l">
              <a:lnSpc>
                <a:spcPts val="3360"/>
              </a:lnSpc>
              <a:spcBef>
                <a:spcPct val="0"/>
              </a:spcBef>
              <a:buFont typeface="Arial"/>
              <a:buChar char="•"/>
            </a:pPr>
            <a:r>
              <a:rPr lang="en-US" sz="2400" b="1" u="none" strike="noStrike">
                <a:solidFill>
                  <a:srgbClr val="DB620B"/>
                </a:solidFill>
                <a:latin typeface="Canva Sans Bold"/>
                <a:ea typeface="Canva Sans Bold"/>
                <a:cs typeface="Canva Sans Bold"/>
                <a:sym typeface="Canva Sans Bold"/>
              </a:rPr>
              <a:t>How can we find a solution for school students who are being affected by air pollution?</a:t>
            </a:r>
          </a:p>
          <a:p>
            <a:pPr marL="0" lvl="0" indent="0" algn="l">
              <a:lnSpc>
                <a:spcPts val="2660"/>
              </a:lnSpc>
              <a:spcBef>
                <a:spcPct val="0"/>
              </a:spcBef>
            </a:pPr>
            <a:endParaRPr lang="en-US" sz="2400" b="1" u="none" strike="noStrike">
              <a:solidFill>
                <a:srgbClr val="DB620B"/>
              </a:solidFill>
              <a:latin typeface="Canva Sans Bold"/>
              <a:ea typeface="Canva Sans Bold"/>
              <a:cs typeface="Canva Sans Bold"/>
              <a:sym typeface="Canva Sans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165964" y="222823"/>
            <a:ext cx="3542613" cy="1019117"/>
          </a:xfrm>
          <a:prstGeom prst="rect">
            <a:avLst/>
          </a:prstGeom>
        </p:spPr>
        <p:txBody>
          <a:bodyPr lIns="0" tIns="0" rIns="0" bIns="0" rtlCol="0" anchor="t">
            <a:spAutoFit/>
          </a:bodyPr>
          <a:lstStyle/>
          <a:p>
            <a:pPr algn="l">
              <a:lnSpc>
                <a:spcPts val="7799"/>
              </a:lnSpc>
            </a:pPr>
            <a:r>
              <a:rPr lang="en-US" sz="5000" b="1">
                <a:solidFill>
                  <a:srgbClr val="242424"/>
                </a:solidFill>
                <a:latin typeface="Arial Bold"/>
                <a:ea typeface="Arial Bold"/>
                <a:cs typeface="Arial Bold"/>
                <a:sym typeface="Arial Bold"/>
              </a:rPr>
              <a:t>References</a:t>
            </a:r>
          </a:p>
        </p:txBody>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sp>
        <p:nvSpPr>
          <p:cNvPr id="4" name="TextBox 4"/>
          <p:cNvSpPr txBox="1"/>
          <p:nvPr/>
        </p:nvSpPr>
        <p:spPr>
          <a:xfrm>
            <a:off x="16346937" y="9007251"/>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39</a:t>
            </a:r>
          </a:p>
        </p:txBody>
      </p:sp>
      <p:sp>
        <p:nvSpPr>
          <p:cNvPr id="5" name="TextBox 5"/>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6" name="TextBox 6"/>
          <p:cNvSpPr txBox="1"/>
          <p:nvPr/>
        </p:nvSpPr>
        <p:spPr>
          <a:xfrm>
            <a:off x="156708" y="1878660"/>
            <a:ext cx="18131292" cy="7011000"/>
          </a:xfrm>
          <a:prstGeom prst="rect">
            <a:avLst/>
          </a:prstGeom>
        </p:spPr>
        <p:txBody>
          <a:bodyPr lIns="0" tIns="0" rIns="0" bIns="0" rtlCol="0" anchor="t">
            <a:spAutoFit/>
          </a:bodyPr>
          <a:lstStyle/>
          <a:p>
            <a:pPr algn="just">
              <a:lnSpc>
                <a:spcPts val="3079"/>
              </a:lnSpc>
            </a:pPr>
            <a:r>
              <a:rPr lang="en-US" sz="2199">
                <a:solidFill>
                  <a:srgbClr val="000000"/>
                </a:solidFill>
                <a:latin typeface="Open Sans"/>
                <a:ea typeface="Open Sans"/>
                <a:cs typeface="Open Sans"/>
                <a:sym typeface="Open Sans"/>
              </a:rPr>
              <a:t>[1] S. Mahanta, T. Ramakrishnudu, R. R. Jha, and N.Tailor, “Urban Air Quality Prediction Using RegressionAnalysis,” in TENCON 2019 - 2019 IEEERegion 10 Conference (TENCON), Kochi, India,Oct. 2019, pp. 1118–1123. doi: 10.1109/TENCON.2019.8929517.</a:t>
            </a:r>
          </a:p>
          <a:p>
            <a:pPr algn="just">
              <a:lnSpc>
                <a:spcPts val="3079"/>
              </a:lnSpc>
            </a:pPr>
            <a:endParaRPr lang="en-US" sz="2199">
              <a:solidFill>
                <a:srgbClr val="000000"/>
              </a:solidFill>
              <a:latin typeface="Open Sans"/>
              <a:ea typeface="Open Sans"/>
              <a:cs typeface="Open Sans"/>
              <a:sym typeface="Open Sans"/>
            </a:endParaRPr>
          </a:p>
          <a:p>
            <a:pPr algn="just">
              <a:lnSpc>
                <a:spcPts val="3079"/>
              </a:lnSpc>
            </a:pPr>
            <a:r>
              <a:rPr lang="en-US" sz="2199">
                <a:solidFill>
                  <a:srgbClr val="000000"/>
                </a:solidFill>
                <a:latin typeface="Open Sans"/>
                <a:ea typeface="Open Sans"/>
                <a:cs typeface="Open Sans"/>
                <a:sym typeface="Open Sans"/>
              </a:rPr>
              <a:t>[2] M. Castelli, F. M. Clemente, A. Popoviˇc, S. Silva,and L. Vanneschi, “A Machine Learning Approachto Predict Air Quality in California,” Complexity,vol. 2020, pp. 1–23, Aug. 2020, doi:10.1155/2020/8049504.</a:t>
            </a:r>
          </a:p>
          <a:p>
            <a:pPr algn="just">
              <a:lnSpc>
                <a:spcPts val="3079"/>
              </a:lnSpc>
            </a:pPr>
            <a:endParaRPr lang="en-US" sz="2199">
              <a:solidFill>
                <a:srgbClr val="000000"/>
              </a:solidFill>
              <a:latin typeface="Open Sans"/>
              <a:ea typeface="Open Sans"/>
              <a:cs typeface="Open Sans"/>
              <a:sym typeface="Open Sans"/>
            </a:endParaRPr>
          </a:p>
          <a:p>
            <a:pPr algn="just">
              <a:lnSpc>
                <a:spcPts val="3079"/>
              </a:lnSpc>
            </a:pPr>
            <a:r>
              <a:rPr lang="en-US" sz="2199">
                <a:solidFill>
                  <a:srgbClr val="000000"/>
                </a:solidFill>
                <a:latin typeface="Open Sans"/>
                <a:ea typeface="Open Sans"/>
                <a:cs typeface="Open Sans"/>
                <a:sym typeface="Open Sans"/>
              </a:rPr>
              <a:t>[3] S. Zhong, Z. Yu, and W. Zhu, “Study of the Effectsof Air Pollutants on Human Health Based onBaidu Indices of Disease Symptoms and Air QualityMonitoring Data in Beijing, China,” IJERPH,vol. 16, no. 6, p. 1014, Mar. 2019, doi:10.3390/ijerph16061014.</a:t>
            </a:r>
          </a:p>
          <a:p>
            <a:pPr algn="just">
              <a:lnSpc>
                <a:spcPts val="3079"/>
              </a:lnSpc>
            </a:pPr>
            <a:endParaRPr lang="en-US" sz="2199">
              <a:solidFill>
                <a:srgbClr val="000000"/>
              </a:solidFill>
              <a:latin typeface="Open Sans"/>
              <a:ea typeface="Open Sans"/>
              <a:cs typeface="Open Sans"/>
              <a:sym typeface="Open Sans"/>
            </a:endParaRPr>
          </a:p>
          <a:p>
            <a:pPr algn="just">
              <a:lnSpc>
                <a:spcPts val="3079"/>
              </a:lnSpc>
            </a:pPr>
            <a:r>
              <a:rPr lang="en-US" sz="2199">
                <a:solidFill>
                  <a:srgbClr val="000000"/>
                </a:solidFill>
                <a:latin typeface="Open Sans"/>
                <a:ea typeface="Open Sans"/>
                <a:cs typeface="Open Sans"/>
                <a:sym typeface="Open Sans"/>
              </a:rPr>
              <a:t>[4] Y. L. S. Nandasena, A. R. Wickremasinghe, andN. Sathiakumar, “RAesierarpchoarltilculetion andhealth in Sri Lanka: a review of epidemiologic studies,”p. 14, 2010.</a:t>
            </a:r>
          </a:p>
          <a:p>
            <a:pPr algn="just">
              <a:lnSpc>
                <a:spcPts val="3079"/>
              </a:lnSpc>
            </a:pPr>
            <a:endParaRPr lang="en-US" sz="2199">
              <a:solidFill>
                <a:srgbClr val="000000"/>
              </a:solidFill>
              <a:latin typeface="Open Sans"/>
              <a:ea typeface="Open Sans"/>
              <a:cs typeface="Open Sans"/>
              <a:sym typeface="Open Sans"/>
            </a:endParaRPr>
          </a:p>
          <a:p>
            <a:pPr algn="just">
              <a:lnSpc>
                <a:spcPts val="3079"/>
              </a:lnSpc>
            </a:pPr>
            <a:r>
              <a:rPr lang="en-US" sz="2199">
                <a:solidFill>
                  <a:srgbClr val="000000"/>
                </a:solidFill>
                <a:latin typeface="Open Sans"/>
                <a:ea typeface="Open Sans"/>
                <a:cs typeface="Open Sans"/>
                <a:sym typeface="Open Sans"/>
              </a:rPr>
              <a:t>[5] T. Xayasouk and H. Lee, “AIR POLLUTION PREDICTIONSYSTEM USING DEEP LEARNING,”Naples, Italy, Jun. 2018, pp. 71–79. doi:10.2495/AIR180071.</a:t>
            </a:r>
          </a:p>
          <a:p>
            <a:pPr algn="just">
              <a:lnSpc>
                <a:spcPts val="3079"/>
              </a:lnSpc>
            </a:pPr>
            <a:endParaRPr lang="en-US" sz="2199">
              <a:solidFill>
                <a:srgbClr val="000000"/>
              </a:solidFill>
              <a:latin typeface="Open Sans"/>
              <a:ea typeface="Open Sans"/>
              <a:cs typeface="Open Sans"/>
              <a:sym typeface="Open Sans"/>
            </a:endParaRPr>
          </a:p>
          <a:p>
            <a:pPr algn="just">
              <a:lnSpc>
                <a:spcPts val="3079"/>
              </a:lnSpc>
            </a:pPr>
            <a:r>
              <a:rPr lang="en-US" sz="2199">
                <a:solidFill>
                  <a:srgbClr val="000000"/>
                </a:solidFill>
                <a:latin typeface="Open Sans"/>
                <a:ea typeface="Open Sans"/>
                <a:cs typeface="Open Sans"/>
                <a:sym typeface="Open Sans"/>
              </a:rPr>
              <a:t>[6] D. Iskandaryan, F. Ramos, and S. Trilles, “AirQuality Prediction in Smart Cities Using MachineLearning Technologies based on Sensor Data: AReview,” Applied Sciences, vol. 10, no. 7, p. 2401,Apr. 2020, doi: 10.3390/app10072401.</a:t>
            </a:r>
          </a:p>
          <a:p>
            <a:pPr algn="just">
              <a:lnSpc>
                <a:spcPts val="3079"/>
              </a:lnSpc>
            </a:pPr>
            <a:endParaRPr lang="en-US" sz="2199">
              <a:solidFill>
                <a:srgbClr val="000000"/>
              </a:solidFill>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223999" y="-1907351"/>
            <a:ext cx="7850232" cy="17945317"/>
            <a:chOff x="0" y="0"/>
            <a:chExt cx="10466976" cy="23927089"/>
          </a:xfrm>
        </p:grpSpPr>
        <p:sp>
          <p:nvSpPr>
            <p:cNvPr id="3" name="Freeform 3"/>
            <p:cNvSpPr/>
            <p:nvPr/>
          </p:nvSpPr>
          <p:spPr>
            <a:xfrm>
              <a:off x="0" y="0"/>
              <a:ext cx="10466959" cy="23927054"/>
            </a:xfrm>
            <a:custGeom>
              <a:avLst/>
              <a:gdLst/>
              <a:ahLst/>
              <a:cxnLst/>
              <a:rect l="l" t="t" r="r" b="b"/>
              <a:pathLst>
                <a:path w="10466959" h="23927054">
                  <a:moveTo>
                    <a:pt x="0" y="0"/>
                  </a:moveTo>
                  <a:lnTo>
                    <a:pt x="10466959" y="0"/>
                  </a:lnTo>
                  <a:lnTo>
                    <a:pt x="10466959" y="23927054"/>
                  </a:lnTo>
                  <a:lnTo>
                    <a:pt x="0" y="23927054"/>
                  </a:lnTo>
                  <a:close/>
                </a:path>
              </a:pathLst>
            </a:custGeom>
            <a:solidFill>
              <a:srgbClr val="DB620B">
                <a:alpha val="56863"/>
              </a:srgbClr>
            </a:solidFill>
          </p:spPr>
        </p:sp>
      </p:grpSp>
      <p:sp>
        <p:nvSpPr>
          <p:cNvPr id="4" name="Freeform 4"/>
          <p:cNvSpPr/>
          <p:nvPr/>
        </p:nvSpPr>
        <p:spPr>
          <a:xfrm rot="5400000">
            <a:off x="9317010" y="1316010"/>
            <a:ext cx="8970990" cy="8970990"/>
          </a:xfrm>
          <a:custGeom>
            <a:avLst/>
            <a:gdLst/>
            <a:ahLst/>
            <a:cxnLst/>
            <a:rect l="l" t="t" r="r" b="b"/>
            <a:pathLst>
              <a:path w="8970990" h="8970990">
                <a:moveTo>
                  <a:pt x="0" y="0"/>
                </a:moveTo>
                <a:lnTo>
                  <a:pt x="8970990" y="0"/>
                </a:lnTo>
                <a:lnTo>
                  <a:pt x="8970990" y="8970990"/>
                </a:lnTo>
                <a:lnTo>
                  <a:pt x="0" y="8970990"/>
                </a:lnTo>
                <a:lnTo>
                  <a:pt x="0" y="0"/>
                </a:lnTo>
                <a:close/>
              </a:path>
            </a:pathLst>
          </a:custGeom>
          <a:blipFill>
            <a:blip r:embed="rId3"/>
            <a:stretch>
              <a:fillRect/>
            </a:stretch>
          </a:blipFill>
        </p:spPr>
      </p:sp>
      <p:sp>
        <p:nvSpPr>
          <p:cNvPr id="5" name="Freeform 5"/>
          <p:cNvSpPr/>
          <p:nvPr/>
        </p:nvSpPr>
        <p:spPr>
          <a:xfrm>
            <a:off x="3454509" y="9432217"/>
            <a:ext cx="14833491" cy="850138"/>
          </a:xfrm>
          <a:custGeom>
            <a:avLst/>
            <a:gdLst/>
            <a:ahLst/>
            <a:cxnLst/>
            <a:rect l="l" t="t" r="r" b="b"/>
            <a:pathLst>
              <a:path w="14833491" h="850138">
                <a:moveTo>
                  <a:pt x="0" y="0"/>
                </a:moveTo>
                <a:lnTo>
                  <a:pt x="14833491" y="0"/>
                </a:lnTo>
                <a:lnTo>
                  <a:pt x="14833491" y="850138"/>
                </a:lnTo>
                <a:lnTo>
                  <a:pt x="0" y="850138"/>
                </a:lnTo>
                <a:lnTo>
                  <a:pt x="0" y="0"/>
                </a:lnTo>
                <a:close/>
              </a:path>
            </a:pathLst>
          </a:custGeom>
          <a:blipFill>
            <a:blip r:embed="rId4"/>
            <a:stretch>
              <a:fillRect t="-44187" b="-44188"/>
            </a:stretch>
          </a:blipFill>
        </p:spPr>
      </p:sp>
      <p:sp>
        <p:nvSpPr>
          <p:cNvPr id="6" name="TextBox 6"/>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7" name="Freeform 7"/>
          <p:cNvSpPr/>
          <p:nvPr/>
        </p:nvSpPr>
        <p:spPr>
          <a:xfrm rot="-10800000">
            <a:off x="0" y="7065308"/>
            <a:ext cx="3221692" cy="3221692"/>
          </a:xfrm>
          <a:custGeom>
            <a:avLst/>
            <a:gdLst/>
            <a:ahLst/>
            <a:cxnLst/>
            <a:rect l="l" t="t" r="r" b="b"/>
            <a:pathLst>
              <a:path w="3221692" h="3221692">
                <a:moveTo>
                  <a:pt x="0" y="0"/>
                </a:moveTo>
                <a:lnTo>
                  <a:pt x="3221692" y="0"/>
                </a:lnTo>
                <a:lnTo>
                  <a:pt x="3221692" y="3221692"/>
                </a:lnTo>
                <a:lnTo>
                  <a:pt x="0" y="3221692"/>
                </a:lnTo>
                <a:lnTo>
                  <a:pt x="0" y="0"/>
                </a:lnTo>
                <a:close/>
              </a:path>
            </a:pathLst>
          </a:custGeom>
          <a:blipFill>
            <a:blip r:embed="rId5"/>
            <a:stretch>
              <a:fillRect/>
            </a:stretch>
          </a:blipFill>
        </p:spPr>
      </p:sp>
      <p:sp>
        <p:nvSpPr>
          <p:cNvPr id="8" name="Freeform 8"/>
          <p:cNvSpPr/>
          <p:nvPr/>
        </p:nvSpPr>
        <p:spPr>
          <a:xfrm>
            <a:off x="0" y="940589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6"/>
            <a:stretch>
              <a:fillRect r="-58498"/>
            </a:stretch>
          </a:blipFill>
        </p:spPr>
      </p:sp>
      <p:sp>
        <p:nvSpPr>
          <p:cNvPr id="9" name="TextBox 9"/>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grpSp>
        <p:nvGrpSpPr>
          <p:cNvPr id="10" name="Group 10"/>
          <p:cNvGrpSpPr/>
          <p:nvPr/>
        </p:nvGrpSpPr>
        <p:grpSpPr>
          <a:xfrm>
            <a:off x="13771776" y="726647"/>
            <a:ext cx="3487525" cy="3487525"/>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7"/>
              <a:stretch>
                <a:fillRect t="-14245" b="-14245"/>
              </a:stretch>
            </a:blipFill>
          </p:spPr>
        </p:sp>
      </p:grpSp>
      <p:sp>
        <p:nvSpPr>
          <p:cNvPr id="12" name="TextBox 12"/>
          <p:cNvSpPr txBox="1"/>
          <p:nvPr/>
        </p:nvSpPr>
        <p:spPr>
          <a:xfrm>
            <a:off x="353423" y="4404368"/>
            <a:ext cx="18288001" cy="1397137"/>
          </a:xfrm>
          <a:prstGeom prst="rect">
            <a:avLst/>
          </a:prstGeom>
        </p:spPr>
        <p:txBody>
          <a:bodyPr lIns="0" tIns="0" rIns="0" bIns="0" rtlCol="0" anchor="t">
            <a:spAutoFit/>
          </a:bodyPr>
          <a:lstStyle/>
          <a:p>
            <a:pPr algn="ctr">
              <a:lnSpc>
                <a:spcPts val="10502"/>
              </a:lnSpc>
            </a:pPr>
            <a:r>
              <a:rPr lang="en-US" sz="6732">
                <a:solidFill>
                  <a:srgbClr val="D9D9D9"/>
                </a:solidFill>
                <a:latin typeface="Arial"/>
                <a:ea typeface="Arial"/>
                <a:cs typeface="Arial"/>
                <a:sym typeface="Arial"/>
              </a:rPr>
              <a:t>IT21152832 | Kumari J.M.D</a:t>
            </a:r>
          </a:p>
        </p:txBody>
      </p:sp>
      <p:sp>
        <p:nvSpPr>
          <p:cNvPr id="13" name="TextBox 13"/>
          <p:cNvSpPr txBox="1"/>
          <p:nvPr/>
        </p:nvSpPr>
        <p:spPr>
          <a:xfrm>
            <a:off x="3917487" y="5553855"/>
            <a:ext cx="11159873" cy="935742"/>
          </a:xfrm>
          <a:prstGeom prst="rect">
            <a:avLst/>
          </a:prstGeom>
        </p:spPr>
        <p:txBody>
          <a:bodyPr lIns="0" tIns="0" rIns="0" bIns="0" rtlCol="0" anchor="t">
            <a:spAutoFit/>
          </a:bodyPr>
          <a:lstStyle/>
          <a:p>
            <a:pPr algn="ctr">
              <a:lnSpc>
                <a:spcPts val="7070"/>
              </a:lnSpc>
            </a:pPr>
            <a:r>
              <a:rPr lang="en-US" sz="4531" b="1">
                <a:solidFill>
                  <a:srgbClr val="D9D9D9"/>
                </a:solidFill>
                <a:latin typeface="Arial Bold"/>
                <a:ea typeface="Arial Bold"/>
                <a:cs typeface="Arial Bold"/>
                <a:sym typeface="Arial Bold"/>
              </a:rPr>
              <a:t>Specialization : Information Technology</a:t>
            </a:r>
          </a:p>
        </p:txBody>
      </p:sp>
      <p:sp>
        <p:nvSpPr>
          <p:cNvPr id="14" name="TextBox 14"/>
          <p:cNvSpPr txBox="1"/>
          <p:nvPr/>
        </p:nvSpPr>
        <p:spPr>
          <a:xfrm>
            <a:off x="1610846" y="7112525"/>
            <a:ext cx="15868412" cy="88709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DE59">
                    <a:alpha val="44706"/>
                  </a:srgbClr>
                </a:solidFill>
                <a:latin typeface="Canva Sans Bold"/>
                <a:ea typeface="Canva Sans Bold"/>
                <a:cs typeface="Canva Sans Bold"/>
                <a:sym typeface="Canva Sans Bold"/>
              </a:rPr>
              <a:t>Component 3 : Realtime Pollution Map(Heatmap)</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3061803" y="4940975"/>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2"/>
            <a:stretch>
              <a:fillRect/>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5" name="Freeform 5"/>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6" name="TextBox 6"/>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7" name="TextBox 7"/>
          <p:cNvSpPr txBox="1"/>
          <p:nvPr/>
        </p:nvSpPr>
        <p:spPr>
          <a:xfrm>
            <a:off x="16083935" y="8267700"/>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41</a:t>
            </a:r>
          </a:p>
        </p:txBody>
      </p:sp>
      <p:sp>
        <p:nvSpPr>
          <p:cNvPr id="8" name="TextBox 8"/>
          <p:cNvSpPr txBox="1"/>
          <p:nvPr/>
        </p:nvSpPr>
        <p:spPr>
          <a:xfrm>
            <a:off x="502541" y="-2754"/>
            <a:ext cx="4881032" cy="923925"/>
          </a:xfrm>
          <a:prstGeom prst="rect">
            <a:avLst/>
          </a:prstGeom>
        </p:spPr>
        <p:txBody>
          <a:bodyPr lIns="0" tIns="0" rIns="0" bIns="0" rtlCol="0" anchor="t">
            <a:spAutoFit/>
          </a:bodyPr>
          <a:lstStyle/>
          <a:p>
            <a:pPr algn="ctr">
              <a:lnSpc>
                <a:spcPts val="7799"/>
              </a:lnSpc>
            </a:pPr>
            <a:r>
              <a:rPr lang="en-US" sz="4999" b="1">
                <a:solidFill>
                  <a:srgbClr val="242424"/>
                </a:solidFill>
                <a:latin typeface="Open Sans Bold"/>
                <a:ea typeface="Open Sans Bold"/>
                <a:cs typeface="Open Sans Bold"/>
                <a:sym typeface="Open Sans Bold"/>
              </a:rPr>
              <a:t>Introduction</a:t>
            </a:r>
          </a:p>
        </p:txBody>
      </p:sp>
      <p:sp>
        <p:nvSpPr>
          <p:cNvPr id="9" name="TextBox 9"/>
          <p:cNvSpPr txBox="1"/>
          <p:nvPr/>
        </p:nvSpPr>
        <p:spPr>
          <a:xfrm>
            <a:off x="12966059" y="-40854"/>
            <a:ext cx="5058861" cy="1146511"/>
          </a:xfrm>
          <a:prstGeom prst="rect">
            <a:avLst/>
          </a:prstGeom>
        </p:spPr>
        <p:txBody>
          <a:bodyPr lIns="0" tIns="0" rIns="0" bIns="0" rtlCol="0" anchor="t">
            <a:spAutoFit/>
          </a:bodyPr>
          <a:lstStyle/>
          <a:p>
            <a:pPr algn="ctr">
              <a:lnSpc>
                <a:spcPts val="9629"/>
              </a:lnSpc>
            </a:pPr>
            <a:r>
              <a:rPr lang="en-US" sz="6173" b="1">
                <a:solidFill>
                  <a:srgbClr val="242424"/>
                </a:solidFill>
                <a:latin typeface="Open Sans Bold"/>
                <a:ea typeface="Open Sans Bold"/>
                <a:cs typeface="Open Sans Bold"/>
                <a:sym typeface="Open Sans Bold"/>
              </a:rPr>
              <a:t>Background</a:t>
            </a:r>
          </a:p>
        </p:txBody>
      </p:sp>
      <p:sp>
        <p:nvSpPr>
          <p:cNvPr id="10" name="Freeform 10"/>
          <p:cNvSpPr/>
          <p:nvPr/>
        </p:nvSpPr>
        <p:spPr>
          <a:xfrm>
            <a:off x="11622719" y="8508245"/>
            <a:ext cx="3135065" cy="1141671"/>
          </a:xfrm>
          <a:custGeom>
            <a:avLst/>
            <a:gdLst/>
            <a:ahLst/>
            <a:cxnLst/>
            <a:rect l="l" t="t" r="r" b="b"/>
            <a:pathLst>
              <a:path w="3135065" h="1141671">
                <a:moveTo>
                  <a:pt x="0" y="0"/>
                </a:moveTo>
                <a:lnTo>
                  <a:pt x="3135065" y="0"/>
                </a:lnTo>
                <a:lnTo>
                  <a:pt x="3135065" y="1141671"/>
                </a:lnTo>
                <a:lnTo>
                  <a:pt x="0" y="1141671"/>
                </a:lnTo>
                <a:lnTo>
                  <a:pt x="0" y="0"/>
                </a:lnTo>
                <a:close/>
              </a:path>
            </a:pathLst>
          </a:custGeom>
          <a:blipFill>
            <a:blip r:embed="rId4"/>
            <a:stretch>
              <a:fillRect/>
            </a:stretch>
          </a:blipFill>
        </p:spPr>
      </p:sp>
      <p:sp>
        <p:nvSpPr>
          <p:cNvPr id="11" name="TextBox 11"/>
          <p:cNvSpPr txBox="1"/>
          <p:nvPr/>
        </p:nvSpPr>
        <p:spPr>
          <a:xfrm>
            <a:off x="750398" y="1617965"/>
            <a:ext cx="16317873" cy="6531719"/>
          </a:xfrm>
          <a:prstGeom prst="rect">
            <a:avLst/>
          </a:prstGeom>
        </p:spPr>
        <p:txBody>
          <a:bodyPr lIns="0" tIns="0" rIns="0" bIns="0" rtlCol="0" anchor="t">
            <a:spAutoFit/>
          </a:bodyPr>
          <a:lstStyle/>
          <a:p>
            <a:pPr marL="514742" lvl="1" indent="-257371" algn="l">
              <a:lnSpc>
                <a:spcPts val="4005"/>
              </a:lnSpc>
              <a:buFont typeface="Arial"/>
              <a:buChar char="•"/>
            </a:pPr>
            <a:r>
              <a:rPr lang="en-US" sz="2384">
                <a:solidFill>
                  <a:srgbClr val="000000"/>
                </a:solidFill>
                <a:latin typeface="Canva Sans"/>
                <a:ea typeface="Canva Sans"/>
                <a:cs typeface="Canva Sans"/>
                <a:sym typeface="Canva Sans"/>
              </a:rPr>
              <a:t>My component main objective is to develop all about the </a:t>
            </a:r>
            <a:r>
              <a:rPr lang="en-US" sz="2384" b="1">
                <a:solidFill>
                  <a:srgbClr val="000000"/>
                </a:solidFill>
                <a:latin typeface="Canva Sans Bold"/>
                <a:ea typeface="Canva Sans Bold"/>
                <a:cs typeface="Canva Sans Bold"/>
                <a:sym typeface="Canva Sans Bold"/>
              </a:rPr>
              <a:t>Real-Time Pollution Heatmap,Recommendation of optimal travel time and Risk exposure analysing</a:t>
            </a:r>
            <a:r>
              <a:rPr lang="en-US" sz="2384">
                <a:solidFill>
                  <a:srgbClr val="000000"/>
                </a:solidFill>
                <a:latin typeface="Canva Sans"/>
                <a:ea typeface="Canva Sans"/>
                <a:cs typeface="Canva Sans"/>
                <a:sym typeface="Canva Sans"/>
              </a:rPr>
              <a:t>, particularly for those affected by air pollution-related diseases.</a:t>
            </a:r>
          </a:p>
          <a:p>
            <a:pPr algn="l">
              <a:lnSpc>
                <a:spcPts val="4005"/>
              </a:lnSpc>
            </a:pPr>
            <a:endParaRPr lang="en-US" sz="2384">
              <a:solidFill>
                <a:srgbClr val="000000"/>
              </a:solidFill>
              <a:latin typeface="Canva Sans"/>
              <a:ea typeface="Canva Sans"/>
              <a:cs typeface="Canva Sans"/>
              <a:sym typeface="Canva Sans"/>
            </a:endParaRPr>
          </a:p>
          <a:p>
            <a:pPr marL="515572" lvl="1" indent="-257786" algn="l">
              <a:lnSpc>
                <a:spcPts val="4009"/>
              </a:lnSpc>
              <a:buFont typeface="Arial"/>
              <a:buChar char="•"/>
            </a:pPr>
            <a:r>
              <a:rPr lang="en-US" sz="2388">
                <a:solidFill>
                  <a:srgbClr val="000000"/>
                </a:solidFill>
                <a:latin typeface="Canva Sans"/>
                <a:ea typeface="Canva Sans"/>
                <a:cs typeface="Canva Sans"/>
                <a:sym typeface="Canva Sans"/>
              </a:rPr>
              <a:t>Collecting the values of CH4, CO2, SO2, NO2 gases in real-time, providing with up-to-date pollution data through visualizations and personalized recommendations in realtime pollution map, users can minimize     exposure.</a:t>
            </a:r>
          </a:p>
          <a:p>
            <a:pPr algn="l">
              <a:lnSpc>
                <a:spcPts val="4005"/>
              </a:lnSpc>
            </a:pPr>
            <a:endParaRPr lang="en-US" sz="2388">
              <a:solidFill>
                <a:srgbClr val="000000"/>
              </a:solidFill>
              <a:latin typeface="Canva Sans"/>
              <a:ea typeface="Canva Sans"/>
              <a:cs typeface="Canva Sans"/>
              <a:sym typeface="Canva Sans"/>
            </a:endParaRPr>
          </a:p>
          <a:p>
            <a:pPr marL="514742" lvl="1" indent="-257371" algn="l">
              <a:lnSpc>
                <a:spcPts val="4003"/>
              </a:lnSpc>
              <a:buFont typeface="Arial"/>
              <a:buChar char="•"/>
            </a:pPr>
            <a:r>
              <a:rPr lang="en-US" sz="2384">
                <a:solidFill>
                  <a:srgbClr val="000000"/>
                </a:solidFill>
                <a:latin typeface="Canva Sans"/>
                <a:ea typeface="Canva Sans"/>
                <a:cs typeface="Canva Sans"/>
                <a:sym typeface="Canva Sans"/>
              </a:rPr>
              <a:t> Optimal travel times recommendation, predicts the best times to travel based on current and forecasted air pollution levels</a:t>
            </a:r>
          </a:p>
          <a:p>
            <a:pPr algn="l">
              <a:lnSpc>
                <a:spcPts val="4003"/>
              </a:lnSpc>
            </a:pPr>
            <a:endParaRPr lang="en-US" sz="2384">
              <a:solidFill>
                <a:srgbClr val="000000"/>
              </a:solidFill>
              <a:latin typeface="Canva Sans"/>
              <a:ea typeface="Canva Sans"/>
              <a:cs typeface="Canva Sans"/>
              <a:sym typeface="Canva Sans"/>
            </a:endParaRPr>
          </a:p>
          <a:p>
            <a:pPr marL="514742" lvl="1" indent="-257371" algn="l">
              <a:lnSpc>
                <a:spcPts val="4005"/>
              </a:lnSpc>
              <a:buFont typeface="Arial"/>
              <a:buChar char="•"/>
            </a:pPr>
            <a:r>
              <a:rPr lang="en-US" sz="2384">
                <a:solidFill>
                  <a:srgbClr val="000000"/>
                </a:solidFill>
                <a:latin typeface="Canva Sans"/>
                <a:ea typeface="Canva Sans"/>
                <a:cs typeface="Canva Sans"/>
                <a:sym typeface="Canva Sans"/>
              </a:rPr>
              <a:t>Risk exposure analysis provide real-time notifications, especially for users with health conditions, to help them avoid high-pollution areas and reduce risk exposure</a:t>
            </a:r>
          </a:p>
        </p:txBody>
      </p:sp>
      <p:sp>
        <p:nvSpPr>
          <p:cNvPr id="12" name="TextBox 12"/>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879020" y="3393444"/>
            <a:ext cx="13015902" cy="1654614"/>
            <a:chOff x="0" y="0"/>
            <a:chExt cx="16949031" cy="2154603"/>
          </a:xfrm>
        </p:grpSpPr>
        <p:sp>
          <p:nvSpPr>
            <p:cNvPr id="3" name="Freeform 3"/>
            <p:cNvSpPr/>
            <p:nvPr/>
          </p:nvSpPr>
          <p:spPr>
            <a:xfrm>
              <a:off x="0" y="0"/>
              <a:ext cx="16948961" cy="2154561"/>
            </a:xfrm>
            <a:custGeom>
              <a:avLst/>
              <a:gdLst/>
              <a:ahLst/>
              <a:cxnLst/>
              <a:rect l="l" t="t" r="r" b="b"/>
              <a:pathLst>
                <a:path w="16948961" h="2154561">
                  <a:moveTo>
                    <a:pt x="15772960" y="0"/>
                  </a:moveTo>
                  <a:lnTo>
                    <a:pt x="14291907" y="0"/>
                  </a:lnTo>
                  <a:lnTo>
                    <a:pt x="1176001" y="0"/>
                  </a:lnTo>
                  <a:lnTo>
                    <a:pt x="0" y="0"/>
                  </a:lnTo>
                  <a:lnTo>
                    <a:pt x="1176001" y="1077540"/>
                  </a:lnTo>
                  <a:lnTo>
                    <a:pt x="0" y="2154561"/>
                  </a:lnTo>
                  <a:lnTo>
                    <a:pt x="1176001" y="2154561"/>
                  </a:lnTo>
                  <a:lnTo>
                    <a:pt x="14291907" y="2154561"/>
                  </a:lnTo>
                  <a:lnTo>
                    <a:pt x="15772960" y="2154561"/>
                  </a:lnTo>
                  <a:lnTo>
                    <a:pt x="16948961" y="1077540"/>
                  </a:lnTo>
                  <a:lnTo>
                    <a:pt x="15772960" y="0"/>
                  </a:lnTo>
                  <a:close/>
                </a:path>
              </a:pathLst>
            </a:custGeom>
            <a:solidFill>
              <a:srgbClr val="DB620B">
                <a:alpha val="89412"/>
              </a:srgbClr>
            </a:solidFill>
          </p:spPr>
        </p:sp>
      </p:grpSp>
      <p:sp>
        <p:nvSpPr>
          <p:cNvPr id="4" name="Freeform 4"/>
          <p:cNvSpPr/>
          <p:nvPr/>
        </p:nvSpPr>
        <p:spPr>
          <a:xfrm rot="-1347887">
            <a:off x="4058825" y="2927544"/>
            <a:ext cx="1640390" cy="967301"/>
          </a:xfrm>
          <a:custGeom>
            <a:avLst/>
            <a:gdLst/>
            <a:ahLst/>
            <a:cxnLst/>
            <a:rect l="l" t="t" r="r" b="b"/>
            <a:pathLst>
              <a:path w="1640390" h="967301">
                <a:moveTo>
                  <a:pt x="0" y="0"/>
                </a:moveTo>
                <a:lnTo>
                  <a:pt x="1640390" y="0"/>
                </a:lnTo>
                <a:lnTo>
                  <a:pt x="1640390" y="967300"/>
                </a:lnTo>
                <a:lnTo>
                  <a:pt x="0" y="967300"/>
                </a:lnTo>
                <a:lnTo>
                  <a:pt x="0" y="0"/>
                </a:lnTo>
                <a:close/>
              </a:path>
            </a:pathLst>
          </a:custGeom>
          <a:blipFill>
            <a:blip r:embed="rId3"/>
            <a:stretch>
              <a:fillRect/>
            </a:stretch>
          </a:blipFill>
        </p:spPr>
      </p:sp>
      <p:grpSp>
        <p:nvGrpSpPr>
          <p:cNvPr id="5" name="Group 5"/>
          <p:cNvGrpSpPr/>
          <p:nvPr/>
        </p:nvGrpSpPr>
        <p:grpSpPr>
          <a:xfrm>
            <a:off x="0" y="9448800"/>
            <a:ext cx="18288001" cy="9525"/>
            <a:chOff x="0" y="0"/>
            <a:chExt cx="24384001" cy="12700"/>
          </a:xfrm>
        </p:grpSpPr>
        <p:sp>
          <p:nvSpPr>
            <p:cNvPr id="6" name="Freeform 6"/>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7" name="Freeform 7"/>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4"/>
            <a:stretch>
              <a:fillRect r="-58498"/>
            </a:stretch>
          </a:blipFill>
        </p:spPr>
      </p:sp>
      <p:grpSp>
        <p:nvGrpSpPr>
          <p:cNvPr id="8" name="Group 8"/>
          <p:cNvGrpSpPr/>
          <p:nvPr/>
        </p:nvGrpSpPr>
        <p:grpSpPr>
          <a:xfrm>
            <a:off x="5030618" y="5547442"/>
            <a:ext cx="12884969" cy="1536807"/>
            <a:chOff x="0" y="0"/>
            <a:chExt cx="17179959" cy="2049076"/>
          </a:xfrm>
        </p:grpSpPr>
        <p:sp>
          <p:nvSpPr>
            <p:cNvPr id="9" name="Freeform 9"/>
            <p:cNvSpPr/>
            <p:nvPr/>
          </p:nvSpPr>
          <p:spPr>
            <a:xfrm>
              <a:off x="0" y="0"/>
              <a:ext cx="17179961" cy="2049036"/>
            </a:xfrm>
            <a:custGeom>
              <a:avLst/>
              <a:gdLst/>
              <a:ahLst/>
              <a:cxnLst/>
              <a:rect l="l" t="t" r="r" b="b"/>
              <a:pathLst>
                <a:path w="17179961" h="2049036">
                  <a:moveTo>
                    <a:pt x="15991132" y="0"/>
                  </a:moveTo>
                  <a:lnTo>
                    <a:pt x="14489247" y="0"/>
                  </a:lnTo>
                  <a:lnTo>
                    <a:pt x="1188829" y="0"/>
                  </a:lnTo>
                  <a:lnTo>
                    <a:pt x="0" y="0"/>
                  </a:lnTo>
                  <a:lnTo>
                    <a:pt x="1188829" y="1024765"/>
                  </a:lnTo>
                  <a:lnTo>
                    <a:pt x="0" y="2049036"/>
                  </a:lnTo>
                  <a:lnTo>
                    <a:pt x="1188829" y="2049036"/>
                  </a:lnTo>
                  <a:lnTo>
                    <a:pt x="14489247" y="2049036"/>
                  </a:lnTo>
                  <a:lnTo>
                    <a:pt x="15991132" y="2049036"/>
                  </a:lnTo>
                  <a:lnTo>
                    <a:pt x="17179961" y="1024765"/>
                  </a:lnTo>
                  <a:lnTo>
                    <a:pt x="15991132" y="0"/>
                  </a:lnTo>
                  <a:close/>
                </a:path>
              </a:pathLst>
            </a:custGeom>
            <a:solidFill>
              <a:srgbClr val="494F56">
                <a:alpha val="89412"/>
              </a:srgbClr>
            </a:solidFill>
          </p:spPr>
        </p:sp>
      </p:grpSp>
      <p:sp>
        <p:nvSpPr>
          <p:cNvPr id="10" name="TextBox 10"/>
          <p:cNvSpPr txBox="1"/>
          <p:nvPr/>
        </p:nvSpPr>
        <p:spPr>
          <a:xfrm>
            <a:off x="3988667" y="2712724"/>
            <a:ext cx="377666" cy="1123315"/>
          </a:xfrm>
          <a:prstGeom prst="rect">
            <a:avLst/>
          </a:prstGeom>
        </p:spPr>
        <p:txBody>
          <a:bodyPr lIns="0" tIns="0" rIns="0" bIns="0" rtlCol="0" anchor="t">
            <a:spAutoFit/>
          </a:bodyPr>
          <a:lstStyle/>
          <a:p>
            <a:pPr algn="ctr">
              <a:lnSpc>
                <a:spcPts val="8736"/>
              </a:lnSpc>
            </a:pPr>
            <a:r>
              <a:rPr lang="en-US" sz="5200">
                <a:solidFill>
                  <a:srgbClr val="FFFFFF"/>
                </a:solidFill>
                <a:latin typeface="Open Sans"/>
                <a:ea typeface="Open Sans"/>
                <a:cs typeface="Open Sans"/>
                <a:sym typeface="Open Sans"/>
              </a:rPr>
              <a:t>1</a:t>
            </a:r>
          </a:p>
        </p:txBody>
      </p:sp>
      <p:sp>
        <p:nvSpPr>
          <p:cNvPr id="11" name="TextBox 11"/>
          <p:cNvSpPr txBox="1"/>
          <p:nvPr/>
        </p:nvSpPr>
        <p:spPr>
          <a:xfrm>
            <a:off x="4130125" y="5250940"/>
            <a:ext cx="377666" cy="1123315"/>
          </a:xfrm>
          <a:prstGeom prst="rect">
            <a:avLst/>
          </a:prstGeom>
        </p:spPr>
        <p:txBody>
          <a:bodyPr lIns="0" tIns="0" rIns="0" bIns="0" rtlCol="0" anchor="t">
            <a:spAutoFit/>
          </a:bodyPr>
          <a:lstStyle/>
          <a:p>
            <a:pPr algn="ctr">
              <a:lnSpc>
                <a:spcPts val="8736"/>
              </a:lnSpc>
            </a:pPr>
            <a:r>
              <a:rPr lang="en-US" sz="5200">
                <a:solidFill>
                  <a:srgbClr val="FFFFFF"/>
                </a:solidFill>
                <a:latin typeface="Open Sans"/>
                <a:ea typeface="Open Sans"/>
                <a:cs typeface="Open Sans"/>
                <a:sym typeface="Open Sans"/>
              </a:rPr>
              <a:t>2</a:t>
            </a:r>
          </a:p>
        </p:txBody>
      </p:sp>
      <p:sp>
        <p:nvSpPr>
          <p:cNvPr id="12" name="TextBox 12"/>
          <p:cNvSpPr txBox="1"/>
          <p:nvPr/>
        </p:nvSpPr>
        <p:spPr>
          <a:xfrm>
            <a:off x="10477367" y="137354"/>
            <a:ext cx="7596321" cy="1146511"/>
          </a:xfrm>
          <a:prstGeom prst="rect">
            <a:avLst/>
          </a:prstGeom>
        </p:spPr>
        <p:txBody>
          <a:bodyPr lIns="0" tIns="0" rIns="0" bIns="0" rtlCol="0" anchor="t">
            <a:spAutoFit/>
          </a:bodyPr>
          <a:lstStyle/>
          <a:p>
            <a:pPr algn="ctr">
              <a:lnSpc>
                <a:spcPts val="9629"/>
              </a:lnSpc>
            </a:pPr>
            <a:r>
              <a:rPr lang="en-US" sz="6173" b="1">
                <a:solidFill>
                  <a:srgbClr val="000000"/>
                </a:solidFill>
                <a:latin typeface="Open Sans Bold"/>
                <a:ea typeface="Open Sans Bold"/>
                <a:cs typeface="Open Sans Bold"/>
                <a:sym typeface="Open Sans Bold"/>
              </a:rPr>
              <a:t>Research Question</a:t>
            </a:r>
          </a:p>
        </p:txBody>
      </p:sp>
      <p:sp>
        <p:nvSpPr>
          <p:cNvPr id="13" name="TextBox 13"/>
          <p:cNvSpPr txBox="1"/>
          <p:nvPr/>
        </p:nvSpPr>
        <p:spPr>
          <a:xfrm>
            <a:off x="3998808" y="8195173"/>
            <a:ext cx="377666" cy="1123315"/>
          </a:xfrm>
          <a:prstGeom prst="rect">
            <a:avLst/>
          </a:prstGeom>
        </p:spPr>
        <p:txBody>
          <a:bodyPr lIns="0" tIns="0" rIns="0" bIns="0" rtlCol="0" anchor="t">
            <a:spAutoFit/>
          </a:bodyPr>
          <a:lstStyle/>
          <a:p>
            <a:pPr algn="ctr">
              <a:lnSpc>
                <a:spcPts val="8736"/>
              </a:lnSpc>
            </a:pPr>
            <a:r>
              <a:rPr lang="en-US" sz="5200">
                <a:solidFill>
                  <a:srgbClr val="FFFFFF"/>
                </a:solidFill>
                <a:latin typeface="Open Sans"/>
                <a:ea typeface="Open Sans"/>
                <a:cs typeface="Open Sans"/>
                <a:sym typeface="Open Sans"/>
              </a:rPr>
              <a:t>3</a:t>
            </a:r>
          </a:p>
        </p:txBody>
      </p:sp>
      <p:sp>
        <p:nvSpPr>
          <p:cNvPr id="14" name="TextBox 14"/>
          <p:cNvSpPr txBox="1"/>
          <p:nvPr/>
        </p:nvSpPr>
        <p:spPr>
          <a:xfrm>
            <a:off x="16099338" y="8306230"/>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42</a:t>
            </a:r>
          </a:p>
        </p:txBody>
      </p:sp>
      <p:sp>
        <p:nvSpPr>
          <p:cNvPr id="15" name="Freeform 15"/>
          <p:cNvSpPr/>
          <p:nvPr/>
        </p:nvSpPr>
        <p:spPr>
          <a:xfrm rot="-10800000" flipH="1">
            <a:off x="12892902" y="472983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5"/>
            <a:stretch>
              <a:fillRect/>
            </a:stretch>
          </a:blipFill>
        </p:spPr>
      </p:sp>
      <p:sp>
        <p:nvSpPr>
          <p:cNvPr id="16" name="Freeform 16"/>
          <p:cNvSpPr/>
          <p:nvPr/>
        </p:nvSpPr>
        <p:spPr>
          <a:xfrm rot="-1347887">
            <a:off x="4210423" y="5130247"/>
            <a:ext cx="1640390" cy="967301"/>
          </a:xfrm>
          <a:custGeom>
            <a:avLst/>
            <a:gdLst/>
            <a:ahLst/>
            <a:cxnLst/>
            <a:rect l="l" t="t" r="r" b="b"/>
            <a:pathLst>
              <a:path w="1640390" h="967301">
                <a:moveTo>
                  <a:pt x="0" y="0"/>
                </a:moveTo>
                <a:lnTo>
                  <a:pt x="1640390" y="0"/>
                </a:lnTo>
                <a:lnTo>
                  <a:pt x="1640390" y="967301"/>
                </a:lnTo>
                <a:lnTo>
                  <a:pt x="0" y="967301"/>
                </a:lnTo>
                <a:lnTo>
                  <a:pt x="0" y="0"/>
                </a:lnTo>
                <a:close/>
              </a:path>
            </a:pathLst>
          </a:custGeom>
          <a:blipFill>
            <a:blip r:embed="rId3"/>
            <a:stretch>
              <a:fillRect/>
            </a:stretch>
          </a:blipFill>
        </p:spPr>
      </p:sp>
      <p:sp>
        <p:nvSpPr>
          <p:cNvPr id="17" name="Freeform 17"/>
          <p:cNvSpPr/>
          <p:nvPr/>
        </p:nvSpPr>
        <p:spPr>
          <a:xfrm>
            <a:off x="147215" y="297072"/>
            <a:ext cx="3940638" cy="3151315"/>
          </a:xfrm>
          <a:custGeom>
            <a:avLst/>
            <a:gdLst/>
            <a:ahLst/>
            <a:cxnLst/>
            <a:rect l="l" t="t" r="r" b="b"/>
            <a:pathLst>
              <a:path w="3940638" h="3151315">
                <a:moveTo>
                  <a:pt x="0" y="0"/>
                </a:moveTo>
                <a:lnTo>
                  <a:pt x="3940638" y="0"/>
                </a:lnTo>
                <a:lnTo>
                  <a:pt x="3940638" y="3151314"/>
                </a:lnTo>
                <a:lnTo>
                  <a:pt x="0" y="3151314"/>
                </a:lnTo>
                <a:lnTo>
                  <a:pt x="0" y="0"/>
                </a:lnTo>
                <a:close/>
              </a:path>
            </a:pathLst>
          </a:custGeom>
          <a:blipFill>
            <a:blip r:embed="rId6"/>
            <a:stretch>
              <a:fillRect/>
            </a:stretch>
          </a:blipFill>
        </p:spPr>
      </p:sp>
      <p:sp>
        <p:nvSpPr>
          <p:cNvPr id="18" name="TextBox 18"/>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19" name="TextBox 19"/>
          <p:cNvSpPr txBox="1"/>
          <p:nvPr/>
        </p:nvSpPr>
        <p:spPr>
          <a:xfrm>
            <a:off x="5973382" y="3459023"/>
            <a:ext cx="11742570" cy="1437730"/>
          </a:xfrm>
          <a:prstGeom prst="rect">
            <a:avLst/>
          </a:prstGeom>
        </p:spPr>
        <p:txBody>
          <a:bodyPr lIns="0" tIns="0" rIns="0" bIns="0" rtlCol="0" anchor="t">
            <a:spAutoFit/>
          </a:bodyPr>
          <a:lstStyle/>
          <a:p>
            <a:pPr algn="l">
              <a:lnSpc>
                <a:spcPts val="3844"/>
              </a:lnSpc>
            </a:pPr>
            <a:r>
              <a:rPr lang="en-US" sz="2512" b="1">
                <a:solidFill>
                  <a:srgbClr val="FFFFFF"/>
                </a:solidFill>
                <a:latin typeface="Open Sans Bold"/>
                <a:ea typeface="Open Sans Bold"/>
                <a:cs typeface="Open Sans Bold"/>
                <a:sym typeface="Open Sans Bold"/>
              </a:rPr>
              <a:t>How can a real-time, color-coded heat map be effectively used to represent varying levels of air pollution across different geographic locations?</a:t>
            </a:r>
          </a:p>
        </p:txBody>
      </p:sp>
      <p:sp>
        <p:nvSpPr>
          <p:cNvPr id="20" name="TextBox 20"/>
          <p:cNvSpPr txBox="1"/>
          <p:nvPr/>
        </p:nvSpPr>
        <p:spPr>
          <a:xfrm>
            <a:off x="5997415" y="5648369"/>
            <a:ext cx="11422113" cy="1069473"/>
          </a:xfrm>
          <a:prstGeom prst="rect">
            <a:avLst/>
          </a:prstGeom>
        </p:spPr>
        <p:txBody>
          <a:bodyPr lIns="0" tIns="0" rIns="0" bIns="0" rtlCol="0" anchor="t">
            <a:spAutoFit/>
          </a:bodyPr>
          <a:lstStyle/>
          <a:p>
            <a:pPr algn="l">
              <a:lnSpc>
                <a:spcPts val="4389"/>
              </a:lnSpc>
              <a:spcBef>
                <a:spcPct val="0"/>
              </a:spcBef>
            </a:pPr>
            <a:r>
              <a:rPr lang="en-US" sz="2612" b="1">
                <a:solidFill>
                  <a:srgbClr val="FFFFFF"/>
                </a:solidFill>
                <a:latin typeface="Open Sans Bold"/>
                <a:ea typeface="Open Sans Bold"/>
                <a:cs typeface="Open Sans Bold"/>
                <a:sym typeface="Open Sans Bold"/>
              </a:rPr>
              <a:t>what method can be used for Recommendation of optimal travel time in low pollution with low exposure of effect ?</a:t>
            </a:r>
          </a:p>
        </p:txBody>
      </p:sp>
      <p:grpSp>
        <p:nvGrpSpPr>
          <p:cNvPr id="21" name="Group 21"/>
          <p:cNvGrpSpPr/>
          <p:nvPr/>
        </p:nvGrpSpPr>
        <p:grpSpPr>
          <a:xfrm>
            <a:off x="4879020" y="7508417"/>
            <a:ext cx="12864304" cy="1406862"/>
            <a:chOff x="0" y="0"/>
            <a:chExt cx="16751624" cy="1831986"/>
          </a:xfrm>
        </p:grpSpPr>
        <p:sp>
          <p:nvSpPr>
            <p:cNvPr id="22" name="Freeform 22"/>
            <p:cNvSpPr/>
            <p:nvPr/>
          </p:nvSpPr>
          <p:spPr>
            <a:xfrm>
              <a:off x="0" y="0"/>
              <a:ext cx="16751554" cy="1831950"/>
            </a:xfrm>
            <a:custGeom>
              <a:avLst/>
              <a:gdLst/>
              <a:ahLst/>
              <a:cxnLst/>
              <a:rect l="l" t="t" r="r" b="b"/>
              <a:pathLst>
                <a:path w="16751554" h="1831950">
                  <a:moveTo>
                    <a:pt x="15589250" y="0"/>
                  </a:moveTo>
                  <a:lnTo>
                    <a:pt x="14125448" y="0"/>
                  </a:lnTo>
                  <a:lnTo>
                    <a:pt x="1162304" y="0"/>
                  </a:lnTo>
                  <a:lnTo>
                    <a:pt x="0" y="0"/>
                  </a:lnTo>
                  <a:lnTo>
                    <a:pt x="1162304" y="916196"/>
                  </a:lnTo>
                  <a:lnTo>
                    <a:pt x="0" y="1831950"/>
                  </a:lnTo>
                  <a:lnTo>
                    <a:pt x="1162304" y="1831950"/>
                  </a:lnTo>
                  <a:lnTo>
                    <a:pt x="14125448" y="1831950"/>
                  </a:lnTo>
                  <a:lnTo>
                    <a:pt x="15589250" y="1831950"/>
                  </a:lnTo>
                  <a:lnTo>
                    <a:pt x="16751554" y="916196"/>
                  </a:lnTo>
                  <a:lnTo>
                    <a:pt x="15589250" y="0"/>
                  </a:lnTo>
                  <a:close/>
                </a:path>
              </a:pathLst>
            </a:custGeom>
            <a:solidFill>
              <a:srgbClr val="DB620B">
                <a:alpha val="89412"/>
              </a:srgbClr>
            </a:solidFill>
          </p:spPr>
        </p:sp>
      </p:grpSp>
      <p:sp>
        <p:nvSpPr>
          <p:cNvPr id="23" name="Freeform 23"/>
          <p:cNvSpPr/>
          <p:nvPr/>
        </p:nvSpPr>
        <p:spPr>
          <a:xfrm rot="-1347887">
            <a:off x="3944430" y="7265402"/>
            <a:ext cx="1640390" cy="967301"/>
          </a:xfrm>
          <a:custGeom>
            <a:avLst/>
            <a:gdLst/>
            <a:ahLst/>
            <a:cxnLst/>
            <a:rect l="l" t="t" r="r" b="b"/>
            <a:pathLst>
              <a:path w="1640390" h="967301">
                <a:moveTo>
                  <a:pt x="0" y="0"/>
                </a:moveTo>
                <a:lnTo>
                  <a:pt x="1640390" y="0"/>
                </a:lnTo>
                <a:lnTo>
                  <a:pt x="1640390" y="967301"/>
                </a:lnTo>
                <a:lnTo>
                  <a:pt x="0" y="967301"/>
                </a:lnTo>
                <a:lnTo>
                  <a:pt x="0" y="0"/>
                </a:lnTo>
                <a:close/>
              </a:path>
            </a:pathLst>
          </a:custGeom>
          <a:blipFill>
            <a:blip r:embed="rId3"/>
            <a:stretch>
              <a:fillRect/>
            </a:stretch>
          </a:blipFill>
        </p:spPr>
      </p:sp>
      <p:sp>
        <p:nvSpPr>
          <p:cNvPr id="24" name="TextBox 24"/>
          <p:cNvSpPr txBox="1"/>
          <p:nvPr/>
        </p:nvSpPr>
        <p:spPr>
          <a:xfrm>
            <a:off x="5837187" y="7709963"/>
            <a:ext cx="11437516" cy="951955"/>
          </a:xfrm>
          <a:prstGeom prst="rect">
            <a:avLst/>
          </a:prstGeom>
        </p:spPr>
        <p:txBody>
          <a:bodyPr lIns="0" tIns="0" rIns="0" bIns="0" rtlCol="0" anchor="t">
            <a:spAutoFit/>
          </a:bodyPr>
          <a:lstStyle/>
          <a:p>
            <a:pPr algn="l">
              <a:lnSpc>
                <a:spcPts val="3844"/>
              </a:lnSpc>
            </a:pPr>
            <a:r>
              <a:rPr lang="en-US" sz="2512" b="1">
                <a:solidFill>
                  <a:srgbClr val="FFFFFF"/>
                </a:solidFill>
                <a:latin typeface="Open Sans Bold"/>
                <a:ea typeface="Open Sans Bold"/>
                <a:cs typeface="Open Sans Bold"/>
                <a:sym typeface="Open Sans Bold"/>
              </a:rPr>
              <a:t>How can a mobile application effectively communicate the health risks of air pollution, affecting by the health diseases of users ?</a:t>
            </a:r>
          </a:p>
        </p:txBody>
      </p:sp>
      <p:sp>
        <p:nvSpPr>
          <p:cNvPr id="25" name="TextBox 25"/>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2730835" y="4789748"/>
            <a:ext cx="5557166" cy="5557166"/>
          </a:xfrm>
          <a:custGeom>
            <a:avLst/>
            <a:gdLst/>
            <a:ahLst/>
            <a:cxnLst/>
            <a:rect l="l" t="t" r="r" b="b"/>
            <a:pathLst>
              <a:path w="5557166" h="5557166">
                <a:moveTo>
                  <a:pt x="5557166" y="0"/>
                </a:moveTo>
                <a:lnTo>
                  <a:pt x="0" y="0"/>
                </a:lnTo>
                <a:lnTo>
                  <a:pt x="0" y="5557165"/>
                </a:lnTo>
                <a:lnTo>
                  <a:pt x="5557166" y="5557165"/>
                </a:lnTo>
                <a:lnTo>
                  <a:pt x="5557166" y="0"/>
                </a:lnTo>
                <a:close/>
              </a:path>
            </a:pathLst>
          </a:custGeom>
          <a:blipFill>
            <a:blip r:embed="rId3"/>
            <a:stretch>
              <a:fillRect/>
            </a:stretch>
          </a:blipFill>
        </p:spPr>
      </p:sp>
      <p:grpSp>
        <p:nvGrpSpPr>
          <p:cNvPr id="3" name="Group 3"/>
          <p:cNvGrpSpPr/>
          <p:nvPr/>
        </p:nvGrpSpPr>
        <p:grpSpPr>
          <a:xfrm>
            <a:off x="6856587" y="6378153"/>
            <a:ext cx="11219084" cy="1880452"/>
            <a:chOff x="0" y="0"/>
            <a:chExt cx="14958779" cy="2507269"/>
          </a:xfrm>
        </p:grpSpPr>
        <p:sp>
          <p:nvSpPr>
            <p:cNvPr id="4" name="Freeform 4"/>
            <p:cNvSpPr/>
            <p:nvPr/>
          </p:nvSpPr>
          <p:spPr>
            <a:xfrm>
              <a:off x="0" y="0"/>
              <a:ext cx="14958698" cy="2507220"/>
            </a:xfrm>
            <a:custGeom>
              <a:avLst/>
              <a:gdLst/>
              <a:ahLst/>
              <a:cxnLst/>
              <a:rect l="l" t="t" r="r" b="b"/>
              <a:pathLst>
                <a:path w="14958698" h="2507220">
                  <a:moveTo>
                    <a:pt x="13788306" y="0"/>
                  </a:moveTo>
                  <a:lnTo>
                    <a:pt x="12507165" y="0"/>
                  </a:lnTo>
                  <a:lnTo>
                    <a:pt x="1170393" y="0"/>
                  </a:lnTo>
                  <a:lnTo>
                    <a:pt x="0" y="0"/>
                  </a:lnTo>
                  <a:lnTo>
                    <a:pt x="1170393" y="1253912"/>
                  </a:lnTo>
                  <a:lnTo>
                    <a:pt x="0" y="2507220"/>
                  </a:lnTo>
                  <a:lnTo>
                    <a:pt x="1170393" y="2507220"/>
                  </a:lnTo>
                  <a:lnTo>
                    <a:pt x="12507165" y="2507220"/>
                  </a:lnTo>
                  <a:lnTo>
                    <a:pt x="13788306" y="2507220"/>
                  </a:lnTo>
                  <a:lnTo>
                    <a:pt x="14958698" y="1253911"/>
                  </a:lnTo>
                  <a:lnTo>
                    <a:pt x="13788306" y="0"/>
                  </a:lnTo>
                  <a:close/>
                </a:path>
              </a:pathLst>
            </a:custGeom>
            <a:solidFill>
              <a:srgbClr val="242424">
                <a:alpha val="70196"/>
              </a:srgbClr>
            </a:solidFill>
          </p:spPr>
        </p:sp>
      </p:grpSp>
      <p:grpSp>
        <p:nvGrpSpPr>
          <p:cNvPr id="5" name="Group 5"/>
          <p:cNvGrpSpPr/>
          <p:nvPr/>
        </p:nvGrpSpPr>
        <p:grpSpPr>
          <a:xfrm>
            <a:off x="0" y="9448800"/>
            <a:ext cx="18288001" cy="9525"/>
            <a:chOff x="0" y="0"/>
            <a:chExt cx="24384001" cy="12700"/>
          </a:xfrm>
        </p:grpSpPr>
        <p:sp>
          <p:nvSpPr>
            <p:cNvPr id="6" name="Freeform 6"/>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7" name="Freeform 7"/>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4"/>
            <a:stretch>
              <a:fillRect r="-58498"/>
            </a:stretch>
          </a:blipFill>
        </p:spPr>
      </p:sp>
      <p:grpSp>
        <p:nvGrpSpPr>
          <p:cNvPr id="8" name="Group 8"/>
          <p:cNvGrpSpPr/>
          <p:nvPr/>
        </p:nvGrpSpPr>
        <p:grpSpPr>
          <a:xfrm>
            <a:off x="6856584" y="1934955"/>
            <a:ext cx="11219086" cy="2002105"/>
            <a:chOff x="0" y="0"/>
            <a:chExt cx="14958782" cy="2669473"/>
          </a:xfrm>
        </p:grpSpPr>
        <p:sp>
          <p:nvSpPr>
            <p:cNvPr id="9" name="Freeform 9"/>
            <p:cNvSpPr/>
            <p:nvPr/>
          </p:nvSpPr>
          <p:spPr>
            <a:xfrm>
              <a:off x="0" y="0"/>
              <a:ext cx="14958679" cy="2669421"/>
            </a:xfrm>
            <a:custGeom>
              <a:avLst/>
              <a:gdLst/>
              <a:ahLst/>
              <a:cxnLst/>
              <a:rect l="l" t="t" r="r" b="b"/>
              <a:pathLst>
                <a:path w="14958679" h="2669421">
                  <a:moveTo>
                    <a:pt x="13783052" y="0"/>
                  </a:moveTo>
                  <a:lnTo>
                    <a:pt x="12502990" y="0"/>
                  </a:lnTo>
                  <a:lnTo>
                    <a:pt x="1175627" y="0"/>
                  </a:lnTo>
                  <a:lnTo>
                    <a:pt x="0" y="0"/>
                  </a:lnTo>
                  <a:lnTo>
                    <a:pt x="1175627" y="1335032"/>
                  </a:lnTo>
                  <a:lnTo>
                    <a:pt x="0" y="2669421"/>
                  </a:lnTo>
                  <a:lnTo>
                    <a:pt x="1175627" y="2669421"/>
                  </a:lnTo>
                  <a:lnTo>
                    <a:pt x="12502990" y="2669421"/>
                  </a:lnTo>
                  <a:lnTo>
                    <a:pt x="13783052" y="2669421"/>
                  </a:lnTo>
                  <a:lnTo>
                    <a:pt x="14958679" y="1335031"/>
                  </a:lnTo>
                  <a:lnTo>
                    <a:pt x="13783052" y="0"/>
                  </a:lnTo>
                  <a:close/>
                </a:path>
              </a:pathLst>
            </a:custGeom>
            <a:solidFill>
              <a:srgbClr val="242424">
                <a:alpha val="70196"/>
              </a:srgbClr>
            </a:solidFill>
          </p:spPr>
        </p:sp>
      </p:grpSp>
      <p:sp>
        <p:nvSpPr>
          <p:cNvPr id="10" name="Freeform 10"/>
          <p:cNvSpPr/>
          <p:nvPr/>
        </p:nvSpPr>
        <p:spPr>
          <a:xfrm>
            <a:off x="182944" y="1722219"/>
            <a:ext cx="6698446" cy="6698446"/>
          </a:xfrm>
          <a:custGeom>
            <a:avLst/>
            <a:gdLst/>
            <a:ahLst/>
            <a:cxnLst/>
            <a:rect l="l" t="t" r="r" b="b"/>
            <a:pathLst>
              <a:path w="6698446" h="6698446">
                <a:moveTo>
                  <a:pt x="0" y="0"/>
                </a:moveTo>
                <a:lnTo>
                  <a:pt x="6698446" y="0"/>
                </a:lnTo>
                <a:lnTo>
                  <a:pt x="6698446" y="6698446"/>
                </a:lnTo>
                <a:lnTo>
                  <a:pt x="0" y="66984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8231379" y="27051"/>
            <a:ext cx="10056621" cy="1055217"/>
          </a:xfrm>
          <a:prstGeom prst="rect">
            <a:avLst/>
          </a:prstGeom>
        </p:spPr>
        <p:txBody>
          <a:bodyPr lIns="0" tIns="0" rIns="0" bIns="0" rtlCol="0" anchor="t">
            <a:spAutoFit/>
          </a:bodyPr>
          <a:lstStyle/>
          <a:p>
            <a:pPr algn="ctr">
              <a:lnSpc>
                <a:spcPts val="8845"/>
              </a:lnSpc>
            </a:pPr>
            <a:r>
              <a:rPr lang="en-US" sz="5670" b="1">
                <a:solidFill>
                  <a:srgbClr val="242424"/>
                </a:solidFill>
                <a:latin typeface="Open Sans Bold"/>
                <a:ea typeface="Open Sans Bold"/>
                <a:cs typeface="Open Sans Bold"/>
                <a:sym typeface="Open Sans Bold"/>
              </a:rPr>
              <a:t>Specific and Sub Objective</a:t>
            </a:r>
          </a:p>
        </p:txBody>
      </p:sp>
      <p:sp>
        <p:nvSpPr>
          <p:cNvPr id="12" name="TextBox 12"/>
          <p:cNvSpPr txBox="1"/>
          <p:nvPr/>
        </p:nvSpPr>
        <p:spPr>
          <a:xfrm>
            <a:off x="1834618" y="2136606"/>
            <a:ext cx="5021966" cy="1398778"/>
          </a:xfrm>
          <a:prstGeom prst="rect">
            <a:avLst/>
          </a:prstGeom>
        </p:spPr>
        <p:txBody>
          <a:bodyPr lIns="0" tIns="0" rIns="0" bIns="0" rtlCol="0" anchor="t">
            <a:spAutoFit/>
          </a:bodyPr>
          <a:lstStyle/>
          <a:p>
            <a:pPr algn="l">
              <a:lnSpc>
                <a:spcPts val="3499"/>
              </a:lnSpc>
            </a:pPr>
            <a:endParaRPr/>
          </a:p>
          <a:p>
            <a:pPr algn="just">
              <a:lnSpc>
                <a:spcPts val="5762"/>
              </a:lnSpc>
            </a:pPr>
            <a:r>
              <a:rPr lang="en-US" sz="3429" b="1">
                <a:solidFill>
                  <a:srgbClr val="000000"/>
                </a:solidFill>
                <a:latin typeface="Open Sans Bold"/>
                <a:ea typeface="Open Sans Bold"/>
                <a:cs typeface="Open Sans Bold"/>
                <a:sym typeface="Open Sans Bold"/>
              </a:rPr>
              <a:t>Specific Objective</a:t>
            </a:r>
          </a:p>
        </p:txBody>
      </p:sp>
      <p:sp>
        <p:nvSpPr>
          <p:cNvPr id="13" name="TextBox 13"/>
          <p:cNvSpPr txBox="1"/>
          <p:nvPr/>
        </p:nvSpPr>
        <p:spPr>
          <a:xfrm>
            <a:off x="16290117" y="8428720"/>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43</a:t>
            </a:r>
          </a:p>
        </p:txBody>
      </p:sp>
      <p:sp>
        <p:nvSpPr>
          <p:cNvPr id="14" name="TextBox 14"/>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15" name="TextBox 15"/>
          <p:cNvSpPr txBox="1"/>
          <p:nvPr/>
        </p:nvSpPr>
        <p:spPr>
          <a:xfrm>
            <a:off x="1169058" y="3328100"/>
            <a:ext cx="5045640" cy="4026175"/>
          </a:xfrm>
          <a:prstGeom prst="rect">
            <a:avLst/>
          </a:prstGeom>
        </p:spPr>
        <p:txBody>
          <a:bodyPr lIns="0" tIns="0" rIns="0" bIns="0" rtlCol="0" anchor="t">
            <a:spAutoFit/>
          </a:bodyPr>
          <a:lstStyle/>
          <a:p>
            <a:pPr algn="ctr">
              <a:lnSpc>
                <a:spcPts val="4087"/>
              </a:lnSpc>
              <a:spcBef>
                <a:spcPct val="0"/>
              </a:spcBef>
            </a:pPr>
            <a:r>
              <a:rPr lang="en-US" sz="2433">
                <a:solidFill>
                  <a:srgbClr val="000000"/>
                </a:solidFill>
                <a:latin typeface="Open Sans"/>
                <a:ea typeface="Open Sans"/>
                <a:cs typeface="Open Sans"/>
                <a:sym typeface="Open Sans"/>
              </a:rPr>
              <a:t>To develop a real-time pollution map that provides accurate and timely air quality data, enabling users, particularly those with health conditions, to make informed decisions and minimize their exposure to harmful pollutants.</a:t>
            </a:r>
          </a:p>
        </p:txBody>
      </p:sp>
      <p:sp>
        <p:nvSpPr>
          <p:cNvPr id="16" name="TextBox 16"/>
          <p:cNvSpPr txBox="1"/>
          <p:nvPr/>
        </p:nvSpPr>
        <p:spPr>
          <a:xfrm>
            <a:off x="7951965" y="1598394"/>
            <a:ext cx="9307335" cy="2050307"/>
          </a:xfrm>
          <a:prstGeom prst="rect">
            <a:avLst/>
          </a:prstGeom>
        </p:spPr>
        <p:txBody>
          <a:bodyPr lIns="0" tIns="0" rIns="0" bIns="0" rtlCol="0" anchor="t">
            <a:spAutoFit/>
          </a:bodyPr>
          <a:lstStyle/>
          <a:p>
            <a:pPr algn="l">
              <a:lnSpc>
                <a:spcPts val="4219"/>
              </a:lnSpc>
            </a:pPr>
            <a:endParaRPr/>
          </a:p>
          <a:p>
            <a:pPr algn="l">
              <a:lnSpc>
                <a:spcPts val="4053"/>
              </a:lnSpc>
              <a:spcBef>
                <a:spcPct val="0"/>
              </a:spcBef>
            </a:pPr>
            <a:r>
              <a:rPr lang="en-US" sz="2412">
                <a:solidFill>
                  <a:srgbClr val="FFFFFF"/>
                </a:solidFill>
                <a:latin typeface="Open Sans"/>
                <a:ea typeface="Open Sans"/>
                <a:cs typeface="Open Sans"/>
                <a:sym typeface="Open Sans"/>
              </a:rPr>
              <a:t>Identify high or low gas concentration levels for CH4, CO2, SO2, and NO2 gases values and Implement a Real-Time Air Quality Heat Map.</a:t>
            </a:r>
          </a:p>
        </p:txBody>
      </p:sp>
      <p:grpSp>
        <p:nvGrpSpPr>
          <p:cNvPr id="17" name="Group 17"/>
          <p:cNvGrpSpPr/>
          <p:nvPr/>
        </p:nvGrpSpPr>
        <p:grpSpPr>
          <a:xfrm>
            <a:off x="6881390" y="4145078"/>
            <a:ext cx="11194281" cy="2002948"/>
            <a:chOff x="0" y="0"/>
            <a:chExt cx="14925708" cy="2670597"/>
          </a:xfrm>
        </p:grpSpPr>
        <p:sp>
          <p:nvSpPr>
            <p:cNvPr id="18" name="Freeform 18"/>
            <p:cNvSpPr/>
            <p:nvPr/>
          </p:nvSpPr>
          <p:spPr>
            <a:xfrm>
              <a:off x="0" y="0"/>
              <a:ext cx="14925684" cy="2670545"/>
            </a:xfrm>
            <a:custGeom>
              <a:avLst/>
              <a:gdLst/>
              <a:ahLst/>
              <a:cxnLst/>
              <a:rect l="l" t="t" r="r" b="b"/>
              <a:pathLst>
                <a:path w="14925684" h="2670545">
                  <a:moveTo>
                    <a:pt x="13769322" y="0"/>
                  </a:moveTo>
                  <a:lnTo>
                    <a:pt x="12488756" y="0"/>
                  </a:lnTo>
                  <a:lnTo>
                    <a:pt x="1156362" y="0"/>
                  </a:lnTo>
                  <a:lnTo>
                    <a:pt x="0" y="0"/>
                  </a:lnTo>
                  <a:lnTo>
                    <a:pt x="1156362" y="1335594"/>
                  </a:lnTo>
                  <a:lnTo>
                    <a:pt x="0" y="2670545"/>
                  </a:lnTo>
                  <a:lnTo>
                    <a:pt x="1156362" y="2670545"/>
                  </a:lnTo>
                  <a:lnTo>
                    <a:pt x="12488757" y="2670545"/>
                  </a:lnTo>
                  <a:lnTo>
                    <a:pt x="13769322" y="2670545"/>
                  </a:lnTo>
                  <a:lnTo>
                    <a:pt x="14925684" y="1335594"/>
                  </a:lnTo>
                  <a:lnTo>
                    <a:pt x="13769322" y="0"/>
                  </a:lnTo>
                  <a:close/>
                </a:path>
              </a:pathLst>
            </a:custGeom>
            <a:solidFill>
              <a:srgbClr val="242424">
                <a:alpha val="69412"/>
              </a:srgbClr>
            </a:solidFill>
          </p:spPr>
        </p:sp>
      </p:grpSp>
      <p:sp>
        <p:nvSpPr>
          <p:cNvPr id="19" name="TextBox 19"/>
          <p:cNvSpPr txBox="1"/>
          <p:nvPr/>
        </p:nvSpPr>
        <p:spPr>
          <a:xfrm>
            <a:off x="7876759" y="4289676"/>
            <a:ext cx="9708153" cy="1500762"/>
          </a:xfrm>
          <a:prstGeom prst="rect">
            <a:avLst/>
          </a:prstGeom>
        </p:spPr>
        <p:txBody>
          <a:bodyPr lIns="0" tIns="0" rIns="0" bIns="0" rtlCol="0" anchor="t">
            <a:spAutoFit/>
          </a:bodyPr>
          <a:lstStyle/>
          <a:p>
            <a:pPr algn="l">
              <a:lnSpc>
                <a:spcPts val="4053"/>
              </a:lnSpc>
              <a:spcBef>
                <a:spcPct val="0"/>
              </a:spcBef>
            </a:pPr>
            <a:r>
              <a:rPr lang="en-US" sz="2412">
                <a:solidFill>
                  <a:srgbClr val="FFFFFF"/>
                </a:solidFill>
                <a:latin typeface="Open Sans"/>
                <a:ea typeface="Open Sans"/>
                <a:cs typeface="Open Sans"/>
                <a:sym typeface="Open Sans"/>
              </a:rPr>
              <a:t>Develop an Optimal Travel Time Recommendation (Predict the best times for users to travel based on current and forecasted pollution levels)</a:t>
            </a:r>
          </a:p>
        </p:txBody>
      </p:sp>
      <p:sp>
        <p:nvSpPr>
          <p:cNvPr id="20" name="TextBox 20"/>
          <p:cNvSpPr txBox="1"/>
          <p:nvPr/>
        </p:nvSpPr>
        <p:spPr>
          <a:xfrm>
            <a:off x="7907741" y="6500451"/>
            <a:ext cx="9557741" cy="1472370"/>
          </a:xfrm>
          <a:prstGeom prst="rect">
            <a:avLst/>
          </a:prstGeom>
        </p:spPr>
        <p:txBody>
          <a:bodyPr lIns="0" tIns="0" rIns="0" bIns="0" rtlCol="0" anchor="t">
            <a:spAutoFit/>
          </a:bodyPr>
          <a:lstStyle/>
          <a:p>
            <a:pPr algn="l">
              <a:lnSpc>
                <a:spcPts val="4048"/>
              </a:lnSpc>
              <a:spcBef>
                <a:spcPct val="0"/>
              </a:spcBef>
            </a:pPr>
            <a:r>
              <a:rPr lang="en-US" sz="2409">
                <a:solidFill>
                  <a:srgbClr val="FFFFFF"/>
                </a:solidFill>
                <a:latin typeface="Open Sans"/>
                <a:ea typeface="Open Sans"/>
                <a:cs typeface="Open Sans"/>
                <a:sym typeface="Open Sans"/>
              </a:rPr>
              <a:t>Create a Real-Time Risk Exposure Analysis and Provide real-time notifications(using pollution levels, location, and user health status)</a:t>
            </a:r>
          </a:p>
        </p:txBody>
      </p:sp>
      <p:sp>
        <p:nvSpPr>
          <p:cNvPr id="21" name="TextBox 21"/>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2730835" y="4789748"/>
            <a:ext cx="5557166" cy="5557166"/>
          </a:xfrm>
          <a:custGeom>
            <a:avLst/>
            <a:gdLst/>
            <a:ahLst/>
            <a:cxnLst/>
            <a:rect l="l" t="t" r="r" b="b"/>
            <a:pathLst>
              <a:path w="5557166" h="5557166">
                <a:moveTo>
                  <a:pt x="5557166" y="0"/>
                </a:moveTo>
                <a:lnTo>
                  <a:pt x="0" y="0"/>
                </a:lnTo>
                <a:lnTo>
                  <a:pt x="0" y="5557165"/>
                </a:lnTo>
                <a:lnTo>
                  <a:pt x="5557166" y="5557165"/>
                </a:lnTo>
                <a:lnTo>
                  <a:pt x="5557166" y="0"/>
                </a:lnTo>
                <a:close/>
              </a:path>
            </a:pathLst>
          </a:custGeom>
          <a:blipFill>
            <a:blip r:embed="rId2"/>
            <a:stretch>
              <a:fillRect/>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5" name="Freeform 5"/>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aphicFrame>
        <p:nvGraphicFramePr>
          <p:cNvPr id="6" name="Table 6"/>
          <p:cNvGraphicFramePr>
            <a:graphicFrameLocks noGrp="1"/>
          </p:cNvGraphicFramePr>
          <p:nvPr/>
        </p:nvGraphicFramePr>
        <p:xfrm>
          <a:off x="1491514" y="585050"/>
          <a:ext cx="12068681" cy="8477250"/>
        </p:xfrm>
        <a:graphic>
          <a:graphicData uri="http://schemas.openxmlformats.org/drawingml/2006/table">
            <a:tbl>
              <a:tblPr/>
              <a:tblGrid>
                <a:gridCol w="2421934">
                  <a:extLst>
                    <a:ext uri="{9D8B030D-6E8A-4147-A177-3AD203B41FA5}">
                      <a16:colId xmlns:a16="http://schemas.microsoft.com/office/drawing/2014/main" val="20000"/>
                    </a:ext>
                  </a:extLst>
                </a:gridCol>
                <a:gridCol w="2462795">
                  <a:extLst>
                    <a:ext uri="{9D8B030D-6E8A-4147-A177-3AD203B41FA5}">
                      <a16:colId xmlns:a16="http://schemas.microsoft.com/office/drawing/2014/main" val="20001"/>
                    </a:ext>
                  </a:extLst>
                </a:gridCol>
                <a:gridCol w="3484332">
                  <a:extLst>
                    <a:ext uri="{9D8B030D-6E8A-4147-A177-3AD203B41FA5}">
                      <a16:colId xmlns:a16="http://schemas.microsoft.com/office/drawing/2014/main" val="20002"/>
                    </a:ext>
                  </a:extLst>
                </a:gridCol>
                <a:gridCol w="3699620">
                  <a:extLst>
                    <a:ext uri="{9D8B030D-6E8A-4147-A177-3AD203B41FA5}">
                      <a16:colId xmlns:a16="http://schemas.microsoft.com/office/drawing/2014/main" val="20003"/>
                    </a:ext>
                  </a:extLst>
                </a:gridCol>
              </a:tblGrid>
              <a:tr h="1576941">
                <a:tc>
                  <a:txBody>
                    <a:bodyPr/>
                    <a:lstStyle/>
                    <a:p>
                      <a:pPr algn="l">
                        <a:lnSpc>
                          <a:spcPts val="2233"/>
                        </a:lnSpc>
                        <a:defRPr/>
                      </a:pPr>
                      <a:endParaRPr lang="en-US" sz="1100"/>
                    </a:p>
                    <a:p>
                      <a:pPr algn="l">
                        <a:lnSpc>
                          <a:spcPts val="2233"/>
                        </a:lnSpc>
                      </a:pPr>
                      <a:r>
                        <a:rPr lang="en-US" sz="1595" b="1">
                          <a:solidFill>
                            <a:srgbClr val="000000"/>
                          </a:solidFill>
                          <a:latin typeface="Open Sans Bold"/>
                          <a:ea typeface="Open Sans Bold"/>
                          <a:cs typeface="Open Sans Bold"/>
                          <a:sym typeface="Open Sans Bold"/>
                        </a:rPr>
                        <a:t>  Aspect</a:t>
                      </a:r>
                    </a:p>
                    <a:p>
                      <a:pPr algn="l">
                        <a:lnSpc>
                          <a:spcPts val="2233"/>
                        </a:lnSpc>
                      </a:pPr>
                      <a:r>
                        <a:rPr lang="en-US" sz="1595" b="1">
                          <a:solidFill>
                            <a:srgbClr val="000000"/>
                          </a:solidFill>
                          <a:latin typeface="Open Sans Bold"/>
                          <a:ea typeface="Open Sans Bold"/>
                          <a:cs typeface="Open Sans Bold"/>
                          <a:sym typeface="Open Sans Bol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233"/>
                        </a:lnSpc>
                        <a:defRPr/>
                      </a:pPr>
                      <a:endParaRPr lang="en-US" sz="1100"/>
                    </a:p>
                    <a:p>
                      <a:pPr algn="l">
                        <a:lnSpc>
                          <a:spcPts val="2233"/>
                        </a:lnSpc>
                      </a:pPr>
                      <a:r>
                        <a:rPr lang="en-US" sz="1595" b="1">
                          <a:solidFill>
                            <a:srgbClr val="000000"/>
                          </a:solidFill>
                          <a:latin typeface="Open Sans Bold"/>
                          <a:ea typeface="Open Sans Bold"/>
                          <a:cs typeface="Open Sans Bold"/>
                          <a:sym typeface="Open Sans Bold"/>
                        </a:rPr>
                        <a:t>  Existing</a:t>
                      </a:r>
                    </a:p>
                    <a:p>
                      <a:pPr algn="l">
                        <a:lnSpc>
                          <a:spcPts val="2233"/>
                        </a:lnSpc>
                      </a:pPr>
                      <a:r>
                        <a:rPr lang="en-US" sz="1595" b="1">
                          <a:solidFill>
                            <a:srgbClr val="000000"/>
                          </a:solidFill>
                          <a:latin typeface="Open Sans Bold"/>
                          <a:ea typeface="Open Sans Bold"/>
                          <a:cs typeface="Open Sans Bold"/>
                          <a:sym typeface="Open Sans Bold"/>
                        </a:rPr>
                        <a:t>  Solutions</a:t>
                      </a:r>
                    </a:p>
                    <a:p>
                      <a:pPr algn="l">
                        <a:lnSpc>
                          <a:spcPts val="2233"/>
                        </a:lnSpc>
                      </a:pPr>
                      <a:r>
                        <a:rPr lang="en-US" sz="1595" b="1">
                          <a:solidFill>
                            <a:srgbClr val="000000"/>
                          </a:solidFill>
                          <a:latin typeface="Open Sans Bold"/>
                          <a:ea typeface="Open Sans Bold"/>
                          <a:cs typeface="Open Sans Bold"/>
                          <a:sym typeface="Open Sans Bol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233"/>
                        </a:lnSpc>
                        <a:defRPr/>
                      </a:pPr>
                      <a:endParaRPr lang="en-US" sz="1100"/>
                    </a:p>
                    <a:p>
                      <a:pPr algn="l">
                        <a:lnSpc>
                          <a:spcPts val="2233"/>
                        </a:lnSpc>
                      </a:pPr>
                      <a:r>
                        <a:rPr lang="en-US" sz="1595" b="1">
                          <a:solidFill>
                            <a:srgbClr val="000000"/>
                          </a:solidFill>
                          <a:latin typeface="Open Sans Bold"/>
                          <a:ea typeface="Open Sans Bold"/>
                          <a:cs typeface="Open Sans Bold"/>
                          <a:sym typeface="Open Sans Bold"/>
                        </a:rPr>
                        <a:t>  Gap Identified</a:t>
                      </a:r>
                    </a:p>
                    <a:p>
                      <a:pPr algn="l">
                        <a:lnSpc>
                          <a:spcPts val="2233"/>
                        </a:lnSpc>
                      </a:pPr>
                      <a:r>
                        <a:rPr lang="en-US" sz="1595" b="1">
                          <a:solidFill>
                            <a:srgbClr val="000000"/>
                          </a:solidFill>
                          <a:latin typeface="Open Sans Bold"/>
                          <a:ea typeface="Open Sans Bold"/>
                          <a:cs typeface="Open Sans Bold"/>
                          <a:sym typeface="Open Sans Bol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233"/>
                        </a:lnSpc>
                        <a:defRPr/>
                      </a:pPr>
                      <a:endParaRPr lang="en-US" sz="1100"/>
                    </a:p>
                    <a:p>
                      <a:pPr algn="l">
                        <a:lnSpc>
                          <a:spcPts val="2233"/>
                        </a:lnSpc>
                      </a:pPr>
                      <a:r>
                        <a:rPr lang="en-US" sz="1595" b="1">
                          <a:solidFill>
                            <a:srgbClr val="000000"/>
                          </a:solidFill>
                          <a:latin typeface="Open Sans Bold"/>
                          <a:ea typeface="Open Sans Bold"/>
                          <a:cs typeface="Open Sans Bold"/>
                          <a:sym typeface="Open Sans Bold"/>
                        </a:rPr>
                        <a:t>  Proposed System</a:t>
                      </a:r>
                    </a:p>
                    <a:p>
                      <a:pPr algn="l">
                        <a:lnSpc>
                          <a:spcPts val="2233"/>
                        </a:lnSpc>
                      </a:pPr>
                      <a:r>
                        <a:rPr lang="en-US" sz="1595" b="1">
                          <a:solidFill>
                            <a:srgbClr val="000000"/>
                          </a:solidFill>
                          <a:latin typeface="Open Sans Bold"/>
                          <a:ea typeface="Open Sans Bold"/>
                          <a:cs typeface="Open Sans Bold"/>
                          <a:sym typeface="Open Sans Bold"/>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95207">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Real-time Monitoring</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Limited sensors, non-integrated systems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Lack of comprehensive real-time</a:t>
                      </a:r>
                    </a:p>
                    <a:p>
                      <a:pPr algn="ctr">
                        <a:lnSpc>
                          <a:spcPts val="1960"/>
                        </a:lnSpc>
                      </a:pPr>
                      <a:r>
                        <a:rPr lang="en-US" sz="1400">
                          <a:solidFill>
                            <a:srgbClr val="000000"/>
                          </a:solidFill>
                          <a:latin typeface="Open Sans"/>
                          <a:ea typeface="Open Sans"/>
                          <a:cs typeface="Open Sans"/>
                          <a:sym typeface="Open Sans"/>
                        </a:rPr>
                        <a:t>  monitoring</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Integrated real-time data from multiple</a:t>
                      </a:r>
                    </a:p>
                    <a:p>
                      <a:pPr algn="ctr">
                        <a:lnSpc>
                          <a:spcPts val="1960"/>
                        </a:lnSpc>
                      </a:pPr>
                      <a:r>
                        <a:rPr lang="en-US" sz="1400">
                          <a:solidFill>
                            <a:srgbClr val="000000"/>
                          </a:solidFill>
                          <a:latin typeface="Open Sans"/>
                          <a:ea typeface="Open Sans"/>
                          <a:cs typeface="Open Sans"/>
                          <a:sym typeface="Open Sans"/>
                        </a:rPr>
                        <a:t>  sensors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54246">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Visualization of Air Quality</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Basic maps, no user-friendly visual cues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Inadequate user interface, no</a:t>
                      </a:r>
                    </a:p>
                    <a:p>
                      <a:pPr algn="ctr">
                        <a:lnSpc>
                          <a:spcPts val="1960"/>
                        </a:lnSpc>
                      </a:pPr>
                      <a:r>
                        <a:rPr lang="en-US" sz="1400">
                          <a:solidFill>
                            <a:srgbClr val="000000"/>
                          </a:solidFill>
                          <a:latin typeface="Open Sans"/>
                          <a:ea typeface="Open Sans"/>
                          <a:cs typeface="Open Sans"/>
                          <a:sym typeface="Open Sans"/>
                        </a:rPr>
                        <a:t>  color-coded alerts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Heatmaps with color-coded schemes,</a:t>
                      </a:r>
                    </a:p>
                    <a:p>
                      <a:pPr algn="ctr">
                        <a:lnSpc>
                          <a:spcPts val="1960"/>
                        </a:lnSpc>
                      </a:pPr>
                      <a:r>
                        <a:rPr lang="en-US" sz="1400">
                          <a:solidFill>
                            <a:srgbClr val="000000"/>
                          </a:solidFill>
                          <a:latin typeface="Open Sans"/>
                          <a:ea typeface="Open Sans"/>
                          <a:cs typeface="Open Sans"/>
                          <a:sym typeface="Open Sans"/>
                        </a:rPr>
                        <a:t>  intuitive UI</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701184">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Travel Recommendations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Static recommendations, non-predictive</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No real-time, predictive travel</a:t>
                      </a:r>
                    </a:p>
                    <a:p>
                      <a:pPr algn="ctr">
                        <a:lnSpc>
                          <a:spcPts val="1960"/>
                        </a:lnSpc>
                      </a:pPr>
                      <a:r>
                        <a:rPr lang="en-US" sz="1400">
                          <a:solidFill>
                            <a:srgbClr val="000000"/>
                          </a:solidFill>
                          <a:latin typeface="Open Sans"/>
                          <a:ea typeface="Open Sans"/>
                          <a:cs typeface="Open Sans"/>
                          <a:sym typeface="Open Sans"/>
                        </a:rPr>
                        <a:t>  recommendations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Predictive models for real-time travel</a:t>
                      </a:r>
                    </a:p>
                    <a:p>
                      <a:pPr algn="ctr">
                        <a:lnSpc>
                          <a:spcPts val="1960"/>
                        </a:lnSpc>
                      </a:pPr>
                      <a:r>
                        <a:rPr lang="en-US" sz="1400">
                          <a:solidFill>
                            <a:srgbClr val="000000"/>
                          </a:solidFill>
                          <a:latin typeface="Open Sans"/>
                          <a:ea typeface="Open Sans"/>
                          <a:cs typeface="Open Sans"/>
                          <a:sym typeface="Open Sans"/>
                        </a:rPr>
                        <a:t>  suggestions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49672">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Risk Exposure Analysis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General health risk assessments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No personalized risk exposure alerts and</a:t>
                      </a:r>
                    </a:p>
                    <a:p>
                      <a:pPr algn="ctr">
                        <a:lnSpc>
                          <a:spcPts val="1960"/>
                        </a:lnSpc>
                      </a:pPr>
                      <a:r>
                        <a:rPr lang="en-US" sz="1400">
                          <a:solidFill>
                            <a:srgbClr val="000000"/>
                          </a:solidFill>
                          <a:latin typeface="Open Sans"/>
                          <a:ea typeface="Open Sans"/>
                          <a:cs typeface="Open Sans"/>
                          <a:sym typeface="Open Sans"/>
                        </a:rPr>
                        <a:t>  no low-risk time recommendation based on user health conditions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1960"/>
                        </a:lnSpc>
                        <a:defRPr/>
                      </a:pPr>
                      <a:endParaRPr lang="en-US" sz="1100"/>
                    </a:p>
                    <a:p>
                      <a:pPr algn="ctr">
                        <a:lnSpc>
                          <a:spcPts val="1960"/>
                        </a:lnSpc>
                      </a:pPr>
                      <a:r>
                        <a:rPr lang="en-US" sz="1400">
                          <a:solidFill>
                            <a:srgbClr val="000000"/>
                          </a:solidFill>
                          <a:latin typeface="Open Sans"/>
                          <a:ea typeface="Open Sans"/>
                          <a:cs typeface="Open Sans"/>
                          <a:sym typeface="Open Sans"/>
                        </a:rPr>
                        <a:t>  Personalized alerts and recommendation</a:t>
                      </a:r>
                    </a:p>
                    <a:p>
                      <a:pPr algn="ctr">
                        <a:lnSpc>
                          <a:spcPts val="1960"/>
                        </a:lnSpc>
                      </a:pPr>
                      <a:r>
                        <a:rPr lang="en-US" sz="1400">
                          <a:solidFill>
                            <a:srgbClr val="000000"/>
                          </a:solidFill>
                          <a:latin typeface="Open Sans"/>
                          <a:ea typeface="Open Sans"/>
                          <a:cs typeface="Open Sans"/>
                          <a:sym typeface="Open Sans"/>
                        </a:rPr>
                        <a:t>  time in Low exposure risk based on specific health conditions</a:t>
                      </a:r>
                    </a:p>
                    <a:p>
                      <a:pPr algn="ctr">
                        <a:lnSpc>
                          <a:spcPts val="1960"/>
                        </a:lnSpc>
                      </a:pPr>
                      <a:r>
                        <a:rPr lang="en-US" sz="1400">
                          <a:solidFill>
                            <a:srgbClr val="000000"/>
                          </a:solidFill>
                          <a:latin typeface="Open Sans"/>
                          <a:ea typeface="Open Sans"/>
                          <a:cs typeface="Open Sans"/>
                          <a:sym typeface="Open Sans"/>
                        </a:rPr>
                        <a:t>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14757784" y="1028325"/>
            <a:ext cx="3314546" cy="635089"/>
          </a:xfrm>
          <a:prstGeom prst="rect">
            <a:avLst/>
          </a:prstGeom>
        </p:spPr>
        <p:txBody>
          <a:bodyPr lIns="0" tIns="0" rIns="0" bIns="0" rtlCol="0" anchor="t">
            <a:spAutoFit/>
          </a:bodyPr>
          <a:lstStyle/>
          <a:p>
            <a:pPr algn="r">
              <a:lnSpc>
                <a:spcPts val="5304"/>
              </a:lnSpc>
            </a:pPr>
            <a:r>
              <a:rPr lang="en-US" sz="3400">
                <a:solidFill>
                  <a:srgbClr val="242424"/>
                </a:solidFill>
                <a:latin typeface="Open Sans"/>
                <a:ea typeface="Open Sans"/>
                <a:cs typeface="Open Sans"/>
                <a:sym typeface="Open Sans"/>
              </a:rPr>
              <a:t>Existing Studies</a:t>
            </a:r>
          </a:p>
        </p:txBody>
      </p:sp>
      <p:sp>
        <p:nvSpPr>
          <p:cNvPr id="8" name="TextBox 8"/>
          <p:cNvSpPr txBox="1"/>
          <p:nvPr/>
        </p:nvSpPr>
        <p:spPr>
          <a:xfrm>
            <a:off x="13735170" y="9552"/>
            <a:ext cx="4881032"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Methodology</a:t>
            </a:r>
          </a:p>
        </p:txBody>
      </p:sp>
      <p:sp>
        <p:nvSpPr>
          <p:cNvPr id="9" name="TextBox 9"/>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
        <p:nvSpPr>
          <p:cNvPr id="10" name="TextBox 10"/>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11" name="TextBox 11"/>
          <p:cNvSpPr txBox="1"/>
          <p:nvPr/>
        </p:nvSpPr>
        <p:spPr>
          <a:xfrm>
            <a:off x="16083935" y="8915400"/>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44</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2730835" y="4789748"/>
            <a:ext cx="5557166" cy="5557166"/>
          </a:xfrm>
          <a:custGeom>
            <a:avLst/>
            <a:gdLst/>
            <a:ahLst/>
            <a:cxnLst/>
            <a:rect l="l" t="t" r="r" b="b"/>
            <a:pathLst>
              <a:path w="5557166" h="5557166">
                <a:moveTo>
                  <a:pt x="5557166" y="0"/>
                </a:moveTo>
                <a:lnTo>
                  <a:pt x="0" y="0"/>
                </a:lnTo>
                <a:lnTo>
                  <a:pt x="0" y="5557165"/>
                </a:lnTo>
                <a:lnTo>
                  <a:pt x="5557166" y="5557165"/>
                </a:lnTo>
                <a:lnTo>
                  <a:pt x="5557166" y="0"/>
                </a:lnTo>
                <a:close/>
              </a:path>
            </a:pathLst>
          </a:custGeom>
          <a:blipFill>
            <a:blip r:embed="rId2"/>
            <a:stretch>
              <a:fillRect/>
            </a:stretch>
          </a:blipFill>
        </p:spPr>
      </p:sp>
      <p:sp>
        <p:nvSpPr>
          <p:cNvPr id="3" name="TextBox 3"/>
          <p:cNvSpPr txBox="1"/>
          <p:nvPr/>
        </p:nvSpPr>
        <p:spPr>
          <a:xfrm>
            <a:off x="16083935" y="8915400"/>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45</a:t>
            </a:r>
          </a:p>
        </p:txBody>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7" name="Freeform 7"/>
          <p:cNvSpPr/>
          <p:nvPr/>
        </p:nvSpPr>
        <p:spPr>
          <a:xfrm>
            <a:off x="3127309" y="2010901"/>
            <a:ext cx="10735763" cy="6265199"/>
          </a:xfrm>
          <a:custGeom>
            <a:avLst/>
            <a:gdLst/>
            <a:ahLst/>
            <a:cxnLst/>
            <a:rect l="l" t="t" r="r" b="b"/>
            <a:pathLst>
              <a:path w="10735763" h="6265199">
                <a:moveTo>
                  <a:pt x="0" y="0"/>
                </a:moveTo>
                <a:lnTo>
                  <a:pt x="10735763" y="0"/>
                </a:lnTo>
                <a:lnTo>
                  <a:pt x="10735763" y="6265198"/>
                </a:lnTo>
                <a:lnTo>
                  <a:pt x="0" y="6265198"/>
                </a:lnTo>
                <a:lnTo>
                  <a:pt x="0" y="0"/>
                </a:lnTo>
                <a:close/>
              </a:path>
            </a:pathLst>
          </a:custGeom>
          <a:blipFill>
            <a:blip r:embed="rId4"/>
            <a:stretch>
              <a:fillRect/>
            </a:stretch>
          </a:blipFill>
        </p:spPr>
      </p:sp>
      <p:grpSp>
        <p:nvGrpSpPr>
          <p:cNvPr id="8" name="Group 8"/>
          <p:cNvGrpSpPr/>
          <p:nvPr/>
        </p:nvGrpSpPr>
        <p:grpSpPr>
          <a:xfrm>
            <a:off x="2509789" y="1826104"/>
            <a:ext cx="11722947" cy="6784882"/>
            <a:chOff x="0" y="0"/>
            <a:chExt cx="3087525" cy="1786965"/>
          </a:xfrm>
        </p:grpSpPr>
        <p:sp>
          <p:nvSpPr>
            <p:cNvPr id="9" name="Freeform 9"/>
            <p:cNvSpPr/>
            <p:nvPr/>
          </p:nvSpPr>
          <p:spPr>
            <a:xfrm>
              <a:off x="0" y="0"/>
              <a:ext cx="3087525" cy="1786965"/>
            </a:xfrm>
            <a:custGeom>
              <a:avLst/>
              <a:gdLst/>
              <a:ahLst/>
              <a:cxnLst/>
              <a:rect l="l" t="t" r="r" b="b"/>
              <a:pathLst>
                <a:path w="3087525" h="1786965">
                  <a:moveTo>
                    <a:pt x="0" y="0"/>
                  </a:moveTo>
                  <a:lnTo>
                    <a:pt x="3087525" y="0"/>
                  </a:lnTo>
                  <a:lnTo>
                    <a:pt x="3087525" y="1786965"/>
                  </a:lnTo>
                  <a:lnTo>
                    <a:pt x="0" y="1786965"/>
                  </a:lnTo>
                  <a:close/>
                </a:path>
              </a:pathLst>
            </a:custGeom>
            <a:solidFill>
              <a:srgbClr val="000000">
                <a:alpha val="0"/>
              </a:srgbClr>
            </a:solidFill>
            <a:ln w="9525" cap="sq">
              <a:solidFill>
                <a:srgbClr val="000000"/>
              </a:solidFill>
              <a:prstDash val="solid"/>
              <a:miter/>
            </a:ln>
          </p:spPr>
        </p:sp>
        <p:sp>
          <p:nvSpPr>
            <p:cNvPr id="10" name="TextBox 10"/>
            <p:cNvSpPr txBox="1"/>
            <p:nvPr/>
          </p:nvSpPr>
          <p:spPr>
            <a:xfrm>
              <a:off x="0" y="-104775"/>
              <a:ext cx="3087525" cy="1891740"/>
            </a:xfrm>
            <a:prstGeom prst="rect">
              <a:avLst/>
            </a:prstGeom>
          </p:spPr>
          <p:txBody>
            <a:bodyPr lIns="50800" tIns="50800" rIns="50800" bIns="50800" rtlCol="0" anchor="ctr"/>
            <a:lstStyle/>
            <a:p>
              <a:pPr algn="ctr">
                <a:lnSpc>
                  <a:spcPts val="4053"/>
                </a:lnSpc>
              </a:pPr>
              <a:endParaRPr/>
            </a:p>
          </p:txBody>
        </p:sp>
      </p:grpSp>
      <p:sp>
        <p:nvSpPr>
          <p:cNvPr id="11" name="TextBox 11"/>
          <p:cNvSpPr txBox="1"/>
          <p:nvPr/>
        </p:nvSpPr>
        <p:spPr>
          <a:xfrm>
            <a:off x="10715761" y="131525"/>
            <a:ext cx="8215180" cy="952096"/>
          </a:xfrm>
          <a:prstGeom prst="rect">
            <a:avLst/>
          </a:prstGeom>
        </p:spPr>
        <p:txBody>
          <a:bodyPr lIns="0" tIns="0" rIns="0" bIns="0" rtlCol="0" anchor="t">
            <a:spAutoFit/>
          </a:bodyPr>
          <a:lstStyle/>
          <a:p>
            <a:pPr algn="ctr">
              <a:lnSpc>
                <a:spcPts val="8148"/>
              </a:lnSpc>
              <a:spcBef>
                <a:spcPct val="0"/>
              </a:spcBef>
            </a:pPr>
            <a:r>
              <a:rPr lang="en-US" sz="4850" b="1">
                <a:solidFill>
                  <a:srgbClr val="000000"/>
                </a:solidFill>
                <a:latin typeface="Open Sans Bold"/>
                <a:ea typeface="Open Sans Bold"/>
                <a:cs typeface="Open Sans Bold"/>
                <a:sym typeface="Open Sans Bold"/>
              </a:rPr>
              <a:t>System Diagram</a:t>
            </a:r>
          </a:p>
        </p:txBody>
      </p:sp>
      <p:sp>
        <p:nvSpPr>
          <p:cNvPr id="12" name="TextBox 12"/>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13" name="TextBox 13"/>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974560"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632188" y="1524944"/>
            <a:ext cx="2522880" cy="4126396"/>
          </a:xfrm>
          <a:custGeom>
            <a:avLst/>
            <a:gdLst/>
            <a:ahLst/>
            <a:cxnLst/>
            <a:rect l="l" t="t" r="r" b="b"/>
            <a:pathLst>
              <a:path w="2522880" h="4126396">
                <a:moveTo>
                  <a:pt x="0" y="0"/>
                </a:moveTo>
                <a:lnTo>
                  <a:pt x="2522880" y="0"/>
                </a:lnTo>
                <a:lnTo>
                  <a:pt x="2522880" y="4126396"/>
                </a:lnTo>
                <a:lnTo>
                  <a:pt x="0" y="4126396"/>
                </a:lnTo>
                <a:lnTo>
                  <a:pt x="0" y="0"/>
                </a:lnTo>
                <a:close/>
              </a:path>
            </a:pathLst>
          </a:custGeom>
          <a:blipFill>
            <a:blip r:embed="rId5"/>
            <a:stretch>
              <a:fillRect t="-7363" b="-24950"/>
            </a:stretch>
          </a:blipFill>
        </p:spPr>
      </p:sp>
      <p:sp>
        <p:nvSpPr>
          <p:cNvPr id="7" name="Freeform 7"/>
          <p:cNvSpPr/>
          <p:nvPr/>
        </p:nvSpPr>
        <p:spPr>
          <a:xfrm>
            <a:off x="10339859" y="1791979"/>
            <a:ext cx="6498375" cy="7016361"/>
          </a:xfrm>
          <a:custGeom>
            <a:avLst/>
            <a:gdLst/>
            <a:ahLst/>
            <a:cxnLst/>
            <a:rect l="l" t="t" r="r" b="b"/>
            <a:pathLst>
              <a:path w="6498375" h="7016361">
                <a:moveTo>
                  <a:pt x="0" y="0"/>
                </a:moveTo>
                <a:lnTo>
                  <a:pt x="6498374" y="0"/>
                </a:lnTo>
                <a:lnTo>
                  <a:pt x="6498374" y="7016361"/>
                </a:lnTo>
                <a:lnTo>
                  <a:pt x="0" y="7016361"/>
                </a:lnTo>
                <a:lnTo>
                  <a:pt x="0" y="0"/>
                </a:lnTo>
                <a:close/>
              </a:path>
            </a:pathLst>
          </a:custGeom>
          <a:blipFill>
            <a:blip r:embed="rId6"/>
            <a:stretch>
              <a:fillRect/>
            </a:stretch>
          </a:blipFill>
        </p:spPr>
      </p:sp>
      <p:sp>
        <p:nvSpPr>
          <p:cNvPr id="8" name="AutoShape 8"/>
          <p:cNvSpPr/>
          <p:nvPr/>
        </p:nvSpPr>
        <p:spPr>
          <a:xfrm>
            <a:off x="2533575" y="3345795"/>
            <a:ext cx="1646691" cy="0"/>
          </a:xfrm>
          <a:prstGeom prst="line">
            <a:avLst/>
          </a:prstGeom>
          <a:ln w="38100" cap="flat">
            <a:solidFill>
              <a:srgbClr val="000000"/>
            </a:solidFill>
            <a:prstDash val="solid"/>
            <a:headEnd type="none" w="sm" len="sm"/>
            <a:tailEnd type="triangle" w="lg" len="med"/>
          </a:ln>
        </p:spPr>
      </p:sp>
      <p:sp>
        <p:nvSpPr>
          <p:cNvPr id="9" name="Freeform 9"/>
          <p:cNvSpPr/>
          <p:nvPr/>
        </p:nvSpPr>
        <p:spPr>
          <a:xfrm>
            <a:off x="4180266" y="1028700"/>
            <a:ext cx="2705755" cy="5855556"/>
          </a:xfrm>
          <a:custGeom>
            <a:avLst/>
            <a:gdLst/>
            <a:ahLst/>
            <a:cxnLst/>
            <a:rect l="l" t="t" r="r" b="b"/>
            <a:pathLst>
              <a:path w="2705755" h="5855556">
                <a:moveTo>
                  <a:pt x="0" y="0"/>
                </a:moveTo>
                <a:lnTo>
                  <a:pt x="2705755" y="0"/>
                </a:lnTo>
                <a:lnTo>
                  <a:pt x="2705755" y="5855556"/>
                </a:lnTo>
                <a:lnTo>
                  <a:pt x="0" y="5855556"/>
                </a:lnTo>
                <a:lnTo>
                  <a:pt x="0" y="0"/>
                </a:lnTo>
                <a:close/>
              </a:path>
            </a:pathLst>
          </a:custGeom>
          <a:blipFill>
            <a:blip r:embed="rId7"/>
            <a:stretch>
              <a:fillRect/>
            </a:stretch>
          </a:blipFill>
        </p:spPr>
      </p:sp>
      <p:sp>
        <p:nvSpPr>
          <p:cNvPr id="10" name="Freeform 10"/>
          <p:cNvSpPr/>
          <p:nvPr/>
        </p:nvSpPr>
        <p:spPr>
          <a:xfrm>
            <a:off x="7165070" y="2344020"/>
            <a:ext cx="2655840" cy="5714075"/>
          </a:xfrm>
          <a:custGeom>
            <a:avLst/>
            <a:gdLst/>
            <a:ahLst/>
            <a:cxnLst/>
            <a:rect l="l" t="t" r="r" b="b"/>
            <a:pathLst>
              <a:path w="2655840" h="5714075">
                <a:moveTo>
                  <a:pt x="0" y="0"/>
                </a:moveTo>
                <a:lnTo>
                  <a:pt x="2655840" y="0"/>
                </a:lnTo>
                <a:lnTo>
                  <a:pt x="2655840" y="5714075"/>
                </a:lnTo>
                <a:lnTo>
                  <a:pt x="0" y="5714075"/>
                </a:lnTo>
                <a:lnTo>
                  <a:pt x="0" y="0"/>
                </a:lnTo>
                <a:close/>
              </a:path>
            </a:pathLst>
          </a:custGeom>
          <a:blipFill>
            <a:blip r:embed="rId8"/>
            <a:stretch>
              <a:fillRect b="-585"/>
            </a:stretch>
          </a:blipFill>
        </p:spPr>
      </p:sp>
      <p:sp>
        <p:nvSpPr>
          <p:cNvPr id="11" name="TextBox 11"/>
          <p:cNvSpPr txBox="1"/>
          <p:nvPr/>
        </p:nvSpPr>
        <p:spPr>
          <a:xfrm>
            <a:off x="16437850"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45</a:t>
            </a:r>
          </a:p>
        </p:txBody>
      </p:sp>
      <p:sp>
        <p:nvSpPr>
          <p:cNvPr id="12" name="TextBox 12"/>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13" name="TextBox 13"/>
          <p:cNvSpPr txBox="1"/>
          <p:nvPr/>
        </p:nvSpPr>
        <p:spPr>
          <a:xfrm>
            <a:off x="11588948" y="774388"/>
            <a:ext cx="7066170" cy="750557"/>
          </a:xfrm>
          <a:prstGeom prst="rect">
            <a:avLst/>
          </a:prstGeom>
        </p:spPr>
        <p:txBody>
          <a:bodyPr lIns="0" tIns="0" rIns="0" bIns="0" rtlCol="0" anchor="t">
            <a:spAutoFit/>
          </a:bodyPr>
          <a:lstStyle/>
          <a:p>
            <a:pPr algn="ctr">
              <a:lnSpc>
                <a:spcPts val="6240"/>
              </a:lnSpc>
            </a:pPr>
            <a:r>
              <a:rPr lang="en-US" sz="4000">
                <a:solidFill>
                  <a:srgbClr val="242424"/>
                </a:solidFill>
                <a:latin typeface="Open Sans"/>
                <a:ea typeface="Open Sans"/>
                <a:cs typeface="Open Sans"/>
                <a:sym typeface="Open Sans"/>
              </a:rPr>
              <a:t>Evidence of Completion </a:t>
            </a:r>
          </a:p>
        </p:txBody>
      </p:sp>
      <p:sp>
        <p:nvSpPr>
          <p:cNvPr id="14" name="TextBox 14"/>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
        <p:nvSpPr>
          <p:cNvPr id="15" name="TextBox 15"/>
          <p:cNvSpPr txBox="1"/>
          <p:nvPr/>
        </p:nvSpPr>
        <p:spPr>
          <a:xfrm>
            <a:off x="10957776" y="166706"/>
            <a:ext cx="7066170" cy="750557"/>
          </a:xfrm>
          <a:prstGeom prst="rect">
            <a:avLst/>
          </a:prstGeom>
        </p:spPr>
        <p:txBody>
          <a:bodyPr lIns="0" tIns="0" rIns="0" bIns="0" rtlCol="0" anchor="t">
            <a:spAutoFit/>
          </a:bodyPr>
          <a:lstStyle/>
          <a:p>
            <a:pPr algn="ctr">
              <a:lnSpc>
                <a:spcPts val="6240"/>
              </a:lnSpc>
            </a:pPr>
            <a:r>
              <a:rPr lang="en-US" sz="4000" b="1">
                <a:solidFill>
                  <a:srgbClr val="242424"/>
                </a:solidFill>
                <a:latin typeface="Open Sans Bold"/>
                <a:ea typeface="Open Sans Bold"/>
                <a:cs typeface="Open Sans Bold"/>
                <a:sym typeface="Open Sans Bold"/>
              </a:rPr>
              <a:t>Air Pollution Location Map</a:t>
            </a:r>
          </a:p>
        </p:txBody>
      </p:sp>
      <p:sp>
        <p:nvSpPr>
          <p:cNvPr id="16" name="TextBox 16"/>
          <p:cNvSpPr txBox="1"/>
          <p:nvPr/>
        </p:nvSpPr>
        <p:spPr>
          <a:xfrm>
            <a:off x="8183640" y="8586979"/>
            <a:ext cx="9581840" cy="861821"/>
          </a:xfrm>
          <a:prstGeom prst="rect">
            <a:avLst/>
          </a:prstGeom>
        </p:spPr>
        <p:txBody>
          <a:bodyPr lIns="0" tIns="0" rIns="0" bIns="0" rtlCol="0" anchor="t">
            <a:spAutoFit/>
          </a:bodyPr>
          <a:lstStyle/>
          <a:p>
            <a:pPr algn="ctr">
              <a:lnSpc>
                <a:spcPts val="3549"/>
              </a:lnSpc>
              <a:spcBef>
                <a:spcPct val="0"/>
              </a:spcBef>
            </a:pPr>
            <a:r>
              <a:rPr lang="en-US" sz="2113" b="1">
                <a:solidFill>
                  <a:srgbClr val="000000"/>
                </a:solidFill>
                <a:latin typeface="Open Sans Bold"/>
                <a:ea typeface="Open Sans Bold"/>
                <a:cs typeface="Open Sans Bold"/>
                <a:sym typeface="Open Sans Bold"/>
              </a:rPr>
              <a:t>threshold values to say air quality based on location is good or medrate or hazardous?</a:t>
            </a:r>
          </a:p>
        </p:txBody>
      </p:sp>
      <p:sp>
        <p:nvSpPr>
          <p:cNvPr id="17" name="AutoShape 17"/>
          <p:cNvSpPr/>
          <p:nvPr/>
        </p:nvSpPr>
        <p:spPr>
          <a:xfrm flipV="1">
            <a:off x="5171024" y="3975528"/>
            <a:ext cx="1994046" cy="0"/>
          </a:xfrm>
          <a:prstGeom prst="line">
            <a:avLst/>
          </a:prstGeom>
          <a:ln w="38100" cap="flat">
            <a:solidFill>
              <a:srgbClr val="000000"/>
            </a:solidFill>
            <a:prstDash val="solid"/>
            <a:headEnd type="none" w="sm" len="sm"/>
            <a:tailEnd type="triangle" w="lg" len="med"/>
          </a:ln>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974560"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613122" y="1717348"/>
            <a:ext cx="2522880" cy="4126396"/>
          </a:xfrm>
          <a:custGeom>
            <a:avLst/>
            <a:gdLst/>
            <a:ahLst/>
            <a:cxnLst/>
            <a:rect l="l" t="t" r="r" b="b"/>
            <a:pathLst>
              <a:path w="2522880" h="4126396">
                <a:moveTo>
                  <a:pt x="0" y="0"/>
                </a:moveTo>
                <a:lnTo>
                  <a:pt x="2522880" y="0"/>
                </a:lnTo>
                <a:lnTo>
                  <a:pt x="2522880" y="4126395"/>
                </a:lnTo>
                <a:lnTo>
                  <a:pt x="0" y="4126395"/>
                </a:lnTo>
                <a:lnTo>
                  <a:pt x="0" y="0"/>
                </a:lnTo>
                <a:close/>
              </a:path>
            </a:pathLst>
          </a:custGeom>
          <a:blipFill>
            <a:blip r:embed="rId5"/>
            <a:stretch>
              <a:fillRect t="-7363" b="-24950"/>
            </a:stretch>
          </a:blipFill>
        </p:spPr>
      </p:sp>
      <p:sp>
        <p:nvSpPr>
          <p:cNvPr id="7" name="AutoShape 7"/>
          <p:cNvSpPr/>
          <p:nvPr/>
        </p:nvSpPr>
        <p:spPr>
          <a:xfrm>
            <a:off x="2514509" y="3538198"/>
            <a:ext cx="1646691" cy="0"/>
          </a:xfrm>
          <a:prstGeom prst="line">
            <a:avLst/>
          </a:prstGeom>
          <a:ln w="38100" cap="flat">
            <a:solidFill>
              <a:srgbClr val="000000"/>
            </a:solidFill>
            <a:prstDash val="solid"/>
            <a:headEnd type="none" w="sm" len="sm"/>
            <a:tailEnd type="triangle" w="lg" len="med"/>
          </a:ln>
        </p:spPr>
      </p:sp>
      <p:sp>
        <p:nvSpPr>
          <p:cNvPr id="8" name="Freeform 8"/>
          <p:cNvSpPr/>
          <p:nvPr/>
        </p:nvSpPr>
        <p:spPr>
          <a:xfrm>
            <a:off x="4161200" y="1221103"/>
            <a:ext cx="2705755" cy="5855556"/>
          </a:xfrm>
          <a:custGeom>
            <a:avLst/>
            <a:gdLst/>
            <a:ahLst/>
            <a:cxnLst/>
            <a:rect l="l" t="t" r="r" b="b"/>
            <a:pathLst>
              <a:path w="2705755" h="5855556">
                <a:moveTo>
                  <a:pt x="0" y="0"/>
                </a:moveTo>
                <a:lnTo>
                  <a:pt x="2705755" y="0"/>
                </a:lnTo>
                <a:lnTo>
                  <a:pt x="2705755" y="5855556"/>
                </a:lnTo>
                <a:lnTo>
                  <a:pt x="0" y="5855556"/>
                </a:lnTo>
                <a:lnTo>
                  <a:pt x="0" y="0"/>
                </a:lnTo>
                <a:close/>
              </a:path>
            </a:pathLst>
          </a:custGeom>
          <a:blipFill>
            <a:blip r:embed="rId6"/>
            <a:stretch>
              <a:fillRect/>
            </a:stretch>
          </a:blipFill>
        </p:spPr>
      </p:sp>
      <p:sp>
        <p:nvSpPr>
          <p:cNvPr id="9" name="AutoShape 9"/>
          <p:cNvSpPr/>
          <p:nvPr/>
        </p:nvSpPr>
        <p:spPr>
          <a:xfrm>
            <a:off x="5869932" y="4958481"/>
            <a:ext cx="1994046" cy="0"/>
          </a:xfrm>
          <a:prstGeom prst="line">
            <a:avLst/>
          </a:prstGeom>
          <a:ln w="38100" cap="flat">
            <a:solidFill>
              <a:srgbClr val="000000"/>
            </a:solidFill>
            <a:prstDash val="solid"/>
            <a:headEnd type="none" w="sm" len="sm"/>
            <a:tailEnd type="triangle" w="lg" len="med"/>
          </a:ln>
        </p:spPr>
      </p:sp>
      <p:sp>
        <p:nvSpPr>
          <p:cNvPr id="10" name="Freeform 10"/>
          <p:cNvSpPr/>
          <p:nvPr/>
        </p:nvSpPr>
        <p:spPr>
          <a:xfrm>
            <a:off x="7883044" y="1221103"/>
            <a:ext cx="3563107" cy="7710963"/>
          </a:xfrm>
          <a:custGeom>
            <a:avLst/>
            <a:gdLst/>
            <a:ahLst/>
            <a:cxnLst/>
            <a:rect l="l" t="t" r="r" b="b"/>
            <a:pathLst>
              <a:path w="3563107" h="7710963">
                <a:moveTo>
                  <a:pt x="0" y="0"/>
                </a:moveTo>
                <a:lnTo>
                  <a:pt x="3563107" y="0"/>
                </a:lnTo>
                <a:lnTo>
                  <a:pt x="3563107" y="7710963"/>
                </a:lnTo>
                <a:lnTo>
                  <a:pt x="0" y="7710963"/>
                </a:lnTo>
                <a:lnTo>
                  <a:pt x="0" y="0"/>
                </a:lnTo>
                <a:close/>
              </a:path>
            </a:pathLst>
          </a:custGeom>
          <a:blipFill>
            <a:blip r:embed="rId7"/>
            <a:stretch>
              <a:fillRect/>
            </a:stretch>
          </a:blipFill>
        </p:spPr>
      </p:sp>
      <p:sp>
        <p:nvSpPr>
          <p:cNvPr id="11" name="TextBox 11"/>
          <p:cNvSpPr txBox="1"/>
          <p:nvPr/>
        </p:nvSpPr>
        <p:spPr>
          <a:xfrm>
            <a:off x="16437850"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45</a:t>
            </a:r>
          </a:p>
        </p:txBody>
      </p:sp>
      <p:sp>
        <p:nvSpPr>
          <p:cNvPr id="12" name="TextBox 12"/>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13" name="TextBox 13"/>
          <p:cNvSpPr txBox="1"/>
          <p:nvPr/>
        </p:nvSpPr>
        <p:spPr>
          <a:xfrm>
            <a:off x="11588948" y="774388"/>
            <a:ext cx="7066170" cy="750557"/>
          </a:xfrm>
          <a:prstGeom prst="rect">
            <a:avLst/>
          </a:prstGeom>
        </p:spPr>
        <p:txBody>
          <a:bodyPr lIns="0" tIns="0" rIns="0" bIns="0" rtlCol="0" anchor="t">
            <a:spAutoFit/>
          </a:bodyPr>
          <a:lstStyle/>
          <a:p>
            <a:pPr algn="ctr">
              <a:lnSpc>
                <a:spcPts val="6240"/>
              </a:lnSpc>
            </a:pPr>
            <a:r>
              <a:rPr lang="en-US" sz="4000">
                <a:solidFill>
                  <a:srgbClr val="242424"/>
                </a:solidFill>
                <a:latin typeface="Open Sans"/>
                <a:ea typeface="Open Sans"/>
                <a:cs typeface="Open Sans"/>
                <a:sym typeface="Open Sans"/>
              </a:rPr>
              <a:t>Evidence of Completion </a:t>
            </a:r>
          </a:p>
        </p:txBody>
      </p:sp>
      <p:sp>
        <p:nvSpPr>
          <p:cNvPr id="14" name="TextBox 14"/>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
        <p:nvSpPr>
          <p:cNvPr id="15" name="TextBox 15"/>
          <p:cNvSpPr txBox="1"/>
          <p:nvPr/>
        </p:nvSpPr>
        <p:spPr>
          <a:xfrm>
            <a:off x="10957776" y="166706"/>
            <a:ext cx="7066170" cy="750557"/>
          </a:xfrm>
          <a:prstGeom prst="rect">
            <a:avLst/>
          </a:prstGeom>
        </p:spPr>
        <p:txBody>
          <a:bodyPr lIns="0" tIns="0" rIns="0" bIns="0" rtlCol="0" anchor="t">
            <a:spAutoFit/>
          </a:bodyPr>
          <a:lstStyle/>
          <a:p>
            <a:pPr algn="ctr">
              <a:lnSpc>
                <a:spcPts val="6240"/>
              </a:lnSpc>
            </a:pPr>
            <a:r>
              <a:rPr lang="en-US" sz="4000" b="1">
                <a:solidFill>
                  <a:srgbClr val="242424"/>
                </a:solidFill>
                <a:latin typeface="Open Sans Bold"/>
                <a:ea typeface="Open Sans Bold"/>
                <a:cs typeface="Open Sans Bold"/>
                <a:sym typeface="Open Sans Bold"/>
              </a:rPr>
              <a:t>Air Pollution Location Map</a:t>
            </a:r>
          </a:p>
        </p:txBody>
      </p:sp>
      <p:sp>
        <p:nvSpPr>
          <p:cNvPr id="16" name="TextBox 16"/>
          <p:cNvSpPr txBox="1"/>
          <p:nvPr/>
        </p:nvSpPr>
        <p:spPr>
          <a:xfrm>
            <a:off x="11482301" y="4498996"/>
            <a:ext cx="6130914" cy="861821"/>
          </a:xfrm>
          <a:prstGeom prst="rect">
            <a:avLst/>
          </a:prstGeom>
        </p:spPr>
        <p:txBody>
          <a:bodyPr lIns="0" tIns="0" rIns="0" bIns="0" rtlCol="0" anchor="t">
            <a:spAutoFit/>
          </a:bodyPr>
          <a:lstStyle/>
          <a:p>
            <a:pPr algn="ctr">
              <a:lnSpc>
                <a:spcPts val="3549"/>
              </a:lnSpc>
              <a:spcBef>
                <a:spcPct val="0"/>
              </a:spcBef>
            </a:pPr>
            <a:r>
              <a:rPr lang="en-US" sz="2113" b="1">
                <a:solidFill>
                  <a:srgbClr val="000000"/>
                </a:solidFill>
                <a:latin typeface="Open Sans Bold"/>
                <a:ea typeface="Open Sans Bold"/>
                <a:cs typeface="Open Sans Bold"/>
                <a:sym typeface="Open Sans Bold"/>
              </a:rPr>
              <a:t>Show the Last updated Air pollution data in CO2, NO2 and CH4 levels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3" name="Freeform 3"/>
          <p:cNvSpPr/>
          <p:nvPr/>
        </p:nvSpPr>
        <p:spPr>
          <a:xfrm>
            <a:off x="1257491" y="1981994"/>
            <a:ext cx="3563107" cy="4230357"/>
          </a:xfrm>
          <a:custGeom>
            <a:avLst/>
            <a:gdLst/>
            <a:ahLst/>
            <a:cxnLst/>
            <a:rect l="l" t="t" r="r" b="b"/>
            <a:pathLst>
              <a:path w="3563107" h="4230357">
                <a:moveTo>
                  <a:pt x="0" y="0"/>
                </a:moveTo>
                <a:lnTo>
                  <a:pt x="3563107" y="0"/>
                </a:lnTo>
                <a:lnTo>
                  <a:pt x="3563107" y="4230358"/>
                </a:lnTo>
                <a:lnTo>
                  <a:pt x="0" y="4230358"/>
                </a:lnTo>
                <a:lnTo>
                  <a:pt x="0" y="0"/>
                </a:lnTo>
                <a:close/>
              </a:path>
            </a:pathLst>
          </a:custGeom>
          <a:blipFill>
            <a:blip r:embed="rId3"/>
            <a:stretch>
              <a:fillRect t="-7011" b="-75265"/>
            </a:stretch>
          </a:blipFill>
        </p:spPr>
      </p:sp>
      <p:sp>
        <p:nvSpPr>
          <p:cNvPr id="4" name="AutoShape 4"/>
          <p:cNvSpPr/>
          <p:nvPr/>
        </p:nvSpPr>
        <p:spPr>
          <a:xfrm>
            <a:off x="3502423" y="4890132"/>
            <a:ext cx="1646691" cy="1658732"/>
          </a:xfrm>
          <a:prstGeom prst="line">
            <a:avLst/>
          </a:prstGeom>
          <a:ln w="38100" cap="flat">
            <a:solidFill>
              <a:srgbClr val="000000"/>
            </a:solidFill>
            <a:prstDash val="solid"/>
            <a:headEnd type="none" w="sm" len="sm"/>
            <a:tailEnd type="triangle" w="lg" len="med"/>
          </a:ln>
        </p:spPr>
      </p:sp>
      <p:sp>
        <p:nvSpPr>
          <p:cNvPr id="5" name="Freeform 5"/>
          <p:cNvSpPr/>
          <p:nvPr/>
        </p:nvSpPr>
        <p:spPr>
          <a:xfrm>
            <a:off x="5149114" y="5609869"/>
            <a:ext cx="3671008" cy="2143902"/>
          </a:xfrm>
          <a:custGeom>
            <a:avLst/>
            <a:gdLst/>
            <a:ahLst/>
            <a:cxnLst/>
            <a:rect l="l" t="t" r="r" b="b"/>
            <a:pathLst>
              <a:path w="3671008" h="2143902">
                <a:moveTo>
                  <a:pt x="0" y="0"/>
                </a:moveTo>
                <a:lnTo>
                  <a:pt x="3671008" y="0"/>
                </a:lnTo>
                <a:lnTo>
                  <a:pt x="3671008" y="2143902"/>
                </a:lnTo>
                <a:lnTo>
                  <a:pt x="0" y="2143902"/>
                </a:lnTo>
                <a:lnTo>
                  <a:pt x="0" y="0"/>
                </a:lnTo>
                <a:close/>
              </a:path>
            </a:pathLst>
          </a:custGeom>
          <a:blipFill>
            <a:blip r:embed="rId4"/>
            <a:stretch>
              <a:fillRect t="-177599" b="-92961"/>
            </a:stretch>
          </a:blipFill>
        </p:spPr>
      </p:sp>
      <p:sp>
        <p:nvSpPr>
          <p:cNvPr id="6" name="Freeform 6"/>
          <p:cNvSpPr/>
          <p:nvPr/>
        </p:nvSpPr>
        <p:spPr>
          <a:xfrm>
            <a:off x="14459957" y="2341543"/>
            <a:ext cx="2652678" cy="5184356"/>
          </a:xfrm>
          <a:custGeom>
            <a:avLst/>
            <a:gdLst/>
            <a:ahLst/>
            <a:cxnLst/>
            <a:rect l="l" t="t" r="r" b="b"/>
            <a:pathLst>
              <a:path w="2652678" h="5184356">
                <a:moveTo>
                  <a:pt x="0" y="0"/>
                </a:moveTo>
                <a:lnTo>
                  <a:pt x="2652678" y="0"/>
                </a:lnTo>
                <a:lnTo>
                  <a:pt x="2652678" y="5184356"/>
                </a:lnTo>
                <a:lnTo>
                  <a:pt x="0" y="5184356"/>
                </a:lnTo>
                <a:lnTo>
                  <a:pt x="0" y="0"/>
                </a:lnTo>
                <a:close/>
              </a:path>
            </a:pathLst>
          </a:custGeom>
          <a:blipFill>
            <a:blip r:embed="rId5"/>
            <a:stretch>
              <a:fillRect/>
            </a:stretch>
          </a:blipFill>
        </p:spPr>
      </p:sp>
      <p:sp>
        <p:nvSpPr>
          <p:cNvPr id="7" name="Freeform 7"/>
          <p:cNvSpPr/>
          <p:nvPr/>
        </p:nvSpPr>
        <p:spPr>
          <a:xfrm>
            <a:off x="9783519" y="2164919"/>
            <a:ext cx="3955853" cy="3444949"/>
          </a:xfrm>
          <a:custGeom>
            <a:avLst/>
            <a:gdLst/>
            <a:ahLst/>
            <a:cxnLst/>
            <a:rect l="l" t="t" r="r" b="b"/>
            <a:pathLst>
              <a:path w="3955853" h="3444949">
                <a:moveTo>
                  <a:pt x="0" y="0"/>
                </a:moveTo>
                <a:lnTo>
                  <a:pt x="3955852" y="0"/>
                </a:lnTo>
                <a:lnTo>
                  <a:pt x="3955852" y="3444950"/>
                </a:lnTo>
                <a:lnTo>
                  <a:pt x="0" y="3444950"/>
                </a:lnTo>
                <a:lnTo>
                  <a:pt x="0" y="0"/>
                </a:lnTo>
                <a:close/>
              </a:path>
            </a:pathLst>
          </a:custGeom>
          <a:blipFill>
            <a:blip r:embed="rId6"/>
            <a:stretch>
              <a:fillRect/>
            </a:stretch>
          </a:blipFill>
        </p:spPr>
      </p:sp>
      <p:sp>
        <p:nvSpPr>
          <p:cNvPr id="8" name="TextBox 8"/>
          <p:cNvSpPr txBox="1"/>
          <p:nvPr/>
        </p:nvSpPr>
        <p:spPr>
          <a:xfrm>
            <a:off x="11761445" y="778793"/>
            <a:ext cx="7066170" cy="726554"/>
          </a:xfrm>
          <a:prstGeom prst="rect">
            <a:avLst/>
          </a:prstGeom>
        </p:spPr>
        <p:txBody>
          <a:bodyPr lIns="0" tIns="0" rIns="0" bIns="0" rtlCol="0" anchor="t">
            <a:spAutoFit/>
          </a:bodyPr>
          <a:lstStyle/>
          <a:p>
            <a:pPr algn="ctr">
              <a:lnSpc>
                <a:spcPts val="6084"/>
              </a:lnSpc>
            </a:pPr>
            <a:r>
              <a:rPr lang="en-US" sz="3900">
                <a:solidFill>
                  <a:srgbClr val="242424"/>
                </a:solidFill>
                <a:latin typeface="Open Sans"/>
                <a:ea typeface="Open Sans"/>
                <a:cs typeface="Open Sans"/>
                <a:sym typeface="Open Sans"/>
              </a:rPr>
              <a:t>Evidence of Completion </a:t>
            </a:r>
          </a:p>
        </p:txBody>
      </p:sp>
      <p:sp>
        <p:nvSpPr>
          <p:cNvPr id="9" name="TextBox 9"/>
          <p:cNvSpPr txBox="1"/>
          <p:nvPr/>
        </p:nvSpPr>
        <p:spPr>
          <a:xfrm>
            <a:off x="15937270" y="8742603"/>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48</a:t>
            </a:r>
          </a:p>
        </p:txBody>
      </p:sp>
      <p:sp>
        <p:nvSpPr>
          <p:cNvPr id="10" name="TextBox 10"/>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11" name="TextBox 11"/>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
        <p:nvSpPr>
          <p:cNvPr id="12" name="TextBox 12"/>
          <p:cNvSpPr txBox="1"/>
          <p:nvPr/>
        </p:nvSpPr>
        <p:spPr>
          <a:xfrm>
            <a:off x="9989267" y="161587"/>
            <a:ext cx="8019464" cy="750557"/>
          </a:xfrm>
          <a:prstGeom prst="rect">
            <a:avLst/>
          </a:prstGeom>
        </p:spPr>
        <p:txBody>
          <a:bodyPr lIns="0" tIns="0" rIns="0" bIns="0" rtlCol="0" anchor="t">
            <a:spAutoFit/>
          </a:bodyPr>
          <a:lstStyle/>
          <a:p>
            <a:pPr algn="ctr">
              <a:lnSpc>
                <a:spcPts val="6240"/>
              </a:lnSpc>
            </a:pPr>
            <a:r>
              <a:rPr lang="en-US" sz="4000" b="1">
                <a:solidFill>
                  <a:srgbClr val="242424"/>
                </a:solidFill>
                <a:latin typeface="Open Sans Bold"/>
                <a:ea typeface="Open Sans Bold"/>
                <a:cs typeface="Open Sans Bold"/>
                <a:sym typeface="Open Sans Bold"/>
              </a:rPr>
              <a:t>Optimal Travel Time Prediction</a:t>
            </a:r>
          </a:p>
        </p:txBody>
      </p:sp>
      <p:sp>
        <p:nvSpPr>
          <p:cNvPr id="13" name="TextBox 13"/>
          <p:cNvSpPr txBox="1"/>
          <p:nvPr/>
        </p:nvSpPr>
        <p:spPr>
          <a:xfrm>
            <a:off x="3003998" y="7934127"/>
            <a:ext cx="7961239" cy="861940"/>
          </a:xfrm>
          <a:prstGeom prst="rect">
            <a:avLst/>
          </a:prstGeom>
        </p:spPr>
        <p:txBody>
          <a:bodyPr lIns="0" tIns="0" rIns="0" bIns="0" rtlCol="0" anchor="t">
            <a:spAutoFit/>
          </a:bodyPr>
          <a:lstStyle/>
          <a:p>
            <a:pPr algn="ctr">
              <a:lnSpc>
                <a:spcPts val="3547"/>
              </a:lnSpc>
            </a:pPr>
            <a:r>
              <a:rPr lang="en-US" sz="2113" b="1">
                <a:solidFill>
                  <a:srgbClr val="000000"/>
                </a:solidFill>
                <a:latin typeface="Open Sans Bold"/>
                <a:ea typeface="Open Sans Bold"/>
                <a:cs typeface="Open Sans Bold"/>
                <a:sym typeface="Open Sans Bold"/>
              </a:rPr>
              <a:t>Show the Lesser CO2 level until the End date and </a:t>
            </a:r>
          </a:p>
          <a:p>
            <a:pPr algn="ctr">
              <a:lnSpc>
                <a:spcPts val="3549"/>
              </a:lnSpc>
              <a:spcBef>
                <a:spcPct val="0"/>
              </a:spcBef>
            </a:pPr>
            <a:r>
              <a:rPr lang="en-US" sz="2113" b="1">
                <a:solidFill>
                  <a:srgbClr val="000000"/>
                </a:solidFill>
                <a:latin typeface="Open Sans Bold"/>
                <a:ea typeface="Open Sans Bold"/>
                <a:cs typeface="Open Sans Bold"/>
                <a:sym typeface="Open Sans Bold"/>
              </a:rPr>
              <a:t>show the Optimal time for the travel</a:t>
            </a:r>
          </a:p>
        </p:txBody>
      </p:sp>
      <p:sp>
        <p:nvSpPr>
          <p:cNvPr id="14" name="AutoShape 14"/>
          <p:cNvSpPr/>
          <p:nvPr/>
        </p:nvSpPr>
        <p:spPr>
          <a:xfrm>
            <a:off x="13739371" y="4933721"/>
            <a:ext cx="720586" cy="0"/>
          </a:xfrm>
          <a:prstGeom prst="line">
            <a:avLst/>
          </a:prstGeom>
          <a:ln w="38100" cap="flat">
            <a:solidFill>
              <a:srgbClr val="000000"/>
            </a:solidFill>
            <a:prstDash val="solid"/>
            <a:headEnd type="none" w="sm" len="sm"/>
            <a:tailEnd type="triangle" w="lg" len="med"/>
          </a:ln>
        </p:spPr>
      </p:sp>
      <p:sp>
        <p:nvSpPr>
          <p:cNvPr id="15" name="TextBox 15"/>
          <p:cNvSpPr txBox="1"/>
          <p:nvPr/>
        </p:nvSpPr>
        <p:spPr>
          <a:xfrm>
            <a:off x="12720839" y="7615232"/>
            <a:ext cx="6130914" cy="414146"/>
          </a:xfrm>
          <a:prstGeom prst="rect">
            <a:avLst/>
          </a:prstGeom>
        </p:spPr>
        <p:txBody>
          <a:bodyPr lIns="0" tIns="0" rIns="0" bIns="0" rtlCol="0" anchor="t">
            <a:spAutoFit/>
          </a:bodyPr>
          <a:lstStyle/>
          <a:p>
            <a:pPr algn="ctr">
              <a:lnSpc>
                <a:spcPts val="3549"/>
              </a:lnSpc>
              <a:spcBef>
                <a:spcPct val="0"/>
              </a:spcBef>
            </a:pPr>
            <a:r>
              <a:rPr lang="en-US" sz="2113" b="1">
                <a:solidFill>
                  <a:srgbClr val="000000"/>
                </a:solidFill>
                <a:latin typeface="Open Sans Bold"/>
                <a:ea typeface="Open Sans Bold"/>
                <a:cs typeface="Open Sans Bold"/>
                <a:sym typeface="Open Sans Bold"/>
              </a:rPr>
              <a:t>Show the Error Message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5" name="Freeform 5"/>
          <p:cNvSpPr/>
          <p:nvPr/>
        </p:nvSpPr>
        <p:spPr>
          <a:xfrm>
            <a:off x="4565173" y="9458325"/>
            <a:ext cx="13722827" cy="824030"/>
          </a:xfrm>
          <a:custGeom>
            <a:avLst/>
            <a:gdLst/>
            <a:ahLst/>
            <a:cxnLst/>
            <a:rect l="l" t="t" r="r" b="b"/>
            <a:pathLst>
              <a:path w="13722827" h="824030">
                <a:moveTo>
                  <a:pt x="0" y="0"/>
                </a:moveTo>
                <a:lnTo>
                  <a:pt x="13722827" y="0"/>
                </a:lnTo>
                <a:lnTo>
                  <a:pt x="13722827" y="824030"/>
                </a:lnTo>
                <a:lnTo>
                  <a:pt x="0" y="824030"/>
                </a:lnTo>
                <a:lnTo>
                  <a:pt x="0" y="0"/>
                </a:lnTo>
                <a:close/>
              </a:path>
            </a:pathLst>
          </a:custGeom>
          <a:blipFill>
            <a:blip r:embed="rId4"/>
            <a:stretch>
              <a:fillRect l="-4773" t="-44187" b="-44188"/>
            </a:stretch>
          </a:blipFill>
        </p:spPr>
      </p:sp>
      <p:sp>
        <p:nvSpPr>
          <p:cNvPr id="6" name="Freeform 6"/>
          <p:cNvSpPr/>
          <p:nvPr/>
        </p:nvSpPr>
        <p:spPr>
          <a:xfrm>
            <a:off x="4565174" y="9448800"/>
            <a:ext cx="13722827" cy="824030"/>
          </a:xfrm>
          <a:custGeom>
            <a:avLst/>
            <a:gdLst/>
            <a:ahLst/>
            <a:cxnLst/>
            <a:rect l="l" t="t" r="r" b="b"/>
            <a:pathLst>
              <a:path w="13722827" h="824030">
                <a:moveTo>
                  <a:pt x="0" y="0"/>
                </a:moveTo>
                <a:lnTo>
                  <a:pt x="13722827" y="0"/>
                </a:lnTo>
                <a:lnTo>
                  <a:pt x="13722827" y="824030"/>
                </a:lnTo>
                <a:lnTo>
                  <a:pt x="0" y="824030"/>
                </a:lnTo>
                <a:lnTo>
                  <a:pt x="0" y="0"/>
                </a:lnTo>
                <a:close/>
              </a:path>
            </a:pathLst>
          </a:custGeom>
          <a:blipFill>
            <a:blip r:embed="rId4"/>
            <a:stretch>
              <a:fillRect l="-4773" t="-44187" b="-44188"/>
            </a:stretch>
          </a:blipFill>
        </p:spPr>
      </p:sp>
      <p:sp>
        <p:nvSpPr>
          <p:cNvPr id="7" name="TextBox 7"/>
          <p:cNvSpPr txBox="1"/>
          <p:nvPr/>
        </p:nvSpPr>
        <p:spPr>
          <a:xfrm>
            <a:off x="9986530" y="111626"/>
            <a:ext cx="8038540" cy="1019148"/>
          </a:xfrm>
          <a:prstGeom prst="rect">
            <a:avLst/>
          </a:prstGeom>
        </p:spPr>
        <p:txBody>
          <a:bodyPr lIns="0" tIns="0" rIns="0" bIns="0" rtlCol="0" anchor="t">
            <a:spAutoFit/>
          </a:bodyPr>
          <a:lstStyle/>
          <a:p>
            <a:pPr algn="ctr">
              <a:lnSpc>
                <a:spcPts val="7799"/>
              </a:lnSpc>
            </a:pPr>
            <a:r>
              <a:rPr lang="en-US" sz="4999" b="1">
                <a:solidFill>
                  <a:srgbClr val="242424"/>
                </a:solidFill>
                <a:latin typeface="Arial Bold"/>
                <a:ea typeface="Arial Bold"/>
                <a:cs typeface="Arial Bold"/>
                <a:sym typeface="Arial Bold"/>
              </a:rPr>
              <a:t>RESEARCH  OBJECTIVES</a:t>
            </a:r>
          </a:p>
        </p:txBody>
      </p:sp>
      <p:grpSp>
        <p:nvGrpSpPr>
          <p:cNvPr id="8" name="Group 8"/>
          <p:cNvGrpSpPr/>
          <p:nvPr/>
        </p:nvGrpSpPr>
        <p:grpSpPr>
          <a:xfrm>
            <a:off x="322967" y="2565837"/>
            <a:ext cx="6010622" cy="5155624"/>
            <a:chOff x="0" y="0"/>
            <a:chExt cx="8014163" cy="6874165"/>
          </a:xfrm>
        </p:grpSpPr>
        <p:grpSp>
          <p:nvGrpSpPr>
            <p:cNvPr id="9" name="Group 9"/>
            <p:cNvGrpSpPr/>
            <p:nvPr/>
          </p:nvGrpSpPr>
          <p:grpSpPr>
            <a:xfrm>
              <a:off x="429396" y="1057034"/>
              <a:ext cx="7299436" cy="12700"/>
              <a:chOff x="0" y="0"/>
              <a:chExt cx="7299436" cy="12700"/>
            </a:xfrm>
          </p:grpSpPr>
          <p:sp>
            <p:nvSpPr>
              <p:cNvPr id="10" name="Freeform 10"/>
              <p:cNvSpPr/>
              <p:nvPr/>
            </p:nvSpPr>
            <p:spPr>
              <a:xfrm>
                <a:off x="0" y="0"/>
                <a:ext cx="7299452" cy="12700"/>
              </a:xfrm>
              <a:custGeom>
                <a:avLst/>
                <a:gdLst/>
                <a:ahLst/>
                <a:cxnLst/>
                <a:rect l="l" t="t" r="r" b="b"/>
                <a:pathLst>
                  <a:path w="7299452" h="12700">
                    <a:moveTo>
                      <a:pt x="0" y="0"/>
                    </a:moveTo>
                    <a:lnTo>
                      <a:pt x="7299452" y="0"/>
                    </a:lnTo>
                    <a:lnTo>
                      <a:pt x="7299452" y="12700"/>
                    </a:lnTo>
                    <a:lnTo>
                      <a:pt x="0" y="12700"/>
                    </a:lnTo>
                    <a:close/>
                  </a:path>
                </a:pathLst>
              </a:custGeom>
              <a:solidFill>
                <a:srgbClr val="242424"/>
              </a:solidFill>
            </p:spPr>
          </p:sp>
        </p:grpSp>
        <p:sp>
          <p:nvSpPr>
            <p:cNvPr id="11" name="TextBox 11"/>
            <p:cNvSpPr txBox="1"/>
            <p:nvPr/>
          </p:nvSpPr>
          <p:spPr>
            <a:xfrm>
              <a:off x="0" y="1031307"/>
              <a:ext cx="8014163" cy="5842858"/>
            </a:xfrm>
            <a:prstGeom prst="rect">
              <a:avLst/>
            </a:prstGeom>
          </p:spPr>
          <p:txBody>
            <a:bodyPr lIns="0" tIns="0" rIns="0" bIns="0" rtlCol="0" anchor="t">
              <a:spAutoFit/>
            </a:bodyPr>
            <a:lstStyle/>
            <a:p>
              <a:pPr algn="ctr">
                <a:lnSpc>
                  <a:spcPts val="6098"/>
                </a:lnSpc>
              </a:pPr>
              <a:r>
                <a:rPr lang="en-US" sz="3629" b="1">
                  <a:solidFill>
                    <a:srgbClr val="DB620B"/>
                  </a:solidFill>
                  <a:latin typeface="Open Sans Bold"/>
                  <a:ea typeface="Open Sans Bold"/>
                  <a:cs typeface="Open Sans Bold"/>
                  <a:sym typeface="Open Sans Bold"/>
                </a:rPr>
                <a:t>Minimize the adverse effects of air pollution for the general public population while travelling.</a:t>
              </a:r>
            </a:p>
            <a:p>
              <a:pPr algn="ctr">
                <a:lnSpc>
                  <a:spcPts val="5499"/>
                </a:lnSpc>
              </a:pPr>
              <a:endParaRPr lang="en-US" sz="3629" b="1">
                <a:solidFill>
                  <a:srgbClr val="DB620B"/>
                </a:solidFill>
                <a:latin typeface="Open Sans Bold"/>
                <a:ea typeface="Open Sans Bold"/>
                <a:cs typeface="Open Sans Bold"/>
                <a:sym typeface="Open Sans Bold"/>
              </a:endParaRPr>
            </a:p>
          </p:txBody>
        </p:sp>
        <p:sp>
          <p:nvSpPr>
            <p:cNvPr id="12" name="TextBox 12"/>
            <p:cNvSpPr txBox="1"/>
            <p:nvPr/>
          </p:nvSpPr>
          <p:spPr>
            <a:xfrm>
              <a:off x="907490" y="-200025"/>
              <a:ext cx="6149151" cy="920173"/>
            </a:xfrm>
            <a:prstGeom prst="rect">
              <a:avLst/>
            </a:prstGeom>
          </p:spPr>
          <p:txBody>
            <a:bodyPr lIns="0" tIns="0" rIns="0" bIns="0" rtlCol="0" anchor="t">
              <a:spAutoFit/>
            </a:bodyPr>
            <a:lstStyle/>
            <a:p>
              <a:pPr algn="ctr">
                <a:lnSpc>
                  <a:spcPts val="5614"/>
                </a:lnSpc>
              </a:pPr>
              <a:r>
                <a:rPr lang="en-US" sz="3598" b="1">
                  <a:solidFill>
                    <a:srgbClr val="242424"/>
                  </a:solidFill>
                  <a:latin typeface="Arial Bold"/>
                  <a:ea typeface="Arial Bold"/>
                  <a:cs typeface="Arial Bold"/>
                  <a:sym typeface="Arial Bold"/>
                </a:rPr>
                <a:t>Main Objective</a:t>
              </a:r>
            </a:p>
          </p:txBody>
        </p:sp>
      </p:grpSp>
      <p:sp>
        <p:nvSpPr>
          <p:cNvPr id="13" name="TextBox 13"/>
          <p:cNvSpPr txBox="1"/>
          <p:nvPr/>
        </p:nvSpPr>
        <p:spPr>
          <a:xfrm>
            <a:off x="15937270" y="911542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5</a:t>
            </a:r>
          </a:p>
        </p:txBody>
      </p:sp>
      <p:grpSp>
        <p:nvGrpSpPr>
          <p:cNvPr id="14" name="Group 14"/>
          <p:cNvGrpSpPr/>
          <p:nvPr/>
        </p:nvGrpSpPr>
        <p:grpSpPr>
          <a:xfrm>
            <a:off x="7009865" y="1626891"/>
            <a:ext cx="10927221" cy="7033218"/>
            <a:chOff x="0" y="0"/>
            <a:chExt cx="15004027" cy="9657221"/>
          </a:xfrm>
        </p:grpSpPr>
        <p:sp>
          <p:nvSpPr>
            <p:cNvPr id="15" name="Freeform 15"/>
            <p:cNvSpPr/>
            <p:nvPr/>
          </p:nvSpPr>
          <p:spPr>
            <a:xfrm>
              <a:off x="0" y="0"/>
              <a:ext cx="15004035" cy="9657205"/>
            </a:xfrm>
            <a:custGeom>
              <a:avLst/>
              <a:gdLst/>
              <a:ahLst/>
              <a:cxnLst/>
              <a:rect l="l" t="t" r="r" b="b"/>
              <a:pathLst>
                <a:path w="15004035" h="9657205">
                  <a:moveTo>
                    <a:pt x="0" y="0"/>
                  </a:moveTo>
                  <a:lnTo>
                    <a:pt x="15004035" y="0"/>
                  </a:lnTo>
                  <a:lnTo>
                    <a:pt x="15004035" y="9657205"/>
                  </a:lnTo>
                  <a:lnTo>
                    <a:pt x="0" y="9657205"/>
                  </a:lnTo>
                  <a:close/>
                </a:path>
              </a:pathLst>
            </a:custGeom>
            <a:solidFill>
              <a:srgbClr val="DB620B">
                <a:alpha val="24314"/>
              </a:srgbClr>
            </a:solidFill>
          </p:spPr>
        </p:sp>
      </p:grpSp>
      <p:grpSp>
        <p:nvGrpSpPr>
          <p:cNvPr id="16" name="Group 16"/>
          <p:cNvGrpSpPr/>
          <p:nvPr/>
        </p:nvGrpSpPr>
        <p:grpSpPr>
          <a:xfrm>
            <a:off x="10073111" y="2590091"/>
            <a:ext cx="5474577" cy="9525"/>
            <a:chOff x="0" y="0"/>
            <a:chExt cx="7299436" cy="12700"/>
          </a:xfrm>
        </p:grpSpPr>
        <p:sp>
          <p:nvSpPr>
            <p:cNvPr id="17" name="Freeform 17"/>
            <p:cNvSpPr/>
            <p:nvPr/>
          </p:nvSpPr>
          <p:spPr>
            <a:xfrm>
              <a:off x="0" y="0"/>
              <a:ext cx="7299452" cy="12700"/>
            </a:xfrm>
            <a:custGeom>
              <a:avLst/>
              <a:gdLst/>
              <a:ahLst/>
              <a:cxnLst/>
              <a:rect l="l" t="t" r="r" b="b"/>
              <a:pathLst>
                <a:path w="7299452" h="12700">
                  <a:moveTo>
                    <a:pt x="0" y="0"/>
                  </a:moveTo>
                  <a:lnTo>
                    <a:pt x="7299452" y="0"/>
                  </a:lnTo>
                  <a:lnTo>
                    <a:pt x="7299452" y="12700"/>
                  </a:lnTo>
                  <a:lnTo>
                    <a:pt x="0" y="12700"/>
                  </a:lnTo>
                  <a:close/>
                </a:path>
              </a:pathLst>
            </a:custGeom>
            <a:solidFill>
              <a:srgbClr val="242424"/>
            </a:solidFill>
          </p:spPr>
        </p:sp>
      </p:grpSp>
      <p:sp>
        <p:nvSpPr>
          <p:cNvPr id="18" name="Freeform 18"/>
          <p:cNvSpPr/>
          <p:nvPr/>
        </p:nvSpPr>
        <p:spPr>
          <a:xfrm>
            <a:off x="7388735" y="3065747"/>
            <a:ext cx="731977" cy="731977"/>
          </a:xfrm>
          <a:custGeom>
            <a:avLst/>
            <a:gdLst/>
            <a:ahLst/>
            <a:cxnLst/>
            <a:rect l="l" t="t" r="r" b="b"/>
            <a:pathLst>
              <a:path w="731977" h="731977">
                <a:moveTo>
                  <a:pt x="0" y="0"/>
                </a:moveTo>
                <a:lnTo>
                  <a:pt x="731977" y="0"/>
                </a:lnTo>
                <a:lnTo>
                  <a:pt x="731977" y="731977"/>
                </a:lnTo>
                <a:lnTo>
                  <a:pt x="0" y="731977"/>
                </a:lnTo>
                <a:lnTo>
                  <a:pt x="0" y="0"/>
                </a:lnTo>
                <a:close/>
              </a:path>
            </a:pathLst>
          </a:custGeom>
          <a:blipFill>
            <a:blip r:embed="rId5"/>
            <a:stretch>
              <a:fillRect/>
            </a:stretch>
          </a:blipFill>
        </p:spPr>
      </p:sp>
      <p:sp>
        <p:nvSpPr>
          <p:cNvPr id="19" name="Freeform 19"/>
          <p:cNvSpPr/>
          <p:nvPr/>
        </p:nvSpPr>
        <p:spPr>
          <a:xfrm>
            <a:off x="7388735" y="4283010"/>
            <a:ext cx="731977" cy="731977"/>
          </a:xfrm>
          <a:custGeom>
            <a:avLst/>
            <a:gdLst/>
            <a:ahLst/>
            <a:cxnLst/>
            <a:rect l="l" t="t" r="r" b="b"/>
            <a:pathLst>
              <a:path w="731977" h="731977">
                <a:moveTo>
                  <a:pt x="0" y="0"/>
                </a:moveTo>
                <a:lnTo>
                  <a:pt x="731977" y="0"/>
                </a:lnTo>
                <a:lnTo>
                  <a:pt x="731977" y="731977"/>
                </a:lnTo>
                <a:lnTo>
                  <a:pt x="0" y="731977"/>
                </a:lnTo>
                <a:lnTo>
                  <a:pt x="0" y="0"/>
                </a:lnTo>
                <a:close/>
              </a:path>
            </a:pathLst>
          </a:custGeom>
          <a:blipFill>
            <a:blip r:embed="rId6"/>
            <a:stretch>
              <a:fillRect/>
            </a:stretch>
          </a:blipFill>
        </p:spPr>
      </p:sp>
      <p:sp>
        <p:nvSpPr>
          <p:cNvPr id="20" name="Freeform 20"/>
          <p:cNvSpPr/>
          <p:nvPr/>
        </p:nvSpPr>
        <p:spPr>
          <a:xfrm>
            <a:off x="7388735" y="5526828"/>
            <a:ext cx="704401" cy="704401"/>
          </a:xfrm>
          <a:custGeom>
            <a:avLst/>
            <a:gdLst/>
            <a:ahLst/>
            <a:cxnLst/>
            <a:rect l="l" t="t" r="r" b="b"/>
            <a:pathLst>
              <a:path w="704401" h="704401">
                <a:moveTo>
                  <a:pt x="0" y="0"/>
                </a:moveTo>
                <a:lnTo>
                  <a:pt x="704401" y="0"/>
                </a:lnTo>
                <a:lnTo>
                  <a:pt x="704401" y="704401"/>
                </a:lnTo>
                <a:lnTo>
                  <a:pt x="0" y="704401"/>
                </a:lnTo>
                <a:lnTo>
                  <a:pt x="0" y="0"/>
                </a:lnTo>
                <a:close/>
              </a:path>
            </a:pathLst>
          </a:custGeom>
          <a:blipFill>
            <a:blip r:embed="rId7"/>
            <a:stretch>
              <a:fillRect/>
            </a:stretch>
          </a:blipFill>
        </p:spPr>
      </p:sp>
      <p:sp>
        <p:nvSpPr>
          <p:cNvPr id="21" name="Freeform 21"/>
          <p:cNvSpPr/>
          <p:nvPr/>
        </p:nvSpPr>
        <p:spPr>
          <a:xfrm>
            <a:off x="7419257" y="6783196"/>
            <a:ext cx="720505" cy="720505"/>
          </a:xfrm>
          <a:custGeom>
            <a:avLst/>
            <a:gdLst/>
            <a:ahLst/>
            <a:cxnLst/>
            <a:rect l="l" t="t" r="r" b="b"/>
            <a:pathLst>
              <a:path w="720505" h="720505">
                <a:moveTo>
                  <a:pt x="0" y="0"/>
                </a:moveTo>
                <a:lnTo>
                  <a:pt x="720505" y="0"/>
                </a:lnTo>
                <a:lnTo>
                  <a:pt x="720505" y="720505"/>
                </a:lnTo>
                <a:lnTo>
                  <a:pt x="0" y="720505"/>
                </a:lnTo>
                <a:lnTo>
                  <a:pt x="0" y="0"/>
                </a:lnTo>
                <a:close/>
              </a:path>
            </a:pathLst>
          </a:custGeom>
          <a:blipFill>
            <a:blip r:embed="rId8"/>
            <a:stretch>
              <a:fillRect/>
            </a:stretch>
          </a:blipFill>
        </p:spPr>
      </p:sp>
      <p:sp>
        <p:nvSpPr>
          <p:cNvPr id="22" name="TextBox 22"/>
          <p:cNvSpPr txBox="1"/>
          <p:nvPr/>
        </p:nvSpPr>
        <p:spPr>
          <a:xfrm>
            <a:off x="10511217" y="1709275"/>
            <a:ext cx="4611863" cy="701806"/>
          </a:xfrm>
          <a:prstGeom prst="rect">
            <a:avLst/>
          </a:prstGeom>
        </p:spPr>
        <p:txBody>
          <a:bodyPr lIns="0" tIns="0" rIns="0" bIns="0" rtlCol="0" anchor="t">
            <a:spAutoFit/>
          </a:bodyPr>
          <a:lstStyle/>
          <a:p>
            <a:pPr algn="ctr">
              <a:lnSpc>
                <a:spcPts val="5302"/>
              </a:lnSpc>
            </a:pPr>
            <a:r>
              <a:rPr lang="en-US" sz="3399" b="1">
                <a:solidFill>
                  <a:srgbClr val="242424"/>
                </a:solidFill>
                <a:latin typeface="Arial Bold"/>
                <a:ea typeface="Arial Bold"/>
                <a:cs typeface="Arial Bold"/>
                <a:sym typeface="Arial Bold"/>
              </a:rPr>
              <a:t>Sub Objectives</a:t>
            </a:r>
          </a:p>
        </p:txBody>
      </p:sp>
      <p:sp>
        <p:nvSpPr>
          <p:cNvPr id="23" name="TextBox 23"/>
          <p:cNvSpPr txBox="1"/>
          <p:nvPr/>
        </p:nvSpPr>
        <p:spPr>
          <a:xfrm>
            <a:off x="8815067" y="6505918"/>
            <a:ext cx="8813791" cy="1151235"/>
          </a:xfrm>
          <a:prstGeom prst="rect">
            <a:avLst/>
          </a:prstGeom>
        </p:spPr>
        <p:txBody>
          <a:bodyPr lIns="0" tIns="0" rIns="0" bIns="0" rtlCol="0" anchor="t">
            <a:spAutoFit/>
          </a:bodyPr>
          <a:lstStyle/>
          <a:p>
            <a:pPr algn="l">
              <a:lnSpc>
                <a:spcPts val="4754"/>
              </a:lnSpc>
            </a:pPr>
            <a:r>
              <a:rPr lang="en-US" sz="2829" b="1">
                <a:solidFill>
                  <a:srgbClr val="000000"/>
                </a:solidFill>
                <a:latin typeface="Open Sans Bold"/>
                <a:ea typeface="Open Sans Bold"/>
                <a:cs typeface="Open Sans Bold"/>
                <a:sym typeface="Open Sans Bold"/>
              </a:rPr>
              <a:t>Develop real-time route generation based on pollution levels.</a:t>
            </a:r>
          </a:p>
        </p:txBody>
      </p:sp>
      <p:sp>
        <p:nvSpPr>
          <p:cNvPr id="24" name="TextBox 24"/>
          <p:cNvSpPr txBox="1"/>
          <p:nvPr/>
        </p:nvSpPr>
        <p:spPr>
          <a:xfrm>
            <a:off x="8815067" y="5241498"/>
            <a:ext cx="8409056" cy="1151235"/>
          </a:xfrm>
          <a:prstGeom prst="rect">
            <a:avLst/>
          </a:prstGeom>
        </p:spPr>
        <p:txBody>
          <a:bodyPr lIns="0" tIns="0" rIns="0" bIns="0" rtlCol="0" anchor="t">
            <a:spAutoFit/>
          </a:bodyPr>
          <a:lstStyle/>
          <a:p>
            <a:pPr algn="l">
              <a:lnSpc>
                <a:spcPts val="4754"/>
              </a:lnSpc>
            </a:pPr>
            <a:r>
              <a:rPr lang="en-US" sz="2829" b="1">
                <a:solidFill>
                  <a:srgbClr val="000000"/>
                </a:solidFill>
                <a:latin typeface="Open Sans Bold"/>
                <a:ea typeface="Open Sans Bold"/>
                <a:cs typeface="Open Sans Bold"/>
                <a:sym typeface="Open Sans Bold"/>
              </a:rPr>
              <a:t>Create a user-friendly real-time pollution heatmap accessible to all.</a:t>
            </a:r>
          </a:p>
        </p:txBody>
      </p:sp>
      <p:sp>
        <p:nvSpPr>
          <p:cNvPr id="25" name="TextBox 25"/>
          <p:cNvSpPr txBox="1"/>
          <p:nvPr/>
        </p:nvSpPr>
        <p:spPr>
          <a:xfrm>
            <a:off x="8815067" y="2794205"/>
            <a:ext cx="8975685" cy="1151235"/>
          </a:xfrm>
          <a:prstGeom prst="rect">
            <a:avLst/>
          </a:prstGeom>
        </p:spPr>
        <p:txBody>
          <a:bodyPr lIns="0" tIns="0" rIns="0" bIns="0" rtlCol="0" anchor="t">
            <a:spAutoFit/>
          </a:bodyPr>
          <a:lstStyle/>
          <a:p>
            <a:pPr algn="l">
              <a:lnSpc>
                <a:spcPts val="4754"/>
              </a:lnSpc>
            </a:pPr>
            <a:r>
              <a:rPr lang="en-US" sz="2829" b="1">
                <a:solidFill>
                  <a:srgbClr val="000000"/>
                </a:solidFill>
                <a:latin typeface="Open Sans Bold"/>
                <a:ea typeface="Open Sans Bold"/>
                <a:cs typeface="Open Sans Bold"/>
                <a:sym typeface="Open Sans Bold"/>
              </a:rPr>
              <a:t>Develop sensor-based devices with a focus on accuracy and value creation on Air pollution.</a:t>
            </a:r>
          </a:p>
        </p:txBody>
      </p:sp>
      <p:sp>
        <p:nvSpPr>
          <p:cNvPr id="26" name="TextBox 26"/>
          <p:cNvSpPr txBox="1"/>
          <p:nvPr/>
        </p:nvSpPr>
        <p:spPr>
          <a:xfrm>
            <a:off x="8815067" y="4032873"/>
            <a:ext cx="8409056" cy="1151235"/>
          </a:xfrm>
          <a:prstGeom prst="rect">
            <a:avLst/>
          </a:prstGeom>
        </p:spPr>
        <p:txBody>
          <a:bodyPr lIns="0" tIns="0" rIns="0" bIns="0" rtlCol="0" anchor="t">
            <a:spAutoFit/>
          </a:bodyPr>
          <a:lstStyle/>
          <a:p>
            <a:pPr algn="l">
              <a:lnSpc>
                <a:spcPts val="4754"/>
              </a:lnSpc>
            </a:pPr>
            <a:r>
              <a:rPr lang="en-US" sz="2829" b="1">
                <a:solidFill>
                  <a:srgbClr val="000000"/>
                </a:solidFill>
                <a:latin typeface="Open Sans Bold"/>
                <a:ea typeface="Open Sans Bold"/>
                <a:cs typeface="Open Sans Bold"/>
                <a:sym typeface="Open Sans Bold"/>
              </a:rPr>
              <a:t>Implement future pollution level prediction and forecasting mechanisms</a:t>
            </a:r>
          </a:p>
        </p:txBody>
      </p:sp>
      <p:sp>
        <p:nvSpPr>
          <p:cNvPr id="27" name="TextBox 27"/>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flipH="1">
            <a:off x="12974560"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2"/>
            <a:stretch>
              <a:fillRect/>
            </a:stretch>
          </a:blipFill>
        </p:spPr>
      </p:sp>
      <p:sp>
        <p:nvSpPr>
          <p:cNvPr id="3" name="Freeform 3"/>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4" name="Freeform 4"/>
          <p:cNvSpPr/>
          <p:nvPr/>
        </p:nvSpPr>
        <p:spPr>
          <a:xfrm>
            <a:off x="1292911" y="1039343"/>
            <a:ext cx="5683493" cy="7466801"/>
          </a:xfrm>
          <a:custGeom>
            <a:avLst/>
            <a:gdLst/>
            <a:ahLst/>
            <a:cxnLst/>
            <a:rect l="l" t="t" r="r" b="b"/>
            <a:pathLst>
              <a:path w="5683493" h="7466801">
                <a:moveTo>
                  <a:pt x="0" y="0"/>
                </a:moveTo>
                <a:lnTo>
                  <a:pt x="5683492" y="0"/>
                </a:lnTo>
                <a:lnTo>
                  <a:pt x="5683492" y="7466802"/>
                </a:lnTo>
                <a:lnTo>
                  <a:pt x="0" y="7466802"/>
                </a:lnTo>
                <a:lnTo>
                  <a:pt x="0" y="0"/>
                </a:lnTo>
                <a:close/>
              </a:path>
            </a:pathLst>
          </a:custGeom>
          <a:blipFill>
            <a:blip r:embed="rId4"/>
            <a:stretch>
              <a:fillRect/>
            </a:stretch>
          </a:blipFill>
        </p:spPr>
      </p:sp>
      <p:sp>
        <p:nvSpPr>
          <p:cNvPr id="5" name="TextBox 5"/>
          <p:cNvSpPr txBox="1"/>
          <p:nvPr/>
        </p:nvSpPr>
        <p:spPr>
          <a:xfrm>
            <a:off x="12766723" y="903206"/>
            <a:ext cx="5571274" cy="517262"/>
          </a:xfrm>
          <a:prstGeom prst="rect">
            <a:avLst/>
          </a:prstGeom>
        </p:spPr>
        <p:txBody>
          <a:bodyPr lIns="0" tIns="0" rIns="0" bIns="0" rtlCol="0" anchor="t">
            <a:spAutoFit/>
          </a:bodyPr>
          <a:lstStyle/>
          <a:p>
            <a:pPr algn="ctr">
              <a:lnSpc>
                <a:spcPts val="4002"/>
              </a:lnSpc>
            </a:pPr>
            <a:r>
              <a:rPr lang="en-US" sz="3541">
                <a:solidFill>
                  <a:srgbClr val="242424"/>
                </a:solidFill>
                <a:latin typeface="Open Sans"/>
                <a:ea typeface="Open Sans"/>
                <a:cs typeface="Open Sans"/>
                <a:sym typeface="Open Sans"/>
              </a:rPr>
              <a:t>Evidence of Completion </a:t>
            </a:r>
          </a:p>
        </p:txBody>
      </p:sp>
      <p:sp>
        <p:nvSpPr>
          <p:cNvPr id="6" name="TextBox 6"/>
          <p:cNvSpPr txBox="1"/>
          <p:nvPr/>
        </p:nvSpPr>
        <p:spPr>
          <a:xfrm>
            <a:off x="15937270" y="8742603"/>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49</a:t>
            </a:r>
          </a:p>
        </p:txBody>
      </p:sp>
      <p:sp>
        <p:nvSpPr>
          <p:cNvPr id="7" name="TextBox 7"/>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8" name="TextBox 8"/>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
        <p:nvSpPr>
          <p:cNvPr id="9" name="TextBox 9"/>
          <p:cNvSpPr txBox="1"/>
          <p:nvPr/>
        </p:nvSpPr>
        <p:spPr>
          <a:xfrm>
            <a:off x="6995469" y="172080"/>
            <a:ext cx="11041647" cy="712076"/>
          </a:xfrm>
          <a:prstGeom prst="rect">
            <a:avLst/>
          </a:prstGeom>
        </p:spPr>
        <p:txBody>
          <a:bodyPr lIns="0" tIns="0" rIns="0" bIns="0" rtlCol="0" anchor="t">
            <a:spAutoFit/>
          </a:bodyPr>
          <a:lstStyle/>
          <a:p>
            <a:pPr algn="r">
              <a:lnSpc>
                <a:spcPts val="5928"/>
              </a:lnSpc>
            </a:pPr>
            <a:r>
              <a:rPr lang="en-US" sz="3800" b="1">
                <a:solidFill>
                  <a:srgbClr val="242424"/>
                </a:solidFill>
                <a:latin typeface="Open Sans Bold"/>
                <a:ea typeface="Open Sans Bold"/>
                <a:cs typeface="Open Sans Bold"/>
                <a:sym typeface="Open Sans Bold"/>
              </a:rPr>
              <a:t>Backend Result of Risk Exposure Analysis</a:t>
            </a:r>
          </a:p>
        </p:txBody>
      </p:sp>
      <p:sp>
        <p:nvSpPr>
          <p:cNvPr id="10" name="TextBox 10"/>
          <p:cNvSpPr txBox="1"/>
          <p:nvPr/>
        </p:nvSpPr>
        <p:spPr>
          <a:xfrm>
            <a:off x="7457202" y="3910923"/>
            <a:ext cx="7007945" cy="861821"/>
          </a:xfrm>
          <a:prstGeom prst="rect">
            <a:avLst/>
          </a:prstGeom>
        </p:spPr>
        <p:txBody>
          <a:bodyPr lIns="0" tIns="0" rIns="0" bIns="0" rtlCol="0" anchor="t">
            <a:spAutoFit/>
          </a:bodyPr>
          <a:lstStyle/>
          <a:p>
            <a:pPr algn="ctr">
              <a:lnSpc>
                <a:spcPts val="3549"/>
              </a:lnSpc>
              <a:spcBef>
                <a:spcPct val="0"/>
              </a:spcBef>
            </a:pPr>
            <a:r>
              <a:rPr lang="en-US" sz="2113" b="1">
                <a:solidFill>
                  <a:srgbClr val="000000"/>
                </a:solidFill>
                <a:latin typeface="Open Sans Bold"/>
                <a:ea typeface="Open Sans Bold"/>
                <a:cs typeface="Open Sans Bold"/>
                <a:sym typeface="Open Sans Bold"/>
              </a:rPr>
              <a:t>threshold values of Air Quality affect for the health diseases(WHO Air Quality Guidlines)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448800"/>
            <a:ext cx="18288001" cy="9525"/>
            <a:chOff x="0" y="0"/>
            <a:chExt cx="24384001" cy="12700"/>
          </a:xfrm>
        </p:grpSpPr>
        <p:sp>
          <p:nvSpPr>
            <p:cNvPr id="3" name="Freeform 3"/>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4" name="Freeform 4"/>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5" name="Group 5"/>
          <p:cNvGrpSpPr/>
          <p:nvPr/>
        </p:nvGrpSpPr>
        <p:grpSpPr>
          <a:xfrm>
            <a:off x="152400" y="9601200"/>
            <a:ext cx="18288001" cy="9525"/>
            <a:chOff x="0" y="0"/>
            <a:chExt cx="24384001" cy="12700"/>
          </a:xfrm>
        </p:grpSpPr>
        <p:sp>
          <p:nvSpPr>
            <p:cNvPr id="6" name="Freeform 6"/>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7" name="Freeform 7"/>
          <p:cNvSpPr/>
          <p:nvPr/>
        </p:nvSpPr>
        <p:spPr>
          <a:xfrm>
            <a:off x="257976" y="2712419"/>
            <a:ext cx="17772048" cy="3150282"/>
          </a:xfrm>
          <a:custGeom>
            <a:avLst/>
            <a:gdLst/>
            <a:ahLst/>
            <a:cxnLst/>
            <a:rect l="l" t="t" r="r" b="b"/>
            <a:pathLst>
              <a:path w="17772048" h="3150282">
                <a:moveTo>
                  <a:pt x="0" y="0"/>
                </a:moveTo>
                <a:lnTo>
                  <a:pt x="17772049" y="0"/>
                </a:lnTo>
                <a:lnTo>
                  <a:pt x="17772049" y="3150282"/>
                </a:lnTo>
                <a:lnTo>
                  <a:pt x="0" y="3150282"/>
                </a:lnTo>
                <a:lnTo>
                  <a:pt x="0" y="0"/>
                </a:lnTo>
                <a:close/>
              </a:path>
            </a:pathLst>
          </a:custGeom>
          <a:blipFill>
            <a:blip r:embed="rId4"/>
            <a:stretch>
              <a:fillRect/>
            </a:stretch>
          </a:blipFill>
        </p:spPr>
      </p:sp>
      <p:sp>
        <p:nvSpPr>
          <p:cNvPr id="8" name="TextBox 8"/>
          <p:cNvSpPr txBox="1"/>
          <p:nvPr/>
        </p:nvSpPr>
        <p:spPr>
          <a:xfrm>
            <a:off x="7552305" y="425503"/>
            <a:ext cx="10367900" cy="732742"/>
          </a:xfrm>
          <a:prstGeom prst="rect">
            <a:avLst/>
          </a:prstGeom>
        </p:spPr>
        <p:txBody>
          <a:bodyPr lIns="0" tIns="0" rIns="0" bIns="0" rtlCol="0" anchor="t">
            <a:spAutoFit/>
          </a:bodyPr>
          <a:lstStyle/>
          <a:p>
            <a:pPr algn="r">
              <a:lnSpc>
                <a:spcPts val="6197"/>
              </a:lnSpc>
            </a:pPr>
            <a:r>
              <a:rPr lang="en-US" sz="3972" b="1">
                <a:solidFill>
                  <a:srgbClr val="242424"/>
                </a:solidFill>
                <a:latin typeface="Open Sans Bold"/>
                <a:ea typeface="Open Sans Bold"/>
                <a:cs typeface="Open Sans Bold"/>
                <a:sym typeface="Open Sans Bold"/>
              </a:rPr>
              <a:t>Display the Final Results in Application</a:t>
            </a:r>
          </a:p>
        </p:txBody>
      </p:sp>
      <p:sp>
        <p:nvSpPr>
          <p:cNvPr id="9" name="TextBox 9"/>
          <p:cNvSpPr txBox="1"/>
          <p:nvPr/>
        </p:nvSpPr>
        <p:spPr>
          <a:xfrm>
            <a:off x="15937270" y="791570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50</a:t>
            </a:r>
          </a:p>
        </p:txBody>
      </p:sp>
      <p:sp>
        <p:nvSpPr>
          <p:cNvPr id="10" name="TextBox 10"/>
          <p:cNvSpPr txBox="1"/>
          <p:nvPr/>
        </p:nvSpPr>
        <p:spPr>
          <a:xfrm>
            <a:off x="4287057" y="97084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11" name="TextBox 11"/>
          <p:cNvSpPr txBox="1"/>
          <p:nvPr/>
        </p:nvSpPr>
        <p:spPr>
          <a:xfrm>
            <a:off x="15446930" y="9821750"/>
            <a:ext cx="1589153" cy="421083"/>
          </a:xfrm>
          <a:prstGeom prst="rect">
            <a:avLst/>
          </a:prstGeom>
        </p:spPr>
        <p:txBody>
          <a:bodyPr lIns="0" tIns="0" rIns="0" bIns="0" rtlCol="0" anchor="t">
            <a:spAutoFit/>
          </a:bodyPr>
          <a:lstStyle/>
          <a:p>
            <a:pPr algn="ctr">
              <a:lnSpc>
                <a:spcPts val="3181"/>
              </a:lnSpc>
            </a:pPr>
            <a:r>
              <a:rPr lang="en-US" sz="2039">
                <a:solidFill>
                  <a:srgbClr val="242424"/>
                </a:solidFill>
                <a:latin typeface="Arial"/>
                <a:ea typeface="Arial"/>
                <a:cs typeface="Arial"/>
                <a:sym typeface="Arial"/>
              </a:rPr>
              <a:t>08/05/2024</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448800"/>
            <a:ext cx="18288001" cy="9525"/>
            <a:chOff x="0" y="0"/>
            <a:chExt cx="24384001" cy="12700"/>
          </a:xfrm>
        </p:grpSpPr>
        <p:sp>
          <p:nvSpPr>
            <p:cNvPr id="3" name="Freeform 3"/>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4" name="Freeform 4"/>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sp>
        <p:nvSpPr>
          <p:cNvPr id="5" name="Freeform 5"/>
          <p:cNvSpPr/>
          <p:nvPr/>
        </p:nvSpPr>
        <p:spPr>
          <a:xfrm>
            <a:off x="2092556" y="6495104"/>
            <a:ext cx="1482550" cy="1482550"/>
          </a:xfrm>
          <a:custGeom>
            <a:avLst/>
            <a:gdLst/>
            <a:ahLst/>
            <a:cxnLst/>
            <a:rect l="l" t="t" r="r" b="b"/>
            <a:pathLst>
              <a:path w="1482550" h="1482550">
                <a:moveTo>
                  <a:pt x="0" y="0"/>
                </a:moveTo>
                <a:lnTo>
                  <a:pt x="1482550" y="0"/>
                </a:lnTo>
                <a:lnTo>
                  <a:pt x="1482550" y="1482551"/>
                </a:lnTo>
                <a:lnTo>
                  <a:pt x="0" y="1482551"/>
                </a:lnTo>
                <a:lnTo>
                  <a:pt x="0" y="0"/>
                </a:lnTo>
                <a:close/>
              </a:path>
            </a:pathLst>
          </a:custGeom>
          <a:blipFill>
            <a:blip r:embed="rId3"/>
            <a:stretch>
              <a:fillRect/>
            </a:stretch>
          </a:blipFill>
        </p:spPr>
      </p:sp>
      <p:sp>
        <p:nvSpPr>
          <p:cNvPr id="6" name="TextBox 6"/>
          <p:cNvSpPr txBox="1"/>
          <p:nvPr/>
        </p:nvSpPr>
        <p:spPr>
          <a:xfrm>
            <a:off x="16385563" y="9094294"/>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45</a:t>
            </a:r>
          </a:p>
        </p:txBody>
      </p:sp>
      <p:sp>
        <p:nvSpPr>
          <p:cNvPr id="7" name="Freeform 7"/>
          <p:cNvSpPr/>
          <p:nvPr/>
        </p:nvSpPr>
        <p:spPr>
          <a:xfrm>
            <a:off x="2653835" y="8181639"/>
            <a:ext cx="2255360" cy="1132486"/>
          </a:xfrm>
          <a:custGeom>
            <a:avLst/>
            <a:gdLst/>
            <a:ahLst/>
            <a:cxnLst/>
            <a:rect l="l" t="t" r="r" b="b"/>
            <a:pathLst>
              <a:path w="2255360" h="1132486">
                <a:moveTo>
                  <a:pt x="0" y="0"/>
                </a:moveTo>
                <a:lnTo>
                  <a:pt x="2255360" y="0"/>
                </a:lnTo>
                <a:lnTo>
                  <a:pt x="2255360" y="1132487"/>
                </a:lnTo>
                <a:lnTo>
                  <a:pt x="0" y="1132487"/>
                </a:lnTo>
                <a:lnTo>
                  <a:pt x="0" y="0"/>
                </a:lnTo>
                <a:close/>
              </a:path>
            </a:pathLst>
          </a:custGeom>
          <a:blipFill>
            <a:blip r:embed="rId4"/>
            <a:stretch>
              <a:fillRect t="-24118"/>
            </a:stretch>
          </a:blipFill>
        </p:spPr>
      </p:sp>
      <p:sp>
        <p:nvSpPr>
          <p:cNvPr id="8" name="TextBox 8"/>
          <p:cNvSpPr txBox="1"/>
          <p:nvPr/>
        </p:nvSpPr>
        <p:spPr>
          <a:xfrm>
            <a:off x="6606223" y="53176"/>
            <a:ext cx="11414896" cy="942830"/>
          </a:xfrm>
          <a:prstGeom prst="rect">
            <a:avLst/>
          </a:prstGeom>
        </p:spPr>
        <p:txBody>
          <a:bodyPr lIns="0" tIns="0" rIns="0" bIns="0" rtlCol="0" anchor="t">
            <a:spAutoFit/>
          </a:bodyPr>
          <a:lstStyle/>
          <a:p>
            <a:pPr algn="ctr">
              <a:lnSpc>
                <a:spcPts val="7803"/>
              </a:lnSpc>
            </a:pPr>
            <a:r>
              <a:rPr lang="en-US" sz="5002" b="1">
                <a:solidFill>
                  <a:srgbClr val="242424"/>
                </a:solidFill>
                <a:latin typeface="Open Sans Bold"/>
                <a:ea typeface="Open Sans Bold"/>
                <a:cs typeface="Open Sans Bold"/>
                <a:sym typeface="Open Sans Bold"/>
              </a:rPr>
              <a:t>Used Techniques and Technologies</a:t>
            </a:r>
          </a:p>
        </p:txBody>
      </p:sp>
      <p:sp>
        <p:nvSpPr>
          <p:cNvPr id="9" name="TextBox 9"/>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grpSp>
        <p:nvGrpSpPr>
          <p:cNvPr id="10" name="Group 10"/>
          <p:cNvGrpSpPr/>
          <p:nvPr/>
        </p:nvGrpSpPr>
        <p:grpSpPr>
          <a:xfrm>
            <a:off x="10380309" y="2105537"/>
            <a:ext cx="5556961" cy="6766792"/>
            <a:chOff x="0" y="0"/>
            <a:chExt cx="7409282" cy="9022389"/>
          </a:xfrm>
        </p:grpSpPr>
        <p:sp>
          <p:nvSpPr>
            <p:cNvPr id="11" name="Freeform 11"/>
            <p:cNvSpPr/>
            <p:nvPr/>
          </p:nvSpPr>
          <p:spPr>
            <a:xfrm>
              <a:off x="0" y="0"/>
              <a:ext cx="7409282" cy="9022462"/>
            </a:xfrm>
            <a:custGeom>
              <a:avLst/>
              <a:gdLst/>
              <a:ahLst/>
              <a:cxnLst/>
              <a:rect l="l" t="t" r="r" b="b"/>
              <a:pathLst>
                <a:path w="7409282" h="9022462">
                  <a:moveTo>
                    <a:pt x="6830306" y="9022334"/>
                  </a:moveTo>
                  <a:lnTo>
                    <a:pt x="578976" y="9022334"/>
                  </a:lnTo>
                  <a:cubicBezTo>
                    <a:pt x="259980" y="9022334"/>
                    <a:pt x="0" y="8809863"/>
                    <a:pt x="0" y="8549005"/>
                  </a:cubicBezTo>
                  <a:lnTo>
                    <a:pt x="0" y="473456"/>
                  </a:lnTo>
                  <a:cubicBezTo>
                    <a:pt x="0" y="212598"/>
                    <a:pt x="259980" y="0"/>
                    <a:pt x="578976" y="0"/>
                  </a:cubicBezTo>
                  <a:lnTo>
                    <a:pt x="6830306" y="0"/>
                  </a:lnTo>
                  <a:cubicBezTo>
                    <a:pt x="7149302" y="0"/>
                    <a:pt x="7409282" y="212598"/>
                    <a:pt x="7409282" y="473456"/>
                  </a:cubicBezTo>
                  <a:lnTo>
                    <a:pt x="7409282" y="8549005"/>
                  </a:lnTo>
                  <a:cubicBezTo>
                    <a:pt x="7409282" y="8809863"/>
                    <a:pt x="7149302" y="9022462"/>
                    <a:pt x="6830306" y="9022462"/>
                  </a:cubicBezTo>
                  <a:close/>
                </a:path>
              </a:pathLst>
            </a:custGeom>
            <a:solidFill>
              <a:srgbClr val="494F56"/>
            </a:solidFill>
          </p:spPr>
        </p:sp>
      </p:grpSp>
      <p:sp>
        <p:nvSpPr>
          <p:cNvPr id="12" name="TextBox 12"/>
          <p:cNvSpPr txBox="1"/>
          <p:nvPr/>
        </p:nvSpPr>
        <p:spPr>
          <a:xfrm>
            <a:off x="10835085" y="3124852"/>
            <a:ext cx="4562540" cy="5353819"/>
          </a:xfrm>
          <a:prstGeom prst="rect">
            <a:avLst/>
          </a:prstGeom>
        </p:spPr>
        <p:txBody>
          <a:bodyPr lIns="0" tIns="0" rIns="0" bIns="0" rtlCol="0" anchor="t">
            <a:spAutoFit/>
          </a:bodyPr>
          <a:lstStyle/>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Visualization Tools</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Geographic Information Systems (GIS)</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Sensor Technology</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Internet of Things(IOT) Monitoring System</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Notification system</a:t>
            </a: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p:txBody>
      </p:sp>
      <p:sp>
        <p:nvSpPr>
          <p:cNvPr id="13" name="TextBox 13"/>
          <p:cNvSpPr txBox="1"/>
          <p:nvPr/>
        </p:nvSpPr>
        <p:spPr>
          <a:xfrm>
            <a:off x="12051668" y="2519742"/>
            <a:ext cx="2129374" cy="504067"/>
          </a:xfrm>
          <a:prstGeom prst="rect">
            <a:avLst/>
          </a:prstGeom>
        </p:spPr>
        <p:txBody>
          <a:bodyPr lIns="0" tIns="0" rIns="0" bIns="0" rtlCol="0" anchor="t">
            <a:spAutoFit/>
          </a:bodyPr>
          <a:lstStyle/>
          <a:p>
            <a:pPr algn="ctr">
              <a:lnSpc>
                <a:spcPts val="4221"/>
              </a:lnSpc>
            </a:pPr>
            <a:r>
              <a:rPr lang="en-US" sz="2513" b="1" u="sng">
                <a:solidFill>
                  <a:srgbClr val="FFFFFF"/>
                </a:solidFill>
                <a:latin typeface="Open Sans Bold"/>
                <a:ea typeface="Open Sans Bold"/>
                <a:cs typeface="Open Sans Bold"/>
                <a:sym typeface="Open Sans Bold"/>
              </a:rPr>
              <a:t>Techniques</a:t>
            </a:r>
          </a:p>
        </p:txBody>
      </p:sp>
      <p:grpSp>
        <p:nvGrpSpPr>
          <p:cNvPr id="14" name="Group 14"/>
          <p:cNvGrpSpPr/>
          <p:nvPr/>
        </p:nvGrpSpPr>
        <p:grpSpPr>
          <a:xfrm>
            <a:off x="4041600" y="1280173"/>
            <a:ext cx="5556961" cy="6766792"/>
            <a:chOff x="0" y="0"/>
            <a:chExt cx="7409282" cy="9022389"/>
          </a:xfrm>
        </p:grpSpPr>
        <p:sp>
          <p:nvSpPr>
            <p:cNvPr id="15" name="Freeform 15"/>
            <p:cNvSpPr/>
            <p:nvPr/>
          </p:nvSpPr>
          <p:spPr>
            <a:xfrm>
              <a:off x="0" y="0"/>
              <a:ext cx="7409282" cy="9022462"/>
            </a:xfrm>
            <a:custGeom>
              <a:avLst/>
              <a:gdLst/>
              <a:ahLst/>
              <a:cxnLst/>
              <a:rect l="l" t="t" r="r" b="b"/>
              <a:pathLst>
                <a:path w="7409282" h="9022462">
                  <a:moveTo>
                    <a:pt x="6830306" y="9022334"/>
                  </a:moveTo>
                  <a:lnTo>
                    <a:pt x="578976" y="9022334"/>
                  </a:lnTo>
                  <a:cubicBezTo>
                    <a:pt x="259980" y="9022334"/>
                    <a:pt x="0" y="8809863"/>
                    <a:pt x="0" y="8549005"/>
                  </a:cubicBezTo>
                  <a:lnTo>
                    <a:pt x="0" y="473456"/>
                  </a:lnTo>
                  <a:cubicBezTo>
                    <a:pt x="0" y="212598"/>
                    <a:pt x="259980" y="0"/>
                    <a:pt x="578976" y="0"/>
                  </a:cubicBezTo>
                  <a:lnTo>
                    <a:pt x="6830306" y="0"/>
                  </a:lnTo>
                  <a:cubicBezTo>
                    <a:pt x="7149302" y="0"/>
                    <a:pt x="7409282" y="212598"/>
                    <a:pt x="7409282" y="473456"/>
                  </a:cubicBezTo>
                  <a:lnTo>
                    <a:pt x="7409282" y="8549005"/>
                  </a:lnTo>
                  <a:cubicBezTo>
                    <a:pt x="7409282" y="8809863"/>
                    <a:pt x="7149302" y="9022462"/>
                    <a:pt x="6830306" y="9022462"/>
                  </a:cubicBezTo>
                  <a:close/>
                </a:path>
              </a:pathLst>
            </a:custGeom>
            <a:solidFill>
              <a:srgbClr val="DB620B"/>
            </a:solidFill>
          </p:spPr>
        </p:sp>
      </p:grpSp>
      <p:grpSp>
        <p:nvGrpSpPr>
          <p:cNvPr id="16" name="Group 16"/>
          <p:cNvGrpSpPr/>
          <p:nvPr/>
        </p:nvGrpSpPr>
        <p:grpSpPr>
          <a:xfrm>
            <a:off x="3679176" y="996006"/>
            <a:ext cx="1230019" cy="1005840"/>
            <a:chOff x="0" y="0"/>
            <a:chExt cx="1640025" cy="1341120"/>
          </a:xfrm>
        </p:grpSpPr>
        <p:sp>
          <p:nvSpPr>
            <p:cNvPr id="17" name="Freeform 17"/>
            <p:cNvSpPr/>
            <p:nvPr/>
          </p:nvSpPr>
          <p:spPr>
            <a:xfrm>
              <a:off x="0" y="0"/>
              <a:ext cx="1640019" cy="1341120"/>
            </a:xfrm>
            <a:custGeom>
              <a:avLst/>
              <a:gdLst/>
              <a:ahLst/>
              <a:cxnLst/>
              <a:rect l="l" t="t" r="r" b="b"/>
              <a:pathLst>
                <a:path w="1640019" h="1341120">
                  <a:moveTo>
                    <a:pt x="1640019" y="670560"/>
                  </a:moveTo>
                  <a:cubicBezTo>
                    <a:pt x="1640019" y="1040892"/>
                    <a:pt x="1272878" y="1341120"/>
                    <a:pt x="820009" y="1341120"/>
                  </a:cubicBezTo>
                  <a:cubicBezTo>
                    <a:pt x="367141" y="1341120"/>
                    <a:pt x="0" y="1040892"/>
                    <a:pt x="0" y="670560"/>
                  </a:cubicBezTo>
                  <a:cubicBezTo>
                    <a:pt x="0" y="300228"/>
                    <a:pt x="367141" y="0"/>
                    <a:pt x="820009" y="0"/>
                  </a:cubicBezTo>
                  <a:cubicBezTo>
                    <a:pt x="1272878" y="0"/>
                    <a:pt x="1640019" y="300228"/>
                    <a:pt x="1640019" y="670560"/>
                  </a:cubicBezTo>
                  <a:close/>
                </a:path>
              </a:pathLst>
            </a:custGeom>
            <a:blipFill>
              <a:blip r:embed="rId5"/>
              <a:stretch>
                <a:fillRect l="-20766" r="-20766"/>
              </a:stretch>
            </a:blipFill>
          </p:spPr>
        </p:sp>
      </p:grpSp>
      <p:sp>
        <p:nvSpPr>
          <p:cNvPr id="18" name="TextBox 18"/>
          <p:cNvSpPr txBox="1"/>
          <p:nvPr/>
        </p:nvSpPr>
        <p:spPr>
          <a:xfrm>
            <a:off x="4909195" y="1816340"/>
            <a:ext cx="4149721" cy="504067"/>
          </a:xfrm>
          <a:prstGeom prst="rect">
            <a:avLst/>
          </a:prstGeom>
        </p:spPr>
        <p:txBody>
          <a:bodyPr lIns="0" tIns="0" rIns="0" bIns="0" rtlCol="0" anchor="t">
            <a:spAutoFit/>
          </a:bodyPr>
          <a:lstStyle/>
          <a:p>
            <a:pPr algn="ctr">
              <a:lnSpc>
                <a:spcPts val="4221"/>
              </a:lnSpc>
            </a:pPr>
            <a:r>
              <a:rPr lang="en-US" sz="2513" b="1" u="sng">
                <a:solidFill>
                  <a:srgbClr val="FFFFFF"/>
                </a:solidFill>
                <a:latin typeface="Open Sans Bold"/>
                <a:ea typeface="Open Sans Bold"/>
                <a:cs typeface="Open Sans Bold"/>
                <a:sym typeface="Open Sans Bold"/>
              </a:rPr>
              <a:t>Technologies and Libries</a:t>
            </a:r>
          </a:p>
        </p:txBody>
      </p:sp>
      <p:sp>
        <p:nvSpPr>
          <p:cNvPr id="19" name="TextBox 19"/>
          <p:cNvSpPr txBox="1"/>
          <p:nvPr/>
        </p:nvSpPr>
        <p:spPr>
          <a:xfrm>
            <a:off x="4702786" y="2508103"/>
            <a:ext cx="4562540" cy="3944119"/>
          </a:xfrm>
          <a:prstGeom prst="rect">
            <a:avLst/>
          </a:prstGeom>
        </p:spPr>
        <p:txBody>
          <a:bodyPr lIns="0" tIns="0" rIns="0" bIns="0" rtlCol="0" anchor="t">
            <a:spAutoFit/>
          </a:bodyPr>
          <a:lstStyle/>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React Native</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MongoDB</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Google Map</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React Marker</a:t>
            </a:r>
          </a:p>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Vs code</a:t>
            </a: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p:txBody>
      </p:sp>
      <p:sp>
        <p:nvSpPr>
          <p:cNvPr id="20" name="Freeform 20"/>
          <p:cNvSpPr/>
          <p:nvPr/>
        </p:nvSpPr>
        <p:spPr>
          <a:xfrm>
            <a:off x="1778000" y="4515601"/>
            <a:ext cx="2263600" cy="1325150"/>
          </a:xfrm>
          <a:custGeom>
            <a:avLst/>
            <a:gdLst/>
            <a:ahLst/>
            <a:cxnLst/>
            <a:rect l="l" t="t" r="r" b="b"/>
            <a:pathLst>
              <a:path w="2263600" h="1325150">
                <a:moveTo>
                  <a:pt x="0" y="0"/>
                </a:moveTo>
                <a:lnTo>
                  <a:pt x="2263600" y="0"/>
                </a:lnTo>
                <a:lnTo>
                  <a:pt x="2263600" y="1325150"/>
                </a:lnTo>
                <a:lnTo>
                  <a:pt x="0" y="1325150"/>
                </a:lnTo>
                <a:lnTo>
                  <a:pt x="0" y="0"/>
                </a:lnTo>
                <a:close/>
              </a:path>
            </a:pathLst>
          </a:custGeom>
          <a:blipFill>
            <a:blip r:embed="rId6"/>
            <a:stretch>
              <a:fillRect b="-88"/>
            </a:stretch>
          </a:blipFill>
        </p:spPr>
      </p:sp>
      <p:grpSp>
        <p:nvGrpSpPr>
          <p:cNvPr id="21" name="Group 21"/>
          <p:cNvGrpSpPr/>
          <p:nvPr/>
        </p:nvGrpSpPr>
        <p:grpSpPr>
          <a:xfrm>
            <a:off x="10091369" y="1856485"/>
            <a:ext cx="927846" cy="927843"/>
            <a:chOff x="0" y="0"/>
            <a:chExt cx="1237128" cy="1237124"/>
          </a:xfrm>
        </p:grpSpPr>
        <p:sp>
          <p:nvSpPr>
            <p:cNvPr id="22" name="Freeform 22"/>
            <p:cNvSpPr/>
            <p:nvPr/>
          </p:nvSpPr>
          <p:spPr>
            <a:xfrm>
              <a:off x="0" y="0"/>
              <a:ext cx="1237107" cy="1237234"/>
            </a:xfrm>
            <a:custGeom>
              <a:avLst/>
              <a:gdLst/>
              <a:ahLst/>
              <a:cxnLst/>
              <a:rect l="l" t="t" r="r" b="b"/>
              <a:pathLst>
                <a:path w="1237107" h="1237234">
                  <a:moveTo>
                    <a:pt x="1237107" y="618617"/>
                  </a:moveTo>
                  <a:cubicBezTo>
                    <a:pt x="1237107" y="960247"/>
                    <a:pt x="960120" y="1237234"/>
                    <a:pt x="618490" y="1237234"/>
                  </a:cubicBezTo>
                  <a:cubicBezTo>
                    <a:pt x="276860" y="1237234"/>
                    <a:pt x="0" y="960120"/>
                    <a:pt x="0" y="618617"/>
                  </a:cubicBezTo>
                  <a:cubicBezTo>
                    <a:pt x="0" y="277114"/>
                    <a:pt x="276987" y="0"/>
                    <a:pt x="618617" y="0"/>
                  </a:cubicBezTo>
                  <a:cubicBezTo>
                    <a:pt x="960247" y="0"/>
                    <a:pt x="1237107" y="276987"/>
                    <a:pt x="1237107" y="618617"/>
                  </a:cubicBezTo>
                  <a:close/>
                </a:path>
              </a:pathLst>
            </a:custGeom>
            <a:blipFill>
              <a:blip r:embed="rId7"/>
              <a:stretch>
                <a:fillRect t="-4364" r="-1" b="-4355"/>
              </a:stretch>
            </a:blipFill>
          </p:spPr>
        </p:sp>
      </p:grpSp>
      <p:sp>
        <p:nvSpPr>
          <p:cNvPr id="23" name="Freeform 23"/>
          <p:cNvSpPr/>
          <p:nvPr/>
        </p:nvSpPr>
        <p:spPr>
          <a:xfrm>
            <a:off x="342902" y="5235024"/>
            <a:ext cx="1435098" cy="1435098"/>
          </a:xfrm>
          <a:custGeom>
            <a:avLst/>
            <a:gdLst/>
            <a:ahLst/>
            <a:cxnLst/>
            <a:rect l="l" t="t" r="r" b="b"/>
            <a:pathLst>
              <a:path w="1435098" h="1435098">
                <a:moveTo>
                  <a:pt x="0" y="0"/>
                </a:moveTo>
                <a:lnTo>
                  <a:pt x="1435098" y="0"/>
                </a:lnTo>
                <a:lnTo>
                  <a:pt x="1435098" y="1435098"/>
                </a:lnTo>
                <a:lnTo>
                  <a:pt x="0" y="143509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TextBox 24"/>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08/05/2024</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448800"/>
            <a:ext cx="18288001" cy="9525"/>
            <a:chOff x="0" y="0"/>
            <a:chExt cx="24384001" cy="12700"/>
          </a:xfrm>
        </p:grpSpPr>
        <p:sp>
          <p:nvSpPr>
            <p:cNvPr id="3" name="Freeform 3"/>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4" name="Freeform 4"/>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5" name="Group 5"/>
          <p:cNvGrpSpPr/>
          <p:nvPr/>
        </p:nvGrpSpPr>
        <p:grpSpPr>
          <a:xfrm>
            <a:off x="152400" y="9601200"/>
            <a:ext cx="18288001" cy="9525"/>
            <a:chOff x="0" y="0"/>
            <a:chExt cx="24384001" cy="12700"/>
          </a:xfrm>
        </p:grpSpPr>
        <p:sp>
          <p:nvSpPr>
            <p:cNvPr id="6" name="Freeform 6"/>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7" name="TextBox 7"/>
          <p:cNvSpPr txBox="1"/>
          <p:nvPr/>
        </p:nvSpPr>
        <p:spPr>
          <a:xfrm>
            <a:off x="4287057" y="97084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8" name="TextBox 8"/>
          <p:cNvSpPr txBox="1"/>
          <p:nvPr/>
        </p:nvSpPr>
        <p:spPr>
          <a:xfrm>
            <a:off x="15446930" y="9821750"/>
            <a:ext cx="1589153" cy="421083"/>
          </a:xfrm>
          <a:prstGeom prst="rect">
            <a:avLst/>
          </a:prstGeom>
        </p:spPr>
        <p:txBody>
          <a:bodyPr lIns="0" tIns="0" rIns="0" bIns="0" rtlCol="0" anchor="t">
            <a:spAutoFit/>
          </a:bodyPr>
          <a:lstStyle/>
          <a:p>
            <a:pPr algn="ctr">
              <a:lnSpc>
                <a:spcPts val="3181"/>
              </a:lnSpc>
            </a:pPr>
            <a:r>
              <a:rPr lang="en-US" sz="2039">
                <a:solidFill>
                  <a:srgbClr val="242424"/>
                </a:solidFill>
                <a:latin typeface="Arial"/>
                <a:ea typeface="Arial"/>
                <a:cs typeface="Arial"/>
                <a:sym typeface="Arial"/>
              </a:rPr>
              <a:t>06/05/2024</a:t>
            </a:r>
          </a:p>
        </p:txBody>
      </p:sp>
      <p:sp>
        <p:nvSpPr>
          <p:cNvPr id="9" name="TextBox 9"/>
          <p:cNvSpPr txBox="1"/>
          <p:nvPr/>
        </p:nvSpPr>
        <p:spPr>
          <a:xfrm>
            <a:off x="8462491" y="-9231"/>
            <a:ext cx="9825509" cy="1037931"/>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Completion and Future works</a:t>
            </a:r>
          </a:p>
        </p:txBody>
      </p:sp>
      <p:sp>
        <p:nvSpPr>
          <p:cNvPr id="10" name="Freeform 10"/>
          <p:cNvSpPr/>
          <p:nvPr/>
        </p:nvSpPr>
        <p:spPr>
          <a:xfrm>
            <a:off x="2376648" y="2311491"/>
            <a:ext cx="13343921" cy="722293"/>
          </a:xfrm>
          <a:custGeom>
            <a:avLst/>
            <a:gdLst/>
            <a:ahLst/>
            <a:cxnLst/>
            <a:rect l="l" t="t" r="r" b="b"/>
            <a:pathLst>
              <a:path w="13343921" h="722293">
                <a:moveTo>
                  <a:pt x="0" y="0"/>
                </a:moveTo>
                <a:lnTo>
                  <a:pt x="13343921" y="0"/>
                </a:lnTo>
                <a:lnTo>
                  <a:pt x="13343921" y="722292"/>
                </a:lnTo>
                <a:lnTo>
                  <a:pt x="0" y="7222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2376648" y="3129033"/>
            <a:ext cx="13373631" cy="723901"/>
          </a:xfrm>
          <a:custGeom>
            <a:avLst/>
            <a:gdLst/>
            <a:ahLst/>
            <a:cxnLst/>
            <a:rect l="l" t="t" r="r" b="b"/>
            <a:pathLst>
              <a:path w="13373631" h="723901">
                <a:moveTo>
                  <a:pt x="0" y="0"/>
                </a:moveTo>
                <a:lnTo>
                  <a:pt x="13373631" y="0"/>
                </a:lnTo>
                <a:lnTo>
                  <a:pt x="13373631" y="723901"/>
                </a:lnTo>
                <a:lnTo>
                  <a:pt x="0" y="7239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2391263" y="1460843"/>
            <a:ext cx="13359016" cy="723110"/>
          </a:xfrm>
          <a:custGeom>
            <a:avLst/>
            <a:gdLst/>
            <a:ahLst/>
            <a:cxnLst/>
            <a:rect l="l" t="t" r="r" b="b"/>
            <a:pathLst>
              <a:path w="13359016" h="723110">
                <a:moveTo>
                  <a:pt x="0" y="0"/>
                </a:moveTo>
                <a:lnTo>
                  <a:pt x="13359016" y="0"/>
                </a:lnTo>
                <a:lnTo>
                  <a:pt x="13359016" y="723110"/>
                </a:lnTo>
                <a:lnTo>
                  <a:pt x="0" y="723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481076" y="1616514"/>
            <a:ext cx="634038" cy="634038"/>
          </a:xfrm>
          <a:custGeom>
            <a:avLst/>
            <a:gdLst/>
            <a:ahLst/>
            <a:cxnLst/>
            <a:rect l="l" t="t" r="r" b="b"/>
            <a:pathLst>
              <a:path w="634038" h="634038">
                <a:moveTo>
                  <a:pt x="0" y="0"/>
                </a:moveTo>
                <a:lnTo>
                  <a:pt x="634038" y="0"/>
                </a:lnTo>
                <a:lnTo>
                  <a:pt x="634038" y="634038"/>
                </a:lnTo>
                <a:lnTo>
                  <a:pt x="0" y="634038"/>
                </a:lnTo>
                <a:lnTo>
                  <a:pt x="0" y="0"/>
                </a:lnTo>
                <a:close/>
              </a:path>
            </a:pathLst>
          </a:custGeom>
          <a:blipFill>
            <a:blip r:embed="rId6"/>
            <a:stretch>
              <a:fillRect/>
            </a:stretch>
          </a:blipFill>
        </p:spPr>
      </p:sp>
      <p:sp>
        <p:nvSpPr>
          <p:cNvPr id="14" name="Freeform 14"/>
          <p:cNvSpPr/>
          <p:nvPr/>
        </p:nvSpPr>
        <p:spPr>
          <a:xfrm>
            <a:off x="1472333" y="2363857"/>
            <a:ext cx="634038" cy="634038"/>
          </a:xfrm>
          <a:custGeom>
            <a:avLst/>
            <a:gdLst/>
            <a:ahLst/>
            <a:cxnLst/>
            <a:rect l="l" t="t" r="r" b="b"/>
            <a:pathLst>
              <a:path w="634038" h="634038">
                <a:moveTo>
                  <a:pt x="0" y="0"/>
                </a:moveTo>
                <a:lnTo>
                  <a:pt x="634038" y="0"/>
                </a:lnTo>
                <a:lnTo>
                  <a:pt x="634038" y="634038"/>
                </a:lnTo>
                <a:lnTo>
                  <a:pt x="0" y="634038"/>
                </a:lnTo>
                <a:lnTo>
                  <a:pt x="0" y="0"/>
                </a:lnTo>
                <a:close/>
              </a:path>
            </a:pathLst>
          </a:custGeom>
          <a:blipFill>
            <a:blip r:embed="rId6"/>
            <a:stretch>
              <a:fillRect/>
            </a:stretch>
          </a:blipFill>
        </p:spPr>
      </p:sp>
      <p:sp>
        <p:nvSpPr>
          <p:cNvPr id="15" name="Freeform 15"/>
          <p:cNvSpPr/>
          <p:nvPr/>
        </p:nvSpPr>
        <p:spPr>
          <a:xfrm>
            <a:off x="1509339" y="3218327"/>
            <a:ext cx="642345" cy="642345"/>
          </a:xfrm>
          <a:custGeom>
            <a:avLst/>
            <a:gdLst/>
            <a:ahLst/>
            <a:cxnLst/>
            <a:rect l="l" t="t" r="r" b="b"/>
            <a:pathLst>
              <a:path w="642345" h="642345">
                <a:moveTo>
                  <a:pt x="0" y="0"/>
                </a:moveTo>
                <a:lnTo>
                  <a:pt x="642346" y="0"/>
                </a:lnTo>
                <a:lnTo>
                  <a:pt x="642346" y="642345"/>
                </a:lnTo>
                <a:lnTo>
                  <a:pt x="0" y="642345"/>
                </a:lnTo>
                <a:lnTo>
                  <a:pt x="0" y="0"/>
                </a:lnTo>
                <a:close/>
              </a:path>
            </a:pathLst>
          </a:custGeom>
          <a:blipFill>
            <a:blip r:embed="rId6"/>
            <a:stretch>
              <a:fillRect/>
            </a:stretch>
          </a:blipFill>
        </p:spPr>
      </p:sp>
      <p:sp>
        <p:nvSpPr>
          <p:cNvPr id="16" name="TextBox 16"/>
          <p:cNvSpPr txBox="1"/>
          <p:nvPr/>
        </p:nvSpPr>
        <p:spPr>
          <a:xfrm>
            <a:off x="2427190" y="640715"/>
            <a:ext cx="6337223" cy="525604"/>
          </a:xfrm>
          <a:prstGeom prst="rect">
            <a:avLst/>
          </a:prstGeom>
        </p:spPr>
        <p:txBody>
          <a:bodyPr lIns="0" tIns="0" rIns="0" bIns="0" rtlCol="0" anchor="t">
            <a:spAutoFit/>
          </a:bodyPr>
          <a:lstStyle/>
          <a:p>
            <a:pPr algn="l">
              <a:lnSpc>
                <a:spcPts val="4489"/>
              </a:lnSpc>
            </a:pPr>
            <a:r>
              <a:rPr lang="en-US" sz="2672" b="1">
                <a:solidFill>
                  <a:srgbClr val="004AAD"/>
                </a:solidFill>
                <a:latin typeface="Open Sans Bold"/>
                <a:ea typeface="Open Sans Bold"/>
                <a:cs typeface="Open Sans Bold"/>
                <a:sym typeface="Open Sans Bold"/>
              </a:rPr>
              <a:t>Completion of the component</a:t>
            </a:r>
          </a:p>
        </p:txBody>
      </p:sp>
      <p:grpSp>
        <p:nvGrpSpPr>
          <p:cNvPr id="17" name="Group 17"/>
          <p:cNvGrpSpPr/>
          <p:nvPr/>
        </p:nvGrpSpPr>
        <p:grpSpPr>
          <a:xfrm>
            <a:off x="1376805" y="609821"/>
            <a:ext cx="891525" cy="883610"/>
            <a:chOff x="0" y="0"/>
            <a:chExt cx="1188700" cy="1178147"/>
          </a:xfrm>
        </p:grpSpPr>
        <p:sp>
          <p:nvSpPr>
            <p:cNvPr id="18" name="Freeform 18"/>
            <p:cNvSpPr/>
            <p:nvPr/>
          </p:nvSpPr>
          <p:spPr>
            <a:xfrm>
              <a:off x="0" y="0"/>
              <a:ext cx="1188700" cy="1178147"/>
            </a:xfrm>
            <a:custGeom>
              <a:avLst/>
              <a:gdLst/>
              <a:ahLst/>
              <a:cxnLst/>
              <a:rect l="l" t="t" r="r" b="b"/>
              <a:pathLst>
                <a:path w="1188700" h="1178147">
                  <a:moveTo>
                    <a:pt x="0" y="0"/>
                  </a:moveTo>
                  <a:lnTo>
                    <a:pt x="1188700" y="0"/>
                  </a:lnTo>
                  <a:lnTo>
                    <a:pt x="1188700" y="1178147"/>
                  </a:lnTo>
                  <a:lnTo>
                    <a:pt x="0" y="117814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333156" y="284898"/>
              <a:ext cx="674262" cy="412569"/>
            </a:xfrm>
            <a:prstGeom prst="rect">
              <a:avLst/>
            </a:prstGeom>
          </p:spPr>
          <p:txBody>
            <a:bodyPr lIns="0" tIns="0" rIns="0" bIns="0" rtlCol="0" anchor="t">
              <a:spAutoFit/>
            </a:bodyPr>
            <a:lstStyle/>
            <a:p>
              <a:pPr algn="l">
                <a:lnSpc>
                  <a:spcPts val="2880"/>
                </a:lnSpc>
              </a:pPr>
              <a:r>
                <a:rPr lang="en-US" sz="1714" b="1">
                  <a:solidFill>
                    <a:srgbClr val="242424"/>
                  </a:solidFill>
                  <a:latin typeface="Open Sans Bold"/>
                  <a:ea typeface="Open Sans Bold"/>
                  <a:cs typeface="Open Sans Bold"/>
                  <a:sym typeface="Open Sans Bold"/>
                </a:rPr>
                <a:t>90%</a:t>
              </a:r>
            </a:p>
          </p:txBody>
        </p:sp>
      </p:grpSp>
      <p:sp>
        <p:nvSpPr>
          <p:cNvPr id="20" name="TextBox 20"/>
          <p:cNvSpPr txBox="1"/>
          <p:nvPr/>
        </p:nvSpPr>
        <p:spPr>
          <a:xfrm>
            <a:off x="1453541" y="3320450"/>
            <a:ext cx="9395047" cy="411683"/>
          </a:xfrm>
          <a:prstGeom prst="rect">
            <a:avLst/>
          </a:prstGeom>
        </p:spPr>
        <p:txBody>
          <a:bodyPr lIns="0" tIns="0" rIns="0" bIns="0" rtlCol="0" anchor="t">
            <a:spAutoFit/>
          </a:bodyPr>
          <a:lstStyle/>
          <a:p>
            <a:pPr algn="ctr">
              <a:lnSpc>
                <a:spcPts val="3560"/>
              </a:lnSpc>
              <a:spcBef>
                <a:spcPct val="0"/>
              </a:spcBef>
            </a:pPr>
            <a:r>
              <a:rPr lang="en-US" sz="2119" b="1">
                <a:solidFill>
                  <a:srgbClr val="FFFFFF"/>
                </a:solidFill>
                <a:latin typeface="Open Sans Bold"/>
                <a:ea typeface="Open Sans Bold"/>
                <a:cs typeface="Open Sans Bold"/>
                <a:sym typeface="Open Sans Bold"/>
              </a:rPr>
              <a:t>Data Visualization and Mapping in mobile application</a:t>
            </a:r>
          </a:p>
        </p:txBody>
      </p:sp>
      <p:sp>
        <p:nvSpPr>
          <p:cNvPr id="21" name="TextBox 21"/>
          <p:cNvSpPr txBox="1"/>
          <p:nvPr/>
        </p:nvSpPr>
        <p:spPr>
          <a:xfrm>
            <a:off x="2560875" y="2396979"/>
            <a:ext cx="15189130" cy="436626"/>
          </a:xfrm>
          <a:prstGeom prst="rect">
            <a:avLst/>
          </a:prstGeom>
        </p:spPr>
        <p:txBody>
          <a:bodyPr lIns="0" tIns="0" rIns="0" bIns="0" rtlCol="0" anchor="t">
            <a:spAutoFit/>
          </a:bodyPr>
          <a:lstStyle/>
          <a:p>
            <a:pPr algn="l">
              <a:lnSpc>
                <a:spcPts val="3717"/>
              </a:lnSpc>
              <a:spcBef>
                <a:spcPct val="0"/>
              </a:spcBef>
            </a:pPr>
            <a:r>
              <a:rPr lang="en-US" sz="2213" b="1">
                <a:solidFill>
                  <a:srgbClr val="FFFFFF"/>
                </a:solidFill>
                <a:latin typeface="Open Sans Bold"/>
                <a:ea typeface="Open Sans Bold"/>
                <a:cs typeface="Open Sans Bold"/>
                <a:sym typeface="Open Sans Bold"/>
              </a:rPr>
              <a:t>Map integration with Google Maps API</a:t>
            </a:r>
          </a:p>
        </p:txBody>
      </p:sp>
      <p:sp>
        <p:nvSpPr>
          <p:cNvPr id="22" name="TextBox 22"/>
          <p:cNvSpPr txBox="1"/>
          <p:nvPr/>
        </p:nvSpPr>
        <p:spPr>
          <a:xfrm>
            <a:off x="2511261" y="1513939"/>
            <a:ext cx="13051248" cy="686041"/>
          </a:xfrm>
          <a:prstGeom prst="rect">
            <a:avLst/>
          </a:prstGeom>
        </p:spPr>
        <p:txBody>
          <a:bodyPr lIns="0" tIns="0" rIns="0" bIns="0" rtlCol="0" anchor="t">
            <a:spAutoFit/>
          </a:bodyPr>
          <a:lstStyle/>
          <a:p>
            <a:pPr algn="just">
              <a:lnSpc>
                <a:spcPts val="2885"/>
              </a:lnSpc>
            </a:pPr>
            <a:r>
              <a:rPr lang="en-US" sz="1718" b="1">
                <a:solidFill>
                  <a:srgbClr val="FFFFFF"/>
                </a:solidFill>
                <a:latin typeface="Open Sans Bold"/>
                <a:ea typeface="Open Sans Bold"/>
                <a:cs typeface="Open Sans Bold"/>
                <a:sym typeface="Open Sans Bold"/>
              </a:rPr>
              <a:t>Display Air levels for CH4, CO2, SO2, and NO2 gases values on the heatmap based on different locations, show the history of air pollution and insights of air pollution</a:t>
            </a:r>
          </a:p>
        </p:txBody>
      </p:sp>
      <p:sp>
        <p:nvSpPr>
          <p:cNvPr id="23" name="TextBox 23"/>
          <p:cNvSpPr txBox="1"/>
          <p:nvPr/>
        </p:nvSpPr>
        <p:spPr>
          <a:xfrm>
            <a:off x="15937270" y="8742603"/>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51</a:t>
            </a:r>
          </a:p>
        </p:txBody>
      </p:sp>
      <p:sp>
        <p:nvSpPr>
          <p:cNvPr id="24" name="TextBox 24"/>
          <p:cNvSpPr txBox="1"/>
          <p:nvPr/>
        </p:nvSpPr>
        <p:spPr>
          <a:xfrm>
            <a:off x="1789352" y="6920352"/>
            <a:ext cx="528550" cy="413660"/>
          </a:xfrm>
          <a:prstGeom prst="rect">
            <a:avLst/>
          </a:prstGeom>
        </p:spPr>
        <p:txBody>
          <a:bodyPr lIns="0" tIns="0" rIns="0" bIns="0" rtlCol="0" anchor="t">
            <a:spAutoFit/>
          </a:bodyPr>
          <a:lstStyle/>
          <a:p>
            <a:pPr algn="l">
              <a:lnSpc>
                <a:spcPts val="3420"/>
              </a:lnSpc>
            </a:pPr>
            <a:r>
              <a:rPr lang="en-US" sz="2035" b="1">
                <a:solidFill>
                  <a:srgbClr val="242424"/>
                </a:solidFill>
                <a:latin typeface="Open Sans Bold"/>
                <a:ea typeface="Open Sans Bold"/>
                <a:cs typeface="Open Sans Bold"/>
                <a:sym typeface="Open Sans Bold"/>
              </a:rPr>
              <a:t>10%</a:t>
            </a:r>
          </a:p>
        </p:txBody>
      </p:sp>
      <p:sp>
        <p:nvSpPr>
          <p:cNvPr id="25" name="Freeform 25"/>
          <p:cNvSpPr/>
          <p:nvPr/>
        </p:nvSpPr>
        <p:spPr>
          <a:xfrm>
            <a:off x="2420972" y="4810544"/>
            <a:ext cx="13365590" cy="723465"/>
          </a:xfrm>
          <a:custGeom>
            <a:avLst/>
            <a:gdLst/>
            <a:ahLst/>
            <a:cxnLst/>
            <a:rect l="l" t="t" r="r" b="b"/>
            <a:pathLst>
              <a:path w="13365590" h="723465">
                <a:moveTo>
                  <a:pt x="0" y="0"/>
                </a:moveTo>
                <a:lnTo>
                  <a:pt x="13365590" y="0"/>
                </a:lnTo>
                <a:lnTo>
                  <a:pt x="13365590" y="723465"/>
                </a:lnTo>
                <a:lnTo>
                  <a:pt x="0" y="7234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2634909" y="5063707"/>
            <a:ext cx="14618173" cy="702402"/>
          </a:xfrm>
          <a:prstGeom prst="rect">
            <a:avLst/>
          </a:prstGeom>
        </p:spPr>
        <p:txBody>
          <a:bodyPr lIns="0" tIns="0" rIns="0" bIns="0" rtlCol="0" anchor="t">
            <a:spAutoFit/>
          </a:bodyPr>
          <a:lstStyle/>
          <a:p>
            <a:pPr algn="l">
              <a:lnSpc>
                <a:spcPts val="2341"/>
              </a:lnSpc>
            </a:pPr>
            <a:r>
              <a:rPr lang="en-US" sz="2364" b="1">
                <a:solidFill>
                  <a:srgbClr val="FFFFFF"/>
                </a:solidFill>
                <a:latin typeface="Open Sans Bold"/>
                <a:ea typeface="Open Sans Bold"/>
                <a:cs typeface="Open Sans Bold"/>
                <a:sym typeface="Open Sans Bold"/>
              </a:rPr>
              <a:t>Recommendation of optimal travel time using current and forcasted air quality data</a:t>
            </a:r>
          </a:p>
          <a:p>
            <a:pPr algn="ctr">
              <a:lnSpc>
                <a:spcPts val="3973"/>
              </a:lnSpc>
              <a:spcBef>
                <a:spcPct val="0"/>
              </a:spcBef>
            </a:pPr>
            <a:endParaRPr lang="en-US" sz="2364" b="1">
              <a:solidFill>
                <a:srgbClr val="FFFFFF"/>
              </a:solidFill>
              <a:latin typeface="Open Sans Bold"/>
              <a:ea typeface="Open Sans Bold"/>
              <a:cs typeface="Open Sans Bold"/>
              <a:sym typeface="Open Sans Bold"/>
            </a:endParaRPr>
          </a:p>
        </p:txBody>
      </p:sp>
      <p:sp>
        <p:nvSpPr>
          <p:cNvPr id="27" name="Freeform 27"/>
          <p:cNvSpPr/>
          <p:nvPr/>
        </p:nvSpPr>
        <p:spPr>
          <a:xfrm>
            <a:off x="1543023" y="6678846"/>
            <a:ext cx="1021209" cy="1001448"/>
          </a:xfrm>
          <a:custGeom>
            <a:avLst/>
            <a:gdLst/>
            <a:ahLst/>
            <a:cxnLst/>
            <a:rect l="l" t="t" r="r" b="b"/>
            <a:pathLst>
              <a:path w="1021209" h="1001448">
                <a:moveTo>
                  <a:pt x="0" y="0"/>
                </a:moveTo>
                <a:lnTo>
                  <a:pt x="1021208" y="0"/>
                </a:lnTo>
                <a:lnTo>
                  <a:pt x="1021208" y="1001447"/>
                </a:lnTo>
                <a:lnTo>
                  <a:pt x="0" y="100144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28" name="Group 28"/>
          <p:cNvGrpSpPr/>
          <p:nvPr/>
        </p:nvGrpSpPr>
        <p:grpSpPr>
          <a:xfrm>
            <a:off x="6950944" y="7691701"/>
            <a:ext cx="2318984" cy="560055"/>
            <a:chOff x="0" y="0"/>
            <a:chExt cx="610761" cy="147504"/>
          </a:xfrm>
        </p:grpSpPr>
        <p:sp>
          <p:nvSpPr>
            <p:cNvPr id="29" name="Freeform 29"/>
            <p:cNvSpPr/>
            <p:nvPr/>
          </p:nvSpPr>
          <p:spPr>
            <a:xfrm>
              <a:off x="0" y="0"/>
              <a:ext cx="610761" cy="147504"/>
            </a:xfrm>
            <a:custGeom>
              <a:avLst/>
              <a:gdLst/>
              <a:ahLst/>
              <a:cxnLst/>
              <a:rect l="l" t="t" r="r" b="b"/>
              <a:pathLst>
                <a:path w="610761" h="147504">
                  <a:moveTo>
                    <a:pt x="407561" y="0"/>
                  </a:moveTo>
                  <a:lnTo>
                    <a:pt x="0" y="0"/>
                  </a:lnTo>
                  <a:lnTo>
                    <a:pt x="0" y="147504"/>
                  </a:lnTo>
                  <a:lnTo>
                    <a:pt x="407561" y="147504"/>
                  </a:lnTo>
                  <a:lnTo>
                    <a:pt x="610761" y="73752"/>
                  </a:lnTo>
                  <a:lnTo>
                    <a:pt x="407561" y="0"/>
                  </a:lnTo>
                  <a:close/>
                </a:path>
              </a:pathLst>
            </a:custGeom>
            <a:solidFill>
              <a:srgbClr val="F37726"/>
            </a:solidFill>
          </p:spPr>
        </p:sp>
        <p:sp>
          <p:nvSpPr>
            <p:cNvPr id="30" name="TextBox 30"/>
            <p:cNvSpPr txBox="1"/>
            <p:nvPr/>
          </p:nvSpPr>
          <p:spPr>
            <a:xfrm>
              <a:off x="0" y="-104775"/>
              <a:ext cx="496461" cy="252279"/>
            </a:xfrm>
            <a:prstGeom prst="rect">
              <a:avLst/>
            </a:prstGeom>
          </p:spPr>
          <p:txBody>
            <a:bodyPr lIns="50800" tIns="50800" rIns="50800" bIns="50800" rtlCol="0" anchor="ctr"/>
            <a:lstStyle/>
            <a:p>
              <a:pPr algn="l">
                <a:lnSpc>
                  <a:spcPts val="3973"/>
                </a:lnSpc>
              </a:pPr>
              <a:r>
                <a:rPr lang="en-US" sz="2364" b="1">
                  <a:solidFill>
                    <a:srgbClr val="000000"/>
                  </a:solidFill>
                  <a:latin typeface="Open Sans Bold"/>
                  <a:ea typeface="Open Sans Bold"/>
                  <a:cs typeface="Open Sans Bold"/>
                  <a:sym typeface="Open Sans Bold"/>
                </a:rPr>
                <a:t>Bugs Fixing</a:t>
              </a:r>
            </a:p>
          </p:txBody>
        </p:sp>
      </p:grpSp>
      <p:grpSp>
        <p:nvGrpSpPr>
          <p:cNvPr id="31" name="Group 31"/>
          <p:cNvGrpSpPr/>
          <p:nvPr/>
        </p:nvGrpSpPr>
        <p:grpSpPr>
          <a:xfrm>
            <a:off x="2523844" y="7650152"/>
            <a:ext cx="3375731" cy="643152"/>
            <a:chOff x="0" y="0"/>
            <a:chExt cx="889081" cy="169390"/>
          </a:xfrm>
        </p:grpSpPr>
        <p:sp>
          <p:nvSpPr>
            <p:cNvPr id="32" name="Freeform 32"/>
            <p:cNvSpPr/>
            <p:nvPr/>
          </p:nvSpPr>
          <p:spPr>
            <a:xfrm>
              <a:off x="0" y="0"/>
              <a:ext cx="889081" cy="169390"/>
            </a:xfrm>
            <a:custGeom>
              <a:avLst/>
              <a:gdLst/>
              <a:ahLst/>
              <a:cxnLst/>
              <a:rect l="l" t="t" r="r" b="b"/>
              <a:pathLst>
                <a:path w="889081" h="169390">
                  <a:moveTo>
                    <a:pt x="685881" y="0"/>
                  </a:moveTo>
                  <a:lnTo>
                    <a:pt x="0" y="0"/>
                  </a:lnTo>
                  <a:lnTo>
                    <a:pt x="0" y="169390"/>
                  </a:lnTo>
                  <a:lnTo>
                    <a:pt x="685881" y="169390"/>
                  </a:lnTo>
                  <a:lnTo>
                    <a:pt x="889081" y="84695"/>
                  </a:lnTo>
                  <a:lnTo>
                    <a:pt x="685881" y="0"/>
                  </a:lnTo>
                  <a:close/>
                </a:path>
              </a:pathLst>
            </a:custGeom>
            <a:solidFill>
              <a:srgbClr val="F37726"/>
            </a:solidFill>
          </p:spPr>
        </p:sp>
        <p:sp>
          <p:nvSpPr>
            <p:cNvPr id="33" name="TextBox 33"/>
            <p:cNvSpPr txBox="1"/>
            <p:nvPr/>
          </p:nvSpPr>
          <p:spPr>
            <a:xfrm>
              <a:off x="0" y="-104775"/>
              <a:ext cx="774781" cy="274165"/>
            </a:xfrm>
            <a:prstGeom prst="rect">
              <a:avLst/>
            </a:prstGeom>
          </p:spPr>
          <p:txBody>
            <a:bodyPr lIns="50800" tIns="50800" rIns="50800" bIns="50800" rtlCol="0" anchor="ctr"/>
            <a:lstStyle/>
            <a:p>
              <a:pPr algn="l">
                <a:lnSpc>
                  <a:spcPts val="3973"/>
                </a:lnSpc>
              </a:pPr>
              <a:r>
                <a:rPr lang="en-US" sz="2364" b="1">
                  <a:solidFill>
                    <a:srgbClr val="000000"/>
                  </a:solidFill>
                  <a:latin typeface="Open Sans Bold"/>
                  <a:ea typeface="Open Sans Bold"/>
                  <a:cs typeface="Open Sans Bold"/>
                  <a:sym typeface="Open Sans Bold"/>
                </a:rPr>
                <a:t>UI Enhancement</a:t>
              </a:r>
            </a:p>
          </p:txBody>
        </p:sp>
      </p:grpSp>
      <p:sp>
        <p:nvSpPr>
          <p:cNvPr id="34" name="TextBox 34"/>
          <p:cNvSpPr txBox="1"/>
          <p:nvPr/>
        </p:nvSpPr>
        <p:spPr>
          <a:xfrm>
            <a:off x="2572323" y="6796622"/>
            <a:ext cx="4786938" cy="632545"/>
          </a:xfrm>
          <a:prstGeom prst="rect">
            <a:avLst/>
          </a:prstGeom>
        </p:spPr>
        <p:txBody>
          <a:bodyPr lIns="0" tIns="0" rIns="0" bIns="0" rtlCol="0" anchor="t">
            <a:spAutoFit/>
          </a:bodyPr>
          <a:lstStyle/>
          <a:p>
            <a:pPr algn="l">
              <a:lnSpc>
                <a:spcPts val="4922"/>
              </a:lnSpc>
            </a:pPr>
            <a:r>
              <a:rPr lang="en-US" sz="2929" b="1">
                <a:solidFill>
                  <a:srgbClr val="004AAD"/>
                </a:solidFill>
                <a:latin typeface="Open Sans Bold"/>
                <a:ea typeface="Open Sans Bold"/>
                <a:cs typeface="Open Sans Bold"/>
                <a:sym typeface="Open Sans Bold"/>
              </a:rPr>
              <a:t>Future Implementations</a:t>
            </a:r>
          </a:p>
        </p:txBody>
      </p:sp>
      <p:sp>
        <p:nvSpPr>
          <p:cNvPr id="35" name="Freeform 35"/>
          <p:cNvSpPr/>
          <p:nvPr/>
        </p:nvSpPr>
        <p:spPr>
          <a:xfrm>
            <a:off x="9492430" y="7624372"/>
            <a:ext cx="726082" cy="726082"/>
          </a:xfrm>
          <a:custGeom>
            <a:avLst/>
            <a:gdLst/>
            <a:ahLst/>
            <a:cxnLst/>
            <a:rect l="l" t="t" r="r" b="b"/>
            <a:pathLst>
              <a:path w="726082" h="726082">
                <a:moveTo>
                  <a:pt x="0" y="0"/>
                </a:moveTo>
                <a:lnTo>
                  <a:pt x="726081" y="0"/>
                </a:lnTo>
                <a:lnTo>
                  <a:pt x="726081" y="726082"/>
                </a:lnTo>
                <a:lnTo>
                  <a:pt x="0" y="726082"/>
                </a:lnTo>
                <a:lnTo>
                  <a:pt x="0" y="0"/>
                </a:lnTo>
                <a:close/>
              </a:path>
            </a:pathLst>
          </a:custGeom>
          <a:blipFill>
            <a:blip r:embed="rId11"/>
            <a:stretch>
              <a:fillRect/>
            </a:stretch>
          </a:blipFill>
        </p:spPr>
      </p:sp>
      <p:sp>
        <p:nvSpPr>
          <p:cNvPr id="36" name="Freeform 36"/>
          <p:cNvSpPr/>
          <p:nvPr/>
        </p:nvSpPr>
        <p:spPr>
          <a:xfrm>
            <a:off x="1694978" y="7611508"/>
            <a:ext cx="726082" cy="726082"/>
          </a:xfrm>
          <a:custGeom>
            <a:avLst/>
            <a:gdLst/>
            <a:ahLst/>
            <a:cxnLst/>
            <a:rect l="l" t="t" r="r" b="b"/>
            <a:pathLst>
              <a:path w="726082" h="726082">
                <a:moveTo>
                  <a:pt x="0" y="0"/>
                </a:moveTo>
                <a:lnTo>
                  <a:pt x="726082" y="0"/>
                </a:lnTo>
                <a:lnTo>
                  <a:pt x="726082" y="726082"/>
                </a:lnTo>
                <a:lnTo>
                  <a:pt x="0" y="726082"/>
                </a:lnTo>
                <a:lnTo>
                  <a:pt x="0" y="0"/>
                </a:lnTo>
                <a:close/>
              </a:path>
            </a:pathLst>
          </a:custGeom>
          <a:blipFill>
            <a:blip r:embed="rId11"/>
            <a:stretch>
              <a:fillRect/>
            </a:stretch>
          </a:blipFill>
        </p:spPr>
      </p:sp>
      <p:grpSp>
        <p:nvGrpSpPr>
          <p:cNvPr id="37" name="Group 37"/>
          <p:cNvGrpSpPr/>
          <p:nvPr/>
        </p:nvGrpSpPr>
        <p:grpSpPr>
          <a:xfrm>
            <a:off x="10437586" y="7692413"/>
            <a:ext cx="5009344" cy="560055"/>
            <a:chOff x="0" y="0"/>
            <a:chExt cx="1319333" cy="147504"/>
          </a:xfrm>
        </p:grpSpPr>
        <p:sp>
          <p:nvSpPr>
            <p:cNvPr id="38" name="Freeform 38"/>
            <p:cNvSpPr/>
            <p:nvPr/>
          </p:nvSpPr>
          <p:spPr>
            <a:xfrm>
              <a:off x="0" y="0"/>
              <a:ext cx="1319333" cy="147504"/>
            </a:xfrm>
            <a:custGeom>
              <a:avLst/>
              <a:gdLst/>
              <a:ahLst/>
              <a:cxnLst/>
              <a:rect l="l" t="t" r="r" b="b"/>
              <a:pathLst>
                <a:path w="1319333" h="147504">
                  <a:moveTo>
                    <a:pt x="1116133" y="0"/>
                  </a:moveTo>
                  <a:lnTo>
                    <a:pt x="0" y="0"/>
                  </a:lnTo>
                  <a:lnTo>
                    <a:pt x="0" y="147504"/>
                  </a:lnTo>
                  <a:lnTo>
                    <a:pt x="1116133" y="147504"/>
                  </a:lnTo>
                  <a:lnTo>
                    <a:pt x="1319333" y="73752"/>
                  </a:lnTo>
                  <a:lnTo>
                    <a:pt x="1116133" y="0"/>
                  </a:lnTo>
                  <a:close/>
                </a:path>
              </a:pathLst>
            </a:custGeom>
            <a:solidFill>
              <a:srgbClr val="F37726"/>
            </a:solidFill>
          </p:spPr>
        </p:sp>
        <p:sp>
          <p:nvSpPr>
            <p:cNvPr id="39" name="TextBox 39"/>
            <p:cNvSpPr txBox="1"/>
            <p:nvPr/>
          </p:nvSpPr>
          <p:spPr>
            <a:xfrm>
              <a:off x="0" y="-104775"/>
              <a:ext cx="1205033" cy="252279"/>
            </a:xfrm>
            <a:prstGeom prst="rect">
              <a:avLst/>
            </a:prstGeom>
          </p:spPr>
          <p:txBody>
            <a:bodyPr lIns="50800" tIns="50800" rIns="50800" bIns="50800" rtlCol="0" anchor="ctr"/>
            <a:lstStyle/>
            <a:p>
              <a:pPr algn="l">
                <a:lnSpc>
                  <a:spcPts val="3973"/>
                </a:lnSpc>
              </a:pPr>
              <a:r>
                <a:rPr lang="en-US" sz="2364" b="1">
                  <a:solidFill>
                    <a:srgbClr val="000000"/>
                  </a:solidFill>
                  <a:latin typeface="Open Sans Bold"/>
                  <a:ea typeface="Open Sans Bold"/>
                  <a:cs typeface="Open Sans Bold"/>
                  <a:sym typeface="Open Sans Bold"/>
                </a:rPr>
                <a:t>Increasing the performance</a:t>
              </a:r>
            </a:p>
          </p:txBody>
        </p:sp>
      </p:grpSp>
      <p:sp>
        <p:nvSpPr>
          <p:cNvPr id="40" name="Freeform 40"/>
          <p:cNvSpPr/>
          <p:nvPr/>
        </p:nvSpPr>
        <p:spPr>
          <a:xfrm>
            <a:off x="6002360" y="7692413"/>
            <a:ext cx="726082" cy="726082"/>
          </a:xfrm>
          <a:custGeom>
            <a:avLst/>
            <a:gdLst/>
            <a:ahLst/>
            <a:cxnLst/>
            <a:rect l="l" t="t" r="r" b="b"/>
            <a:pathLst>
              <a:path w="726082" h="726082">
                <a:moveTo>
                  <a:pt x="0" y="0"/>
                </a:moveTo>
                <a:lnTo>
                  <a:pt x="726081" y="0"/>
                </a:lnTo>
                <a:lnTo>
                  <a:pt x="726081" y="726082"/>
                </a:lnTo>
                <a:lnTo>
                  <a:pt x="0" y="726082"/>
                </a:lnTo>
                <a:lnTo>
                  <a:pt x="0" y="0"/>
                </a:lnTo>
                <a:close/>
              </a:path>
            </a:pathLst>
          </a:custGeom>
          <a:blipFill>
            <a:blip r:embed="rId11"/>
            <a:stretch>
              <a:fillRect/>
            </a:stretch>
          </a:blipFill>
        </p:spPr>
      </p:sp>
      <p:sp>
        <p:nvSpPr>
          <p:cNvPr id="41" name="Freeform 41"/>
          <p:cNvSpPr/>
          <p:nvPr/>
        </p:nvSpPr>
        <p:spPr>
          <a:xfrm>
            <a:off x="2390083" y="3986284"/>
            <a:ext cx="13373631" cy="723901"/>
          </a:xfrm>
          <a:custGeom>
            <a:avLst/>
            <a:gdLst/>
            <a:ahLst/>
            <a:cxnLst/>
            <a:rect l="l" t="t" r="r" b="b"/>
            <a:pathLst>
              <a:path w="13373631" h="723901">
                <a:moveTo>
                  <a:pt x="0" y="0"/>
                </a:moveTo>
                <a:lnTo>
                  <a:pt x="13373631" y="0"/>
                </a:lnTo>
                <a:lnTo>
                  <a:pt x="13373631" y="723901"/>
                </a:lnTo>
                <a:lnTo>
                  <a:pt x="0" y="7239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2" name="TextBox 42"/>
          <p:cNvSpPr txBox="1"/>
          <p:nvPr/>
        </p:nvSpPr>
        <p:spPr>
          <a:xfrm>
            <a:off x="725598" y="4127372"/>
            <a:ext cx="15473787" cy="442951"/>
          </a:xfrm>
          <a:prstGeom prst="rect">
            <a:avLst/>
          </a:prstGeom>
        </p:spPr>
        <p:txBody>
          <a:bodyPr lIns="0" tIns="0" rIns="0" bIns="0" rtlCol="0" anchor="t">
            <a:spAutoFit/>
          </a:bodyPr>
          <a:lstStyle/>
          <a:p>
            <a:pPr algn="ctr">
              <a:lnSpc>
                <a:spcPts val="3805"/>
              </a:lnSpc>
              <a:spcBef>
                <a:spcPct val="0"/>
              </a:spcBef>
            </a:pPr>
            <a:r>
              <a:rPr lang="en-US" sz="2265" b="1">
                <a:solidFill>
                  <a:srgbClr val="FFFFFF"/>
                </a:solidFill>
                <a:latin typeface="Open Sans Bold"/>
                <a:ea typeface="Open Sans Bold"/>
                <a:cs typeface="Open Sans Bold"/>
                <a:sym typeface="Open Sans Bold"/>
              </a:rPr>
              <a:t>Connect with Server backend to integrate with Realtime pollution levels and data</a:t>
            </a:r>
          </a:p>
        </p:txBody>
      </p:sp>
      <p:sp>
        <p:nvSpPr>
          <p:cNvPr id="43" name="Freeform 43"/>
          <p:cNvSpPr/>
          <p:nvPr/>
        </p:nvSpPr>
        <p:spPr>
          <a:xfrm>
            <a:off x="1530615" y="4079747"/>
            <a:ext cx="621070" cy="621070"/>
          </a:xfrm>
          <a:custGeom>
            <a:avLst/>
            <a:gdLst/>
            <a:ahLst/>
            <a:cxnLst/>
            <a:rect l="l" t="t" r="r" b="b"/>
            <a:pathLst>
              <a:path w="621070" h="621070">
                <a:moveTo>
                  <a:pt x="0" y="0"/>
                </a:moveTo>
                <a:lnTo>
                  <a:pt x="621070" y="0"/>
                </a:lnTo>
                <a:lnTo>
                  <a:pt x="621070" y="621070"/>
                </a:lnTo>
                <a:lnTo>
                  <a:pt x="0" y="621070"/>
                </a:lnTo>
                <a:lnTo>
                  <a:pt x="0" y="0"/>
                </a:lnTo>
                <a:close/>
              </a:path>
            </a:pathLst>
          </a:custGeom>
          <a:blipFill>
            <a:blip r:embed="rId6"/>
            <a:stretch>
              <a:fillRect/>
            </a:stretch>
          </a:blipFill>
        </p:spPr>
      </p:sp>
      <p:sp>
        <p:nvSpPr>
          <p:cNvPr id="44" name="Freeform 44"/>
          <p:cNvSpPr/>
          <p:nvPr/>
        </p:nvSpPr>
        <p:spPr>
          <a:xfrm>
            <a:off x="1588894" y="4936998"/>
            <a:ext cx="597032" cy="597032"/>
          </a:xfrm>
          <a:custGeom>
            <a:avLst/>
            <a:gdLst/>
            <a:ahLst/>
            <a:cxnLst/>
            <a:rect l="l" t="t" r="r" b="b"/>
            <a:pathLst>
              <a:path w="597032" h="597032">
                <a:moveTo>
                  <a:pt x="0" y="0"/>
                </a:moveTo>
                <a:lnTo>
                  <a:pt x="597032" y="0"/>
                </a:lnTo>
                <a:lnTo>
                  <a:pt x="597032" y="597032"/>
                </a:lnTo>
                <a:lnTo>
                  <a:pt x="0" y="597032"/>
                </a:lnTo>
                <a:lnTo>
                  <a:pt x="0" y="0"/>
                </a:lnTo>
                <a:close/>
              </a:path>
            </a:pathLst>
          </a:custGeom>
          <a:blipFill>
            <a:blip r:embed="rId6"/>
            <a:stretch>
              <a:fillRect/>
            </a:stretch>
          </a:blipFill>
        </p:spPr>
      </p:sp>
      <p:sp>
        <p:nvSpPr>
          <p:cNvPr id="45" name="Freeform 45"/>
          <p:cNvSpPr/>
          <p:nvPr/>
        </p:nvSpPr>
        <p:spPr>
          <a:xfrm>
            <a:off x="2391263" y="5680384"/>
            <a:ext cx="13365590" cy="723465"/>
          </a:xfrm>
          <a:custGeom>
            <a:avLst/>
            <a:gdLst/>
            <a:ahLst/>
            <a:cxnLst/>
            <a:rect l="l" t="t" r="r" b="b"/>
            <a:pathLst>
              <a:path w="13365590" h="723465">
                <a:moveTo>
                  <a:pt x="0" y="0"/>
                </a:moveTo>
                <a:lnTo>
                  <a:pt x="13365589" y="0"/>
                </a:lnTo>
                <a:lnTo>
                  <a:pt x="13365589" y="723466"/>
                </a:lnTo>
                <a:lnTo>
                  <a:pt x="0" y="7234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6" name="TextBox 46"/>
          <p:cNvSpPr txBox="1"/>
          <p:nvPr/>
        </p:nvSpPr>
        <p:spPr>
          <a:xfrm>
            <a:off x="1057940" y="5804209"/>
            <a:ext cx="15412948" cy="413345"/>
          </a:xfrm>
          <a:prstGeom prst="rect">
            <a:avLst/>
          </a:prstGeom>
        </p:spPr>
        <p:txBody>
          <a:bodyPr lIns="0" tIns="0" rIns="0" bIns="0" rtlCol="0" anchor="t">
            <a:spAutoFit/>
          </a:bodyPr>
          <a:lstStyle/>
          <a:p>
            <a:pPr algn="ctr">
              <a:lnSpc>
                <a:spcPts val="3571"/>
              </a:lnSpc>
              <a:spcBef>
                <a:spcPct val="0"/>
              </a:spcBef>
            </a:pPr>
            <a:r>
              <a:rPr lang="en-US" sz="2125" b="1">
                <a:solidFill>
                  <a:srgbClr val="FFFFFF"/>
                </a:solidFill>
                <a:latin typeface="Open Sans Bold"/>
                <a:ea typeface="Open Sans Bold"/>
                <a:cs typeface="Open Sans Bold"/>
                <a:sym typeface="Open Sans Bold"/>
              </a:rPr>
              <a:t>Backend implementation of Risk exposure level, espcially those affected by health diseases</a:t>
            </a:r>
          </a:p>
        </p:txBody>
      </p:sp>
      <p:sp>
        <p:nvSpPr>
          <p:cNvPr id="47" name="Freeform 47"/>
          <p:cNvSpPr/>
          <p:nvPr/>
        </p:nvSpPr>
        <p:spPr>
          <a:xfrm>
            <a:off x="1623135" y="5711018"/>
            <a:ext cx="597032" cy="597032"/>
          </a:xfrm>
          <a:custGeom>
            <a:avLst/>
            <a:gdLst/>
            <a:ahLst/>
            <a:cxnLst/>
            <a:rect l="l" t="t" r="r" b="b"/>
            <a:pathLst>
              <a:path w="597032" h="597032">
                <a:moveTo>
                  <a:pt x="0" y="0"/>
                </a:moveTo>
                <a:lnTo>
                  <a:pt x="597031" y="0"/>
                </a:lnTo>
                <a:lnTo>
                  <a:pt x="597031" y="597031"/>
                </a:lnTo>
                <a:lnTo>
                  <a:pt x="0" y="597031"/>
                </a:lnTo>
                <a:lnTo>
                  <a:pt x="0" y="0"/>
                </a:lnTo>
                <a:close/>
              </a:path>
            </a:pathLst>
          </a:custGeom>
          <a:blipFill>
            <a:blip r:embed="rId6"/>
            <a:stretch>
              <a:fillRect/>
            </a:stretch>
          </a:blipFill>
        </p:spPr>
      </p:sp>
      <p:grpSp>
        <p:nvGrpSpPr>
          <p:cNvPr id="48" name="Group 48"/>
          <p:cNvGrpSpPr/>
          <p:nvPr/>
        </p:nvGrpSpPr>
        <p:grpSpPr>
          <a:xfrm>
            <a:off x="2523844" y="8623884"/>
            <a:ext cx="3375731" cy="643152"/>
            <a:chOff x="0" y="0"/>
            <a:chExt cx="889081" cy="169390"/>
          </a:xfrm>
        </p:grpSpPr>
        <p:sp>
          <p:nvSpPr>
            <p:cNvPr id="49" name="Freeform 49"/>
            <p:cNvSpPr/>
            <p:nvPr/>
          </p:nvSpPr>
          <p:spPr>
            <a:xfrm>
              <a:off x="0" y="0"/>
              <a:ext cx="889081" cy="169390"/>
            </a:xfrm>
            <a:custGeom>
              <a:avLst/>
              <a:gdLst/>
              <a:ahLst/>
              <a:cxnLst/>
              <a:rect l="l" t="t" r="r" b="b"/>
              <a:pathLst>
                <a:path w="889081" h="169390">
                  <a:moveTo>
                    <a:pt x="685881" y="0"/>
                  </a:moveTo>
                  <a:lnTo>
                    <a:pt x="0" y="0"/>
                  </a:lnTo>
                  <a:lnTo>
                    <a:pt x="0" y="169390"/>
                  </a:lnTo>
                  <a:lnTo>
                    <a:pt x="685881" y="169390"/>
                  </a:lnTo>
                  <a:lnTo>
                    <a:pt x="889081" y="84695"/>
                  </a:lnTo>
                  <a:lnTo>
                    <a:pt x="685881" y="0"/>
                  </a:lnTo>
                  <a:close/>
                </a:path>
              </a:pathLst>
            </a:custGeom>
            <a:solidFill>
              <a:srgbClr val="F37726"/>
            </a:solidFill>
          </p:spPr>
        </p:sp>
        <p:sp>
          <p:nvSpPr>
            <p:cNvPr id="50" name="TextBox 50"/>
            <p:cNvSpPr txBox="1"/>
            <p:nvPr/>
          </p:nvSpPr>
          <p:spPr>
            <a:xfrm>
              <a:off x="0" y="-104775"/>
              <a:ext cx="774781" cy="274165"/>
            </a:xfrm>
            <a:prstGeom prst="rect">
              <a:avLst/>
            </a:prstGeom>
          </p:spPr>
          <p:txBody>
            <a:bodyPr lIns="50800" tIns="50800" rIns="50800" bIns="50800" rtlCol="0" anchor="ctr"/>
            <a:lstStyle/>
            <a:p>
              <a:pPr algn="l">
                <a:lnSpc>
                  <a:spcPts val="3973"/>
                </a:lnSpc>
              </a:pPr>
              <a:r>
                <a:rPr lang="en-US" sz="2364" b="1">
                  <a:solidFill>
                    <a:srgbClr val="000000"/>
                  </a:solidFill>
                  <a:latin typeface="Open Sans Bold"/>
                  <a:ea typeface="Open Sans Bold"/>
                  <a:cs typeface="Open Sans Bold"/>
                  <a:sym typeface="Open Sans Bold"/>
                </a:rPr>
                <a:t>Push Notification </a:t>
              </a:r>
            </a:p>
          </p:txBody>
        </p:sp>
      </p:grpSp>
      <p:sp>
        <p:nvSpPr>
          <p:cNvPr id="51" name="Freeform 51"/>
          <p:cNvSpPr/>
          <p:nvPr/>
        </p:nvSpPr>
        <p:spPr>
          <a:xfrm>
            <a:off x="1694978" y="8585240"/>
            <a:ext cx="726082" cy="726082"/>
          </a:xfrm>
          <a:custGeom>
            <a:avLst/>
            <a:gdLst/>
            <a:ahLst/>
            <a:cxnLst/>
            <a:rect l="l" t="t" r="r" b="b"/>
            <a:pathLst>
              <a:path w="726082" h="726082">
                <a:moveTo>
                  <a:pt x="0" y="0"/>
                </a:moveTo>
                <a:lnTo>
                  <a:pt x="726082" y="0"/>
                </a:lnTo>
                <a:lnTo>
                  <a:pt x="726082" y="726081"/>
                </a:lnTo>
                <a:lnTo>
                  <a:pt x="0" y="726081"/>
                </a:lnTo>
                <a:lnTo>
                  <a:pt x="0" y="0"/>
                </a:lnTo>
                <a:close/>
              </a:path>
            </a:pathLst>
          </a:custGeom>
          <a:blipFill>
            <a:blip r:embed="rId11"/>
            <a:stretch>
              <a:fillRect/>
            </a:stretch>
          </a:blipFill>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448800"/>
            <a:ext cx="18288001" cy="9525"/>
            <a:chOff x="0" y="0"/>
            <a:chExt cx="24384001" cy="12700"/>
          </a:xfrm>
        </p:grpSpPr>
        <p:sp>
          <p:nvSpPr>
            <p:cNvPr id="3" name="Freeform 3"/>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4" name="Freeform 4"/>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5" name="TextBox 5"/>
          <p:cNvSpPr txBox="1"/>
          <p:nvPr/>
        </p:nvSpPr>
        <p:spPr>
          <a:xfrm>
            <a:off x="8494166" y="252095"/>
            <a:ext cx="13172100" cy="1246251"/>
          </a:xfrm>
          <a:prstGeom prst="rect">
            <a:avLst/>
          </a:prstGeom>
        </p:spPr>
        <p:txBody>
          <a:bodyPr lIns="0" tIns="0" rIns="0" bIns="0" rtlCol="0" anchor="t">
            <a:spAutoFit/>
          </a:bodyPr>
          <a:lstStyle/>
          <a:p>
            <a:pPr algn="ctr">
              <a:lnSpc>
                <a:spcPts val="10452"/>
              </a:lnSpc>
            </a:pPr>
            <a:r>
              <a:rPr lang="en-US" sz="6700" b="1">
                <a:solidFill>
                  <a:srgbClr val="242424"/>
                </a:solidFill>
                <a:latin typeface="Open Sans Bold"/>
                <a:ea typeface="Open Sans Bold"/>
                <a:cs typeface="Open Sans Bold"/>
                <a:sym typeface="Open Sans Bold"/>
              </a:rPr>
              <a:t>References</a:t>
            </a:r>
          </a:p>
        </p:txBody>
      </p:sp>
      <p:sp>
        <p:nvSpPr>
          <p:cNvPr id="6" name="TextBox 6"/>
          <p:cNvSpPr txBox="1"/>
          <p:nvPr/>
        </p:nvSpPr>
        <p:spPr>
          <a:xfrm>
            <a:off x="15937270" y="791570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52</a:t>
            </a:r>
          </a:p>
        </p:txBody>
      </p:sp>
      <p:grpSp>
        <p:nvGrpSpPr>
          <p:cNvPr id="7" name="Group 7"/>
          <p:cNvGrpSpPr/>
          <p:nvPr/>
        </p:nvGrpSpPr>
        <p:grpSpPr>
          <a:xfrm>
            <a:off x="152400" y="9601200"/>
            <a:ext cx="18288001" cy="9525"/>
            <a:chOff x="0" y="0"/>
            <a:chExt cx="24384001" cy="12700"/>
          </a:xfrm>
        </p:grpSpPr>
        <p:sp>
          <p:nvSpPr>
            <p:cNvPr id="8" name="Freeform 8"/>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9" name="TextBox 9"/>
          <p:cNvSpPr txBox="1"/>
          <p:nvPr/>
        </p:nvSpPr>
        <p:spPr>
          <a:xfrm>
            <a:off x="4287057" y="97084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IT21152832 | Kumari J.M.D | 2024 - 078</a:t>
            </a:r>
          </a:p>
        </p:txBody>
      </p:sp>
      <p:sp>
        <p:nvSpPr>
          <p:cNvPr id="10" name="TextBox 10"/>
          <p:cNvSpPr txBox="1"/>
          <p:nvPr/>
        </p:nvSpPr>
        <p:spPr>
          <a:xfrm>
            <a:off x="15446930" y="9652004"/>
            <a:ext cx="1589153" cy="421083"/>
          </a:xfrm>
          <a:prstGeom prst="rect">
            <a:avLst/>
          </a:prstGeom>
        </p:spPr>
        <p:txBody>
          <a:bodyPr lIns="0" tIns="0" rIns="0" bIns="0" rtlCol="0" anchor="t">
            <a:spAutoFit/>
          </a:bodyPr>
          <a:lstStyle/>
          <a:p>
            <a:pPr algn="ctr">
              <a:lnSpc>
                <a:spcPts val="3181"/>
              </a:lnSpc>
            </a:pPr>
            <a:r>
              <a:rPr lang="en-US" sz="2039">
                <a:solidFill>
                  <a:srgbClr val="242424"/>
                </a:solidFill>
                <a:latin typeface="Arial"/>
                <a:ea typeface="Arial"/>
                <a:cs typeface="Arial"/>
                <a:sym typeface="Arial"/>
              </a:rPr>
              <a:t>08/05/2024</a:t>
            </a:r>
          </a:p>
        </p:txBody>
      </p:sp>
      <p:sp>
        <p:nvSpPr>
          <p:cNvPr id="11" name="TextBox 11"/>
          <p:cNvSpPr txBox="1"/>
          <p:nvPr/>
        </p:nvSpPr>
        <p:spPr>
          <a:xfrm>
            <a:off x="1186883" y="1162241"/>
            <a:ext cx="15399203" cy="8054221"/>
          </a:xfrm>
          <a:prstGeom prst="rect">
            <a:avLst/>
          </a:prstGeom>
        </p:spPr>
        <p:txBody>
          <a:bodyPr lIns="0" tIns="0" rIns="0" bIns="0" rtlCol="0" anchor="t">
            <a:spAutoFit/>
          </a:bodyPr>
          <a:lstStyle/>
          <a:p>
            <a:pPr algn="just">
              <a:lnSpc>
                <a:spcPts val="3788"/>
              </a:lnSpc>
              <a:spcBef>
                <a:spcPct val="0"/>
              </a:spcBef>
            </a:pPr>
            <a:endParaRPr/>
          </a:p>
          <a:p>
            <a:pPr algn="just">
              <a:lnSpc>
                <a:spcPts val="3788"/>
              </a:lnSpc>
              <a:spcBef>
                <a:spcPct val="0"/>
              </a:spcBef>
            </a:pPr>
            <a:r>
              <a:rPr lang="en-US" sz="2254">
                <a:solidFill>
                  <a:srgbClr val="000000"/>
                </a:solidFill>
                <a:latin typeface="Open Sans"/>
                <a:ea typeface="Open Sans"/>
                <a:cs typeface="Open Sans"/>
                <a:sym typeface="Open Sans"/>
              </a:rPr>
              <a:t>[1]Castell, N., Dauge, F.R., Schneider, P., Vogt, M., Lerner, U., Fishbain, B., Broday, D., and Bartonova, A. (2017). "Can commercial low-cost sensor platforms contribute to air quality monitoring and exposure estimates?" Environment International, 99, 293-302.</a:t>
            </a:r>
          </a:p>
          <a:p>
            <a:pPr algn="just">
              <a:lnSpc>
                <a:spcPts val="3788"/>
              </a:lnSpc>
              <a:spcBef>
                <a:spcPct val="0"/>
              </a:spcBef>
            </a:pPr>
            <a:endParaRPr lang="en-US" sz="2254">
              <a:solidFill>
                <a:srgbClr val="000000"/>
              </a:solidFill>
              <a:latin typeface="Open Sans"/>
              <a:ea typeface="Open Sans"/>
              <a:cs typeface="Open Sans"/>
              <a:sym typeface="Open Sans"/>
            </a:endParaRPr>
          </a:p>
          <a:p>
            <a:pPr algn="just">
              <a:lnSpc>
                <a:spcPts val="3788"/>
              </a:lnSpc>
              <a:spcBef>
                <a:spcPct val="0"/>
              </a:spcBef>
            </a:pPr>
            <a:r>
              <a:rPr lang="en-US" sz="2254">
                <a:solidFill>
                  <a:srgbClr val="000000"/>
                </a:solidFill>
                <a:latin typeface="Open Sans"/>
                <a:ea typeface="Open Sans"/>
                <a:cs typeface="Open Sans"/>
                <a:sym typeface="Open Sans"/>
              </a:rPr>
              <a:t>[2]Zhang, W., Vazquez-Canteli, J.R., and Sadiq, R. (2016).” A real-time air quality routing algorithm: Reducing human exposure to outdoor air pollution. “69, 281-300.</a:t>
            </a:r>
          </a:p>
          <a:p>
            <a:pPr algn="just">
              <a:lnSpc>
                <a:spcPts val="3788"/>
              </a:lnSpc>
              <a:spcBef>
                <a:spcPct val="0"/>
              </a:spcBef>
            </a:pPr>
            <a:endParaRPr lang="en-US" sz="2254">
              <a:solidFill>
                <a:srgbClr val="000000"/>
              </a:solidFill>
              <a:latin typeface="Open Sans"/>
              <a:ea typeface="Open Sans"/>
              <a:cs typeface="Open Sans"/>
              <a:sym typeface="Open Sans"/>
            </a:endParaRPr>
          </a:p>
          <a:p>
            <a:pPr algn="just">
              <a:lnSpc>
                <a:spcPts val="3786"/>
              </a:lnSpc>
              <a:spcBef>
                <a:spcPct val="0"/>
              </a:spcBef>
            </a:pPr>
            <a:r>
              <a:rPr lang="en-US" sz="2254">
                <a:solidFill>
                  <a:srgbClr val="000000"/>
                </a:solidFill>
                <a:latin typeface="Open Sans"/>
                <a:ea typeface="Open Sans"/>
                <a:cs typeface="Open Sans"/>
                <a:sym typeface="Open Sans"/>
              </a:rPr>
              <a:t>[3]Tsai, J.H., Lv, N., and Wang, Y. (2016). “A heatmap-based visualization framework for air pollution monitoring data. Journal of Ambient Intelligence and Humanized Computing,” 7(4), 499-512.</a:t>
            </a:r>
          </a:p>
          <a:p>
            <a:pPr algn="just">
              <a:lnSpc>
                <a:spcPts val="3786"/>
              </a:lnSpc>
              <a:spcBef>
                <a:spcPct val="0"/>
              </a:spcBef>
            </a:pPr>
            <a:endParaRPr lang="en-US" sz="2254">
              <a:solidFill>
                <a:srgbClr val="000000"/>
              </a:solidFill>
              <a:latin typeface="Open Sans"/>
              <a:ea typeface="Open Sans"/>
              <a:cs typeface="Open Sans"/>
              <a:sym typeface="Open Sans"/>
            </a:endParaRPr>
          </a:p>
          <a:p>
            <a:pPr algn="just">
              <a:lnSpc>
                <a:spcPts val="3786"/>
              </a:lnSpc>
              <a:spcBef>
                <a:spcPct val="0"/>
              </a:spcBef>
            </a:pPr>
            <a:r>
              <a:rPr lang="en-US" sz="2254">
                <a:solidFill>
                  <a:srgbClr val="000000"/>
                </a:solidFill>
                <a:latin typeface="Open Sans"/>
                <a:ea typeface="Open Sans"/>
                <a:cs typeface="Open Sans"/>
                <a:sym typeface="Open Sans"/>
              </a:rPr>
              <a:t>[4]“What are the WHO Air quality guidelines?,” WHO newsroom, Sep.22, 2021. [Online]. Available:https://www.who.int/news-room/feature-stories/detail/what-are-the-who-air-quality-guidelines</a:t>
            </a:r>
          </a:p>
          <a:p>
            <a:pPr algn="just">
              <a:lnSpc>
                <a:spcPts val="3779"/>
              </a:lnSpc>
              <a:spcBef>
                <a:spcPct val="0"/>
              </a:spcBef>
            </a:pPr>
            <a:endParaRPr lang="en-US" sz="2254">
              <a:solidFill>
                <a:srgbClr val="000000"/>
              </a:solidFill>
              <a:latin typeface="Open Sans"/>
              <a:ea typeface="Open Sans"/>
              <a:cs typeface="Open Sans"/>
              <a:sym typeface="Open Sans"/>
            </a:endParaRPr>
          </a:p>
          <a:p>
            <a:pPr algn="just">
              <a:lnSpc>
                <a:spcPts val="3779"/>
              </a:lnSpc>
              <a:spcBef>
                <a:spcPct val="0"/>
              </a:spcBef>
            </a:pPr>
            <a:r>
              <a:rPr lang="en-US" sz="2250">
                <a:solidFill>
                  <a:srgbClr val="000000"/>
                </a:solidFill>
                <a:latin typeface="Open Sans"/>
                <a:ea typeface="Open Sans"/>
                <a:cs typeface="Open Sans"/>
                <a:sym typeface="Open Sans"/>
              </a:rPr>
              <a:t>[5]A. Manuel, G. F. Sathyraj, R. C. Joseph, S. A. Philip, and S. M. Thomas, "AI-Integrated IoT-Enabled Smart Mask For SoS Alerting And Disease Prediction Based On Air Pollutants," in Proc. 2023 Int. Conf. Signal Process., Comput., Electron., Power, Telecommun. (IConSCEPT), 2023, pp. 1-6</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223999" y="-1907351"/>
            <a:ext cx="7850232" cy="17945317"/>
            <a:chOff x="0" y="0"/>
            <a:chExt cx="10466976" cy="23927089"/>
          </a:xfrm>
        </p:grpSpPr>
        <p:sp>
          <p:nvSpPr>
            <p:cNvPr id="3" name="Freeform 3"/>
            <p:cNvSpPr/>
            <p:nvPr/>
          </p:nvSpPr>
          <p:spPr>
            <a:xfrm>
              <a:off x="0" y="0"/>
              <a:ext cx="10466959" cy="23927054"/>
            </a:xfrm>
            <a:custGeom>
              <a:avLst/>
              <a:gdLst/>
              <a:ahLst/>
              <a:cxnLst/>
              <a:rect l="l" t="t" r="r" b="b"/>
              <a:pathLst>
                <a:path w="10466959" h="23927054">
                  <a:moveTo>
                    <a:pt x="0" y="0"/>
                  </a:moveTo>
                  <a:lnTo>
                    <a:pt x="10466959" y="0"/>
                  </a:lnTo>
                  <a:lnTo>
                    <a:pt x="10466959" y="23927054"/>
                  </a:lnTo>
                  <a:lnTo>
                    <a:pt x="0" y="23927054"/>
                  </a:lnTo>
                  <a:close/>
                </a:path>
              </a:pathLst>
            </a:custGeom>
            <a:solidFill>
              <a:srgbClr val="DB620B">
                <a:alpha val="56863"/>
              </a:srgbClr>
            </a:solidFill>
          </p:spPr>
        </p:sp>
      </p:grpSp>
      <p:sp>
        <p:nvSpPr>
          <p:cNvPr id="4" name="Freeform 4"/>
          <p:cNvSpPr/>
          <p:nvPr/>
        </p:nvSpPr>
        <p:spPr>
          <a:xfrm rot="5400000">
            <a:off x="9317010" y="1316010"/>
            <a:ext cx="8970990" cy="8970990"/>
          </a:xfrm>
          <a:custGeom>
            <a:avLst/>
            <a:gdLst/>
            <a:ahLst/>
            <a:cxnLst/>
            <a:rect l="l" t="t" r="r" b="b"/>
            <a:pathLst>
              <a:path w="8970990" h="8970990">
                <a:moveTo>
                  <a:pt x="0" y="0"/>
                </a:moveTo>
                <a:lnTo>
                  <a:pt x="8970990" y="0"/>
                </a:lnTo>
                <a:lnTo>
                  <a:pt x="8970990" y="8970990"/>
                </a:lnTo>
                <a:lnTo>
                  <a:pt x="0" y="8970990"/>
                </a:lnTo>
                <a:lnTo>
                  <a:pt x="0" y="0"/>
                </a:lnTo>
                <a:close/>
              </a:path>
            </a:pathLst>
          </a:custGeom>
          <a:blipFill>
            <a:blip r:embed="rId3"/>
            <a:stretch>
              <a:fillRect/>
            </a:stretch>
          </a:blipFill>
        </p:spPr>
      </p:sp>
      <p:sp>
        <p:nvSpPr>
          <p:cNvPr id="5" name="Freeform 5"/>
          <p:cNvSpPr/>
          <p:nvPr/>
        </p:nvSpPr>
        <p:spPr>
          <a:xfrm>
            <a:off x="3454509" y="9432217"/>
            <a:ext cx="14833491" cy="850138"/>
          </a:xfrm>
          <a:custGeom>
            <a:avLst/>
            <a:gdLst/>
            <a:ahLst/>
            <a:cxnLst/>
            <a:rect l="l" t="t" r="r" b="b"/>
            <a:pathLst>
              <a:path w="14833491" h="850138">
                <a:moveTo>
                  <a:pt x="0" y="0"/>
                </a:moveTo>
                <a:lnTo>
                  <a:pt x="14833491" y="0"/>
                </a:lnTo>
                <a:lnTo>
                  <a:pt x="14833491" y="850138"/>
                </a:lnTo>
                <a:lnTo>
                  <a:pt x="0" y="850138"/>
                </a:lnTo>
                <a:lnTo>
                  <a:pt x="0" y="0"/>
                </a:lnTo>
                <a:close/>
              </a:path>
            </a:pathLst>
          </a:custGeom>
          <a:blipFill>
            <a:blip r:embed="rId4"/>
            <a:stretch>
              <a:fillRect t="-44187" b="-44188"/>
            </a:stretch>
          </a:blipFill>
        </p:spPr>
      </p:sp>
      <p:sp>
        <p:nvSpPr>
          <p:cNvPr id="6" name="TextBox 6"/>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  2024 - 078</a:t>
            </a:r>
          </a:p>
        </p:txBody>
      </p:sp>
      <p:sp>
        <p:nvSpPr>
          <p:cNvPr id="7" name="Freeform 7"/>
          <p:cNvSpPr/>
          <p:nvPr/>
        </p:nvSpPr>
        <p:spPr>
          <a:xfrm>
            <a:off x="0" y="940589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5"/>
            <a:stretch>
              <a:fillRect r="-58498"/>
            </a:stretch>
          </a:blipFill>
        </p:spPr>
      </p:sp>
      <p:grpSp>
        <p:nvGrpSpPr>
          <p:cNvPr id="8" name="Group 8"/>
          <p:cNvGrpSpPr/>
          <p:nvPr/>
        </p:nvGrpSpPr>
        <p:grpSpPr>
          <a:xfrm>
            <a:off x="13771776" y="726647"/>
            <a:ext cx="3487525" cy="3487525"/>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6"/>
              <a:stretch>
                <a:fillRect t="-6345" b="-6345"/>
              </a:stretch>
            </a:blipFill>
          </p:spPr>
        </p:sp>
      </p:grpSp>
      <p:sp>
        <p:nvSpPr>
          <p:cNvPr id="10" name="TextBox 10"/>
          <p:cNvSpPr txBox="1"/>
          <p:nvPr/>
        </p:nvSpPr>
        <p:spPr>
          <a:xfrm>
            <a:off x="3917487" y="6218339"/>
            <a:ext cx="11159873" cy="935742"/>
          </a:xfrm>
          <a:prstGeom prst="rect">
            <a:avLst/>
          </a:prstGeom>
        </p:spPr>
        <p:txBody>
          <a:bodyPr lIns="0" tIns="0" rIns="0" bIns="0" rtlCol="0" anchor="t">
            <a:spAutoFit/>
          </a:bodyPr>
          <a:lstStyle/>
          <a:p>
            <a:pPr algn="ctr">
              <a:lnSpc>
                <a:spcPts val="7070"/>
              </a:lnSpc>
            </a:pPr>
            <a:r>
              <a:rPr lang="en-US" sz="4531">
                <a:solidFill>
                  <a:srgbClr val="FFFFFF"/>
                </a:solidFill>
                <a:latin typeface="Arial"/>
                <a:ea typeface="Arial"/>
                <a:cs typeface="Arial"/>
                <a:sym typeface="Arial"/>
              </a:rPr>
              <a:t>Specialization : Information Technoogy</a:t>
            </a:r>
          </a:p>
        </p:txBody>
      </p:sp>
      <p:sp>
        <p:nvSpPr>
          <p:cNvPr id="11" name="TextBox 11"/>
          <p:cNvSpPr txBox="1"/>
          <p:nvPr/>
        </p:nvSpPr>
        <p:spPr>
          <a:xfrm>
            <a:off x="502920" y="4343960"/>
            <a:ext cx="18288001" cy="1397137"/>
          </a:xfrm>
          <a:prstGeom prst="rect">
            <a:avLst/>
          </a:prstGeom>
        </p:spPr>
        <p:txBody>
          <a:bodyPr lIns="0" tIns="0" rIns="0" bIns="0" rtlCol="0" anchor="t">
            <a:spAutoFit/>
          </a:bodyPr>
          <a:lstStyle/>
          <a:p>
            <a:pPr algn="ctr">
              <a:lnSpc>
                <a:spcPts val="10502"/>
              </a:lnSpc>
            </a:pPr>
            <a:r>
              <a:rPr lang="en-US" sz="6732">
                <a:solidFill>
                  <a:srgbClr val="FFFFFF"/>
                </a:solidFill>
                <a:latin typeface="Arial"/>
                <a:ea typeface="Arial"/>
                <a:cs typeface="Arial"/>
                <a:sym typeface="Arial"/>
              </a:rPr>
              <a:t>IT21057588 |  Pasan M.G.R</a:t>
            </a:r>
          </a:p>
        </p:txBody>
      </p:sp>
      <p:sp>
        <p:nvSpPr>
          <p:cNvPr id="12" name="TextBox 12"/>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3" name="TextBox 13"/>
          <p:cNvSpPr txBox="1"/>
          <p:nvPr/>
        </p:nvSpPr>
        <p:spPr>
          <a:xfrm>
            <a:off x="648355" y="7326850"/>
            <a:ext cx="16991291" cy="887095"/>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DE59">
                    <a:alpha val="44706"/>
                  </a:srgbClr>
                </a:solidFill>
                <a:latin typeface="Canva Sans Bold"/>
                <a:ea typeface="Canva Sans Bold"/>
                <a:cs typeface="Canva Sans Bold"/>
                <a:sym typeface="Canva Sans Bold"/>
              </a:rPr>
              <a:t>Component 4 :  Route Generation Based on pollution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TextBox 6"/>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 2024 - 078</a:t>
            </a:r>
          </a:p>
        </p:txBody>
      </p:sp>
      <p:sp>
        <p:nvSpPr>
          <p:cNvPr id="7" name="TextBox 7"/>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8" name="TextBox 8"/>
          <p:cNvSpPr txBox="1"/>
          <p:nvPr/>
        </p:nvSpPr>
        <p:spPr>
          <a:xfrm>
            <a:off x="1100400" y="2001495"/>
            <a:ext cx="14451960" cy="9877155"/>
          </a:xfrm>
          <a:prstGeom prst="rect">
            <a:avLst/>
          </a:prstGeom>
        </p:spPr>
        <p:txBody>
          <a:bodyPr lIns="0" tIns="0" rIns="0" bIns="0" rtlCol="0" anchor="t">
            <a:spAutoFit/>
          </a:bodyPr>
          <a:lstStyle/>
          <a:p>
            <a:pPr algn="just">
              <a:lnSpc>
                <a:spcPts val="4511"/>
              </a:lnSpc>
            </a:pPr>
            <a:r>
              <a:rPr lang="en-US" sz="3222">
                <a:solidFill>
                  <a:srgbClr val="000000"/>
                </a:solidFill>
                <a:latin typeface="Canva Sans"/>
                <a:ea typeface="Canva Sans"/>
                <a:cs typeface="Canva Sans"/>
                <a:sym typeface="Canva Sans"/>
              </a:rPr>
              <a:t>.</a:t>
            </a:r>
            <a:r>
              <a:rPr lang="en-US" sz="3222" b="1">
                <a:solidFill>
                  <a:srgbClr val="000000"/>
                </a:solidFill>
                <a:latin typeface="Canva Sans Bold"/>
                <a:ea typeface="Canva Sans Bold"/>
                <a:cs typeface="Canva Sans Bold"/>
                <a:sym typeface="Canva Sans Bold"/>
              </a:rPr>
              <a:t> </a:t>
            </a:r>
          </a:p>
          <a:p>
            <a:pPr marL="695810" lvl="1" indent="-347905" algn="just">
              <a:lnSpc>
                <a:spcPts val="4511"/>
              </a:lnSpc>
              <a:buFont typeface="Arial"/>
              <a:buChar char="•"/>
            </a:pPr>
            <a:r>
              <a:rPr lang="en-US" sz="3222">
                <a:solidFill>
                  <a:srgbClr val="000000"/>
                </a:solidFill>
                <a:latin typeface="Canva Sans"/>
                <a:ea typeface="Canva Sans"/>
                <a:cs typeface="Canva Sans"/>
                <a:sym typeface="Canva Sans"/>
              </a:rPr>
              <a:t>Proposing the least air pollution  shortest route when there are several routes to go between two locations within the Colombo district.  </a:t>
            </a:r>
          </a:p>
          <a:p>
            <a:pPr algn="just">
              <a:lnSpc>
                <a:spcPts val="4511"/>
              </a:lnSpc>
            </a:pPr>
            <a:endParaRPr lang="en-US" sz="3222">
              <a:solidFill>
                <a:srgbClr val="000000"/>
              </a:solidFill>
              <a:latin typeface="Canva Sans"/>
              <a:ea typeface="Canva Sans"/>
              <a:cs typeface="Canva Sans"/>
              <a:sym typeface="Canva Sans"/>
            </a:endParaRPr>
          </a:p>
          <a:p>
            <a:pPr marL="695810" lvl="1" indent="-347905" algn="just">
              <a:lnSpc>
                <a:spcPts val="4511"/>
              </a:lnSpc>
              <a:buFont typeface="Arial"/>
              <a:buChar char="•"/>
            </a:pPr>
            <a:r>
              <a:rPr lang="en-US" sz="3222">
                <a:solidFill>
                  <a:srgbClr val="000000"/>
                </a:solidFill>
                <a:latin typeface="Canva Sans"/>
                <a:ea typeface="Canva Sans"/>
                <a:cs typeface="Canva Sans"/>
                <a:sym typeface="Canva Sans"/>
              </a:rPr>
              <a:t>A new algorithm has been developed by combining Dijkstra’s algorithm and the dynamic mapping process to suggest the best way.</a:t>
            </a:r>
          </a:p>
          <a:p>
            <a:pPr algn="just">
              <a:lnSpc>
                <a:spcPts val="4511"/>
              </a:lnSpc>
            </a:pPr>
            <a:endParaRPr lang="en-US" sz="3222">
              <a:solidFill>
                <a:srgbClr val="000000"/>
              </a:solidFill>
              <a:latin typeface="Canva Sans"/>
              <a:ea typeface="Canva Sans"/>
              <a:cs typeface="Canva Sans"/>
              <a:sym typeface="Canva Sans"/>
            </a:endParaRPr>
          </a:p>
          <a:p>
            <a:pPr marL="695810" lvl="1" indent="-347905" algn="just">
              <a:lnSpc>
                <a:spcPts val="4511"/>
              </a:lnSpc>
              <a:buFont typeface="Arial"/>
              <a:buChar char="•"/>
            </a:pPr>
            <a:r>
              <a:rPr lang="en-US" sz="3222">
                <a:solidFill>
                  <a:srgbClr val="000000"/>
                </a:solidFill>
                <a:latin typeface="Canva Sans"/>
                <a:ea typeface="Canva Sans"/>
                <a:cs typeface="Canva Sans"/>
                <a:sym typeface="Canva Sans"/>
              </a:rPr>
              <a:t>Finally, the suggested shortest path and pollution levels for the route are sent to the Mobile application to display it on the map.</a:t>
            </a:r>
          </a:p>
          <a:p>
            <a:pPr algn="just">
              <a:lnSpc>
                <a:spcPts val="4511"/>
              </a:lnSpc>
            </a:pPr>
            <a:endParaRPr lang="en-US" sz="3222">
              <a:solidFill>
                <a:srgbClr val="000000"/>
              </a:solidFill>
              <a:latin typeface="Canva Sans"/>
              <a:ea typeface="Canva Sans"/>
              <a:cs typeface="Canva Sans"/>
              <a:sym typeface="Canva Sans"/>
            </a:endParaRPr>
          </a:p>
          <a:p>
            <a:pPr algn="just">
              <a:lnSpc>
                <a:spcPts val="4511"/>
              </a:lnSpc>
            </a:pPr>
            <a:endParaRPr lang="en-US" sz="3222">
              <a:solidFill>
                <a:srgbClr val="000000"/>
              </a:solidFill>
              <a:latin typeface="Canva Sans"/>
              <a:ea typeface="Canva Sans"/>
              <a:cs typeface="Canva Sans"/>
              <a:sym typeface="Canva Sans"/>
            </a:endParaRPr>
          </a:p>
          <a:p>
            <a:pPr algn="just">
              <a:lnSpc>
                <a:spcPts val="4511"/>
              </a:lnSpc>
            </a:pPr>
            <a:endParaRPr lang="en-US" sz="3222">
              <a:solidFill>
                <a:srgbClr val="000000"/>
              </a:solidFill>
              <a:latin typeface="Canva Sans"/>
              <a:ea typeface="Canva Sans"/>
              <a:cs typeface="Canva Sans"/>
              <a:sym typeface="Canva Sans"/>
            </a:endParaRPr>
          </a:p>
          <a:p>
            <a:pPr algn="just">
              <a:lnSpc>
                <a:spcPts val="4511"/>
              </a:lnSpc>
            </a:pPr>
            <a:r>
              <a:rPr lang="en-US" sz="3222" b="1">
                <a:solidFill>
                  <a:srgbClr val="000000"/>
                </a:solidFill>
                <a:latin typeface="Canva Sans Bold"/>
                <a:ea typeface="Canva Sans Bold"/>
                <a:cs typeface="Canva Sans Bold"/>
                <a:sym typeface="Canva Sans Bold"/>
              </a:rPr>
              <a:t>  </a:t>
            </a:r>
          </a:p>
          <a:p>
            <a:pPr algn="l">
              <a:lnSpc>
                <a:spcPts val="4511"/>
              </a:lnSpc>
            </a:pPr>
            <a:endParaRPr lang="en-US" sz="3222" b="1">
              <a:solidFill>
                <a:srgbClr val="000000"/>
              </a:solidFill>
              <a:latin typeface="Canva Sans Bold"/>
              <a:ea typeface="Canva Sans Bold"/>
              <a:cs typeface="Canva Sans Bold"/>
              <a:sym typeface="Canva Sans Bold"/>
            </a:endParaRPr>
          </a:p>
          <a:p>
            <a:pPr algn="l">
              <a:lnSpc>
                <a:spcPts val="4511"/>
              </a:lnSpc>
            </a:pPr>
            <a:endParaRPr lang="en-US" sz="3222" b="1">
              <a:solidFill>
                <a:srgbClr val="000000"/>
              </a:solidFill>
              <a:latin typeface="Canva Sans Bold"/>
              <a:ea typeface="Canva Sans Bold"/>
              <a:cs typeface="Canva Sans Bold"/>
              <a:sym typeface="Canva Sans Bold"/>
            </a:endParaRPr>
          </a:p>
          <a:p>
            <a:pPr marL="0" lvl="0" indent="0" algn="ctr">
              <a:lnSpc>
                <a:spcPts val="6017"/>
              </a:lnSpc>
              <a:spcBef>
                <a:spcPct val="0"/>
              </a:spcBef>
            </a:pPr>
            <a:endParaRPr lang="en-US" sz="3222" b="1">
              <a:solidFill>
                <a:srgbClr val="000000"/>
              </a:solidFill>
              <a:latin typeface="Canva Sans Bold"/>
              <a:ea typeface="Canva Sans Bold"/>
              <a:cs typeface="Canva Sans Bold"/>
              <a:sym typeface="Canva Sans Bold"/>
            </a:endParaRPr>
          </a:p>
        </p:txBody>
      </p:sp>
      <p:sp>
        <p:nvSpPr>
          <p:cNvPr id="9" name="TextBox 9"/>
          <p:cNvSpPr txBox="1"/>
          <p:nvPr/>
        </p:nvSpPr>
        <p:spPr>
          <a:xfrm>
            <a:off x="8231379" y="619125"/>
            <a:ext cx="10056621" cy="1280008"/>
          </a:xfrm>
          <a:prstGeom prst="rect">
            <a:avLst/>
          </a:prstGeom>
        </p:spPr>
        <p:txBody>
          <a:bodyPr lIns="0" tIns="0" rIns="0" bIns="0" rtlCol="0" anchor="t">
            <a:spAutoFit/>
          </a:bodyPr>
          <a:lstStyle/>
          <a:p>
            <a:pPr algn="ctr">
              <a:lnSpc>
                <a:spcPts val="9625"/>
              </a:lnSpc>
            </a:pPr>
            <a:r>
              <a:rPr lang="en-US" sz="6170">
                <a:solidFill>
                  <a:srgbClr val="242424"/>
                </a:solidFill>
                <a:latin typeface="Arial"/>
                <a:ea typeface="Arial"/>
                <a:cs typeface="Arial"/>
                <a:sym typeface="Arial"/>
              </a:rPr>
              <a:t>                  Background</a:t>
            </a:r>
          </a:p>
        </p:txBody>
      </p:sp>
      <p:sp>
        <p:nvSpPr>
          <p:cNvPr id="10" name="TextBox 10"/>
          <p:cNvSpPr txBox="1"/>
          <p:nvPr/>
        </p:nvSpPr>
        <p:spPr>
          <a:xfrm>
            <a:off x="13406969" y="-54610"/>
            <a:ext cx="4881032" cy="1019175"/>
          </a:xfrm>
          <a:prstGeom prst="rect">
            <a:avLst/>
          </a:prstGeom>
        </p:spPr>
        <p:txBody>
          <a:bodyPr lIns="0" tIns="0" rIns="0" bIns="0" rtlCol="0" anchor="t">
            <a:spAutoFit/>
          </a:bodyPr>
          <a:lstStyle/>
          <a:p>
            <a:pPr algn="ctr">
              <a:lnSpc>
                <a:spcPts val="7799"/>
              </a:lnSpc>
            </a:pPr>
            <a:r>
              <a:rPr lang="en-US" sz="4999">
                <a:solidFill>
                  <a:srgbClr val="242424"/>
                </a:solidFill>
                <a:latin typeface="Arial"/>
                <a:ea typeface="Arial"/>
                <a:cs typeface="Arial"/>
                <a:sym typeface="Arial"/>
              </a:rPr>
              <a:t>Introduction</a:t>
            </a:r>
          </a:p>
        </p:txBody>
      </p:sp>
      <p:sp>
        <p:nvSpPr>
          <p:cNvPr id="11" name="TextBox 11"/>
          <p:cNvSpPr txBox="1"/>
          <p:nvPr/>
        </p:nvSpPr>
        <p:spPr>
          <a:xfrm>
            <a:off x="15937270" y="791570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02</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5" name="Freeform 5"/>
          <p:cNvSpPr/>
          <p:nvPr/>
        </p:nvSpPr>
        <p:spPr>
          <a:xfrm rot="-1773058">
            <a:off x="311871" y="2411672"/>
            <a:ext cx="1255945" cy="723551"/>
          </a:xfrm>
          <a:custGeom>
            <a:avLst/>
            <a:gdLst/>
            <a:ahLst/>
            <a:cxnLst/>
            <a:rect l="l" t="t" r="r" b="b"/>
            <a:pathLst>
              <a:path w="1255945" h="723551">
                <a:moveTo>
                  <a:pt x="0" y="0"/>
                </a:moveTo>
                <a:lnTo>
                  <a:pt x="1255945" y="0"/>
                </a:lnTo>
                <a:lnTo>
                  <a:pt x="1255945" y="723551"/>
                </a:lnTo>
                <a:lnTo>
                  <a:pt x="0" y="723551"/>
                </a:lnTo>
                <a:lnTo>
                  <a:pt x="0" y="0"/>
                </a:lnTo>
                <a:close/>
              </a:path>
            </a:pathLst>
          </a:custGeom>
          <a:blipFill>
            <a:blip r:embed="rId4"/>
            <a:stretch>
              <a:fillRect/>
            </a:stretch>
          </a:blipFill>
        </p:spPr>
      </p:sp>
      <p:sp>
        <p:nvSpPr>
          <p:cNvPr id="6" name="Freeform 6"/>
          <p:cNvSpPr/>
          <p:nvPr/>
        </p:nvSpPr>
        <p:spPr>
          <a:xfrm rot="-1773058">
            <a:off x="96738" y="4676321"/>
            <a:ext cx="1255945" cy="723551"/>
          </a:xfrm>
          <a:custGeom>
            <a:avLst/>
            <a:gdLst/>
            <a:ahLst/>
            <a:cxnLst/>
            <a:rect l="l" t="t" r="r" b="b"/>
            <a:pathLst>
              <a:path w="1255945" h="723551">
                <a:moveTo>
                  <a:pt x="0" y="0"/>
                </a:moveTo>
                <a:lnTo>
                  <a:pt x="1255945" y="0"/>
                </a:lnTo>
                <a:lnTo>
                  <a:pt x="1255945" y="723551"/>
                </a:lnTo>
                <a:lnTo>
                  <a:pt x="0" y="723551"/>
                </a:lnTo>
                <a:lnTo>
                  <a:pt x="0" y="0"/>
                </a:lnTo>
                <a:close/>
              </a:path>
            </a:pathLst>
          </a:custGeom>
          <a:blipFill>
            <a:blip r:embed="rId4"/>
            <a:stretch>
              <a:fillRect/>
            </a:stretch>
          </a:blipFill>
        </p:spPr>
      </p:sp>
      <p:sp>
        <p:nvSpPr>
          <p:cNvPr id="7" name="Freeform 7"/>
          <p:cNvSpPr/>
          <p:nvPr/>
        </p:nvSpPr>
        <p:spPr>
          <a:xfrm rot="-1773058">
            <a:off x="311871" y="7031503"/>
            <a:ext cx="1255945" cy="723551"/>
          </a:xfrm>
          <a:custGeom>
            <a:avLst/>
            <a:gdLst/>
            <a:ahLst/>
            <a:cxnLst/>
            <a:rect l="l" t="t" r="r" b="b"/>
            <a:pathLst>
              <a:path w="1255945" h="723551">
                <a:moveTo>
                  <a:pt x="0" y="0"/>
                </a:moveTo>
                <a:lnTo>
                  <a:pt x="1255945" y="0"/>
                </a:lnTo>
                <a:lnTo>
                  <a:pt x="1255945" y="723551"/>
                </a:lnTo>
                <a:lnTo>
                  <a:pt x="0" y="723551"/>
                </a:lnTo>
                <a:lnTo>
                  <a:pt x="0" y="0"/>
                </a:lnTo>
                <a:close/>
              </a:path>
            </a:pathLst>
          </a:custGeom>
          <a:blipFill>
            <a:blip r:embed="rId4"/>
            <a:stretch>
              <a:fillRect/>
            </a:stretch>
          </a:blipFill>
        </p:spPr>
      </p:sp>
      <p:sp>
        <p:nvSpPr>
          <p:cNvPr id="8" name="Freeform 8"/>
          <p:cNvSpPr/>
          <p:nvPr/>
        </p:nvSpPr>
        <p:spPr>
          <a:xfrm>
            <a:off x="13537822" y="1367422"/>
            <a:ext cx="4207292" cy="3364557"/>
          </a:xfrm>
          <a:custGeom>
            <a:avLst/>
            <a:gdLst/>
            <a:ahLst/>
            <a:cxnLst/>
            <a:rect l="l" t="t" r="r" b="b"/>
            <a:pathLst>
              <a:path w="4207292" h="3364557">
                <a:moveTo>
                  <a:pt x="0" y="0"/>
                </a:moveTo>
                <a:lnTo>
                  <a:pt x="4207292" y="0"/>
                </a:lnTo>
                <a:lnTo>
                  <a:pt x="4207292" y="3364557"/>
                </a:lnTo>
                <a:lnTo>
                  <a:pt x="0" y="3364557"/>
                </a:lnTo>
                <a:lnTo>
                  <a:pt x="0" y="0"/>
                </a:lnTo>
                <a:close/>
              </a:path>
            </a:pathLst>
          </a:custGeom>
          <a:blipFill>
            <a:blip r:embed="rId5"/>
            <a:stretch>
              <a:fillRect/>
            </a:stretch>
          </a:blipFill>
        </p:spPr>
      </p:sp>
      <p:grpSp>
        <p:nvGrpSpPr>
          <p:cNvPr id="9" name="Group 9"/>
          <p:cNvGrpSpPr/>
          <p:nvPr/>
        </p:nvGrpSpPr>
        <p:grpSpPr>
          <a:xfrm>
            <a:off x="1052554" y="3063455"/>
            <a:ext cx="12267466" cy="1371103"/>
            <a:chOff x="0" y="0"/>
            <a:chExt cx="3230938" cy="361114"/>
          </a:xfrm>
        </p:grpSpPr>
        <p:sp>
          <p:nvSpPr>
            <p:cNvPr id="10" name="Freeform 10"/>
            <p:cNvSpPr/>
            <p:nvPr/>
          </p:nvSpPr>
          <p:spPr>
            <a:xfrm>
              <a:off x="0" y="0"/>
              <a:ext cx="3230937" cy="361114"/>
            </a:xfrm>
            <a:custGeom>
              <a:avLst/>
              <a:gdLst/>
              <a:ahLst/>
              <a:cxnLst/>
              <a:rect l="l" t="t" r="r" b="b"/>
              <a:pathLst>
                <a:path w="3230937" h="361114">
                  <a:moveTo>
                    <a:pt x="0" y="0"/>
                  </a:moveTo>
                  <a:lnTo>
                    <a:pt x="3027737" y="0"/>
                  </a:lnTo>
                  <a:lnTo>
                    <a:pt x="3230937" y="180557"/>
                  </a:lnTo>
                  <a:lnTo>
                    <a:pt x="3027737" y="361114"/>
                  </a:lnTo>
                  <a:lnTo>
                    <a:pt x="0" y="361114"/>
                  </a:lnTo>
                  <a:lnTo>
                    <a:pt x="203200" y="180557"/>
                  </a:lnTo>
                  <a:lnTo>
                    <a:pt x="0" y="0"/>
                  </a:lnTo>
                  <a:close/>
                </a:path>
              </a:pathLst>
            </a:custGeom>
            <a:solidFill>
              <a:srgbClr val="004AAD"/>
            </a:solidFill>
          </p:spPr>
        </p:sp>
        <p:sp>
          <p:nvSpPr>
            <p:cNvPr id="11" name="TextBox 11"/>
            <p:cNvSpPr txBox="1"/>
            <p:nvPr/>
          </p:nvSpPr>
          <p:spPr>
            <a:xfrm>
              <a:off x="177800" y="-104775"/>
              <a:ext cx="2976938" cy="465889"/>
            </a:xfrm>
            <a:prstGeom prst="rect">
              <a:avLst/>
            </a:prstGeom>
          </p:spPr>
          <p:txBody>
            <a:bodyPr lIns="50800" tIns="50800" rIns="50800" bIns="50800" rtlCol="0" anchor="ctr"/>
            <a:lstStyle/>
            <a:p>
              <a:pPr algn="ctr">
                <a:lnSpc>
                  <a:spcPts val="3973"/>
                </a:lnSpc>
              </a:pPr>
              <a:endParaRPr/>
            </a:p>
          </p:txBody>
        </p:sp>
      </p:grpSp>
      <p:grpSp>
        <p:nvGrpSpPr>
          <p:cNvPr id="12" name="Group 12"/>
          <p:cNvGrpSpPr/>
          <p:nvPr/>
        </p:nvGrpSpPr>
        <p:grpSpPr>
          <a:xfrm>
            <a:off x="1200368" y="5213908"/>
            <a:ext cx="13289473" cy="1371103"/>
            <a:chOff x="0" y="0"/>
            <a:chExt cx="3500108" cy="361114"/>
          </a:xfrm>
        </p:grpSpPr>
        <p:sp>
          <p:nvSpPr>
            <p:cNvPr id="13" name="Freeform 13"/>
            <p:cNvSpPr/>
            <p:nvPr/>
          </p:nvSpPr>
          <p:spPr>
            <a:xfrm>
              <a:off x="0" y="0"/>
              <a:ext cx="3500108" cy="361114"/>
            </a:xfrm>
            <a:custGeom>
              <a:avLst/>
              <a:gdLst/>
              <a:ahLst/>
              <a:cxnLst/>
              <a:rect l="l" t="t" r="r" b="b"/>
              <a:pathLst>
                <a:path w="3500108" h="361114">
                  <a:moveTo>
                    <a:pt x="0" y="0"/>
                  </a:moveTo>
                  <a:lnTo>
                    <a:pt x="3296908" y="0"/>
                  </a:lnTo>
                  <a:lnTo>
                    <a:pt x="3500108" y="180557"/>
                  </a:lnTo>
                  <a:lnTo>
                    <a:pt x="3296908" y="361114"/>
                  </a:lnTo>
                  <a:lnTo>
                    <a:pt x="0" y="361114"/>
                  </a:lnTo>
                  <a:lnTo>
                    <a:pt x="203200" y="180557"/>
                  </a:lnTo>
                  <a:lnTo>
                    <a:pt x="0" y="0"/>
                  </a:lnTo>
                  <a:close/>
                </a:path>
              </a:pathLst>
            </a:custGeom>
            <a:solidFill>
              <a:srgbClr val="F09E42"/>
            </a:solidFill>
          </p:spPr>
        </p:sp>
        <p:sp>
          <p:nvSpPr>
            <p:cNvPr id="14" name="TextBox 14"/>
            <p:cNvSpPr txBox="1"/>
            <p:nvPr/>
          </p:nvSpPr>
          <p:spPr>
            <a:xfrm>
              <a:off x="177800" y="-104775"/>
              <a:ext cx="3246108" cy="465889"/>
            </a:xfrm>
            <a:prstGeom prst="rect">
              <a:avLst/>
            </a:prstGeom>
          </p:spPr>
          <p:txBody>
            <a:bodyPr lIns="50800" tIns="50800" rIns="50800" bIns="50800" rtlCol="0" anchor="ctr"/>
            <a:lstStyle/>
            <a:p>
              <a:pPr algn="ctr">
                <a:lnSpc>
                  <a:spcPts val="3973"/>
                </a:lnSpc>
              </a:pPr>
              <a:endParaRPr/>
            </a:p>
          </p:txBody>
        </p:sp>
      </p:grpSp>
      <p:grpSp>
        <p:nvGrpSpPr>
          <p:cNvPr id="15" name="Group 15"/>
          <p:cNvGrpSpPr/>
          <p:nvPr/>
        </p:nvGrpSpPr>
        <p:grpSpPr>
          <a:xfrm>
            <a:off x="1200368" y="7683056"/>
            <a:ext cx="13289473" cy="1371103"/>
            <a:chOff x="0" y="0"/>
            <a:chExt cx="3500108" cy="361114"/>
          </a:xfrm>
        </p:grpSpPr>
        <p:sp>
          <p:nvSpPr>
            <p:cNvPr id="16" name="Freeform 16"/>
            <p:cNvSpPr/>
            <p:nvPr/>
          </p:nvSpPr>
          <p:spPr>
            <a:xfrm>
              <a:off x="0" y="0"/>
              <a:ext cx="3500108" cy="361114"/>
            </a:xfrm>
            <a:custGeom>
              <a:avLst/>
              <a:gdLst/>
              <a:ahLst/>
              <a:cxnLst/>
              <a:rect l="l" t="t" r="r" b="b"/>
              <a:pathLst>
                <a:path w="3500108" h="361114">
                  <a:moveTo>
                    <a:pt x="0" y="0"/>
                  </a:moveTo>
                  <a:lnTo>
                    <a:pt x="3296908" y="0"/>
                  </a:lnTo>
                  <a:lnTo>
                    <a:pt x="3500108" y="180557"/>
                  </a:lnTo>
                  <a:lnTo>
                    <a:pt x="3296908" y="361114"/>
                  </a:lnTo>
                  <a:lnTo>
                    <a:pt x="0" y="361114"/>
                  </a:lnTo>
                  <a:lnTo>
                    <a:pt x="203200" y="180557"/>
                  </a:lnTo>
                  <a:lnTo>
                    <a:pt x="0" y="0"/>
                  </a:lnTo>
                  <a:close/>
                </a:path>
              </a:pathLst>
            </a:custGeom>
            <a:solidFill>
              <a:srgbClr val="004AAD"/>
            </a:solidFill>
          </p:spPr>
        </p:sp>
        <p:sp>
          <p:nvSpPr>
            <p:cNvPr id="17" name="TextBox 17"/>
            <p:cNvSpPr txBox="1"/>
            <p:nvPr/>
          </p:nvSpPr>
          <p:spPr>
            <a:xfrm>
              <a:off x="177800" y="-104775"/>
              <a:ext cx="3246108" cy="465889"/>
            </a:xfrm>
            <a:prstGeom prst="rect">
              <a:avLst/>
            </a:prstGeom>
          </p:spPr>
          <p:txBody>
            <a:bodyPr lIns="50800" tIns="50800" rIns="50800" bIns="50800" rtlCol="0" anchor="ctr"/>
            <a:lstStyle/>
            <a:p>
              <a:pPr algn="ctr">
                <a:lnSpc>
                  <a:spcPts val="3973"/>
                </a:lnSpc>
              </a:pPr>
              <a:endParaRPr/>
            </a:p>
          </p:txBody>
        </p:sp>
      </p:grpSp>
      <p:sp>
        <p:nvSpPr>
          <p:cNvPr id="18" name="TextBox 18"/>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2024 - 078</a:t>
            </a:r>
          </a:p>
        </p:txBody>
      </p:sp>
      <p:sp>
        <p:nvSpPr>
          <p:cNvPr id="19" name="TextBox 19"/>
          <p:cNvSpPr txBox="1"/>
          <p:nvPr/>
        </p:nvSpPr>
        <p:spPr>
          <a:xfrm>
            <a:off x="10691680" y="-188692"/>
            <a:ext cx="7596321" cy="1279861"/>
          </a:xfrm>
          <a:prstGeom prst="rect">
            <a:avLst/>
          </a:prstGeom>
        </p:spPr>
        <p:txBody>
          <a:bodyPr lIns="0" tIns="0" rIns="0" bIns="0" rtlCol="0" anchor="t">
            <a:spAutoFit/>
          </a:bodyPr>
          <a:lstStyle/>
          <a:p>
            <a:pPr algn="ctr">
              <a:lnSpc>
                <a:spcPts val="9629"/>
              </a:lnSpc>
            </a:pPr>
            <a:r>
              <a:rPr lang="en-US" sz="6173">
                <a:solidFill>
                  <a:srgbClr val="242424"/>
                </a:solidFill>
                <a:latin typeface="Arial"/>
                <a:ea typeface="Arial"/>
                <a:cs typeface="Arial"/>
                <a:sym typeface="Arial"/>
              </a:rPr>
              <a:t>Research Questions</a:t>
            </a:r>
          </a:p>
        </p:txBody>
      </p:sp>
      <p:sp>
        <p:nvSpPr>
          <p:cNvPr id="20" name="TextBox 20"/>
          <p:cNvSpPr txBox="1"/>
          <p:nvPr/>
        </p:nvSpPr>
        <p:spPr>
          <a:xfrm>
            <a:off x="16323208" y="8106205"/>
            <a:ext cx="2350730" cy="1342595"/>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9</a:t>
            </a:r>
          </a:p>
        </p:txBody>
      </p:sp>
      <p:sp>
        <p:nvSpPr>
          <p:cNvPr id="21" name="TextBox 21"/>
          <p:cNvSpPr txBox="1"/>
          <p:nvPr/>
        </p:nvSpPr>
        <p:spPr>
          <a:xfrm>
            <a:off x="14846891" y="9652534"/>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22" name="TextBox 22"/>
          <p:cNvSpPr txBox="1"/>
          <p:nvPr/>
        </p:nvSpPr>
        <p:spPr>
          <a:xfrm>
            <a:off x="2031443" y="3293102"/>
            <a:ext cx="7112557" cy="455905"/>
          </a:xfrm>
          <a:prstGeom prst="rect">
            <a:avLst/>
          </a:prstGeom>
        </p:spPr>
        <p:txBody>
          <a:bodyPr lIns="0" tIns="0" rIns="0" bIns="0" rtlCol="0" anchor="t">
            <a:spAutoFit/>
          </a:bodyPr>
          <a:lstStyle/>
          <a:p>
            <a:pPr algn="l">
              <a:lnSpc>
                <a:spcPts val="3973"/>
              </a:lnSpc>
            </a:pPr>
            <a:endParaRPr/>
          </a:p>
        </p:txBody>
      </p:sp>
      <p:sp>
        <p:nvSpPr>
          <p:cNvPr id="23" name="TextBox 23"/>
          <p:cNvSpPr txBox="1"/>
          <p:nvPr/>
        </p:nvSpPr>
        <p:spPr>
          <a:xfrm>
            <a:off x="1883630" y="3262026"/>
            <a:ext cx="11436390" cy="1478265"/>
          </a:xfrm>
          <a:prstGeom prst="rect">
            <a:avLst/>
          </a:prstGeom>
        </p:spPr>
        <p:txBody>
          <a:bodyPr lIns="0" tIns="0" rIns="0" bIns="0" rtlCol="0" anchor="t">
            <a:spAutoFit/>
          </a:bodyPr>
          <a:lstStyle/>
          <a:p>
            <a:pPr algn="l">
              <a:lnSpc>
                <a:spcPts val="4620"/>
              </a:lnSpc>
            </a:pPr>
            <a:r>
              <a:rPr lang="en-US" sz="3300" b="1">
                <a:solidFill>
                  <a:srgbClr val="F1EFE1"/>
                </a:solidFill>
                <a:latin typeface="Canva Sans Bold"/>
                <a:ea typeface="Canva Sans Bold"/>
                <a:cs typeface="Canva Sans Bold"/>
                <a:sym typeface="Canva Sans Bold"/>
              </a:rPr>
              <a:t>How data service for accessing and processing road network information.</a:t>
            </a:r>
          </a:p>
          <a:p>
            <a:pPr marL="0" lvl="0" indent="0" algn="l">
              <a:lnSpc>
                <a:spcPts val="2520"/>
              </a:lnSpc>
              <a:spcBef>
                <a:spcPct val="0"/>
              </a:spcBef>
            </a:pPr>
            <a:endParaRPr lang="en-US" sz="3300" b="1">
              <a:solidFill>
                <a:srgbClr val="F1EFE1"/>
              </a:solidFill>
              <a:latin typeface="Canva Sans Bold"/>
              <a:ea typeface="Canva Sans Bold"/>
              <a:cs typeface="Canva Sans Bold"/>
              <a:sym typeface="Canva Sans Bold"/>
            </a:endParaRPr>
          </a:p>
        </p:txBody>
      </p:sp>
      <p:sp>
        <p:nvSpPr>
          <p:cNvPr id="24" name="TextBox 24"/>
          <p:cNvSpPr txBox="1"/>
          <p:nvPr/>
        </p:nvSpPr>
        <p:spPr>
          <a:xfrm>
            <a:off x="2031443" y="5595851"/>
            <a:ext cx="9552835" cy="897240"/>
          </a:xfrm>
          <a:prstGeom prst="rect">
            <a:avLst/>
          </a:prstGeom>
        </p:spPr>
        <p:txBody>
          <a:bodyPr lIns="0" tIns="0" rIns="0" bIns="0" rtlCol="0" anchor="t">
            <a:spAutoFit/>
          </a:bodyPr>
          <a:lstStyle/>
          <a:p>
            <a:pPr algn="l">
              <a:lnSpc>
                <a:spcPts val="4620"/>
              </a:lnSpc>
            </a:pPr>
            <a:r>
              <a:rPr lang="en-US" sz="3300" b="1">
                <a:solidFill>
                  <a:srgbClr val="F1EFE1"/>
                </a:solidFill>
                <a:latin typeface="Canva Sans Bold"/>
                <a:ea typeface="Canva Sans Bold"/>
                <a:cs typeface="Canva Sans Bold"/>
                <a:sym typeface="Canva Sans Bold"/>
              </a:rPr>
              <a:t>How is the shortest route identified?</a:t>
            </a:r>
          </a:p>
          <a:p>
            <a:pPr marL="0" lvl="0" indent="0" algn="l">
              <a:lnSpc>
                <a:spcPts val="2520"/>
              </a:lnSpc>
              <a:spcBef>
                <a:spcPct val="0"/>
              </a:spcBef>
            </a:pPr>
            <a:endParaRPr lang="en-US" sz="3300" b="1">
              <a:solidFill>
                <a:srgbClr val="F1EFE1"/>
              </a:solidFill>
              <a:latin typeface="Canva Sans Bold"/>
              <a:ea typeface="Canva Sans Bold"/>
              <a:cs typeface="Canva Sans Bold"/>
              <a:sym typeface="Canva Sans Bold"/>
            </a:endParaRPr>
          </a:p>
        </p:txBody>
      </p:sp>
      <p:sp>
        <p:nvSpPr>
          <p:cNvPr id="25" name="TextBox 25"/>
          <p:cNvSpPr txBox="1"/>
          <p:nvPr/>
        </p:nvSpPr>
        <p:spPr>
          <a:xfrm>
            <a:off x="2031443" y="7780035"/>
            <a:ext cx="10253131" cy="1478265"/>
          </a:xfrm>
          <a:prstGeom prst="rect">
            <a:avLst/>
          </a:prstGeom>
        </p:spPr>
        <p:txBody>
          <a:bodyPr lIns="0" tIns="0" rIns="0" bIns="0" rtlCol="0" anchor="t">
            <a:spAutoFit/>
          </a:bodyPr>
          <a:lstStyle/>
          <a:p>
            <a:pPr algn="l">
              <a:lnSpc>
                <a:spcPts val="4620"/>
              </a:lnSpc>
            </a:pPr>
            <a:r>
              <a:rPr lang="en-US" sz="3300" b="1">
                <a:solidFill>
                  <a:srgbClr val="F1EFE1"/>
                </a:solidFill>
                <a:latin typeface="Canva Sans Bold"/>
                <a:ea typeface="Canva Sans Bold"/>
                <a:cs typeface="Canva Sans Bold"/>
                <a:sym typeface="Canva Sans Bold"/>
              </a:rPr>
              <a:t>How is the Pollution Level Considered in the Route Map</a:t>
            </a:r>
          </a:p>
          <a:p>
            <a:pPr marL="0" lvl="0" indent="0" algn="l">
              <a:lnSpc>
                <a:spcPts val="2520"/>
              </a:lnSpc>
              <a:spcBef>
                <a:spcPct val="0"/>
              </a:spcBef>
            </a:pPr>
            <a:endParaRPr lang="en-US" sz="3300" b="1">
              <a:solidFill>
                <a:srgbClr val="F1EFE1"/>
              </a:solidFill>
              <a:latin typeface="Canva Sans Bold"/>
              <a:ea typeface="Canva Sans Bold"/>
              <a:cs typeface="Canva Sans Bold"/>
              <a:sym typeface="Canva Sans Bo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6" name="Group 6"/>
          <p:cNvGrpSpPr/>
          <p:nvPr/>
        </p:nvGrpSpPr>
        <p:grpSpPr>
          <a:xfrm>
            <a:off x="67310" y="3741224"/>
            <a:ext cx="4067347" cy="4085577"/>
            <a:chOff x="0" y="0"/>
            <a:chExt cx="3946152" cy="3963839"/>
          </a:xfrm>
        </p:grpSpPr>
        <p:sp>
          <p:nvSpPr>
            <p:cNvPr id="7" name="Freeform 7"/>
            <p:cNvSpPr/>
            <p:nvPr/>
          </p:nvSpPr>
          <p:spPr>
            <a:xfrm>
              <a:off x="0" y="0"/>
              <a:ext cx="3946144" cy="3963797"/>
            </a:xfrm>
            <a:custGeom>
              <a:avLst/>
              <a:gdLst/>
              <a:ahLst/>
              <a:cxnLst/>
              <a:rect l="l" t="t" r="r" b="b"/>
              <a:pathLst>
                <a:path w="3946144" h="3963797">
                  <a:moveTo>
                    <a:pt x="1973072" y="0"/>
                  </a:moveTo>
                  <a:cubicBezTo>
                    <a:pt x="3064256" y="4826"/>
                    <a:pt x="3946144" y="890778"/>
                    <a:pt x="3946144" y="1981962"/>
                  </a:cubicBezTo>
                  <a:cubicBezTo>
                    <a:pt x="3946144" y="3073146"/>
                    <a:pt x="3064256" y="3958971"/>
                    <a:pt x="1973072" y="3963797"/>
                  </a:cubicBezTo>
                  <a:cubicBezTo>
                    <a:pt x="882015" y="3958971"/>
                    <a:pt x="0" y="3073019"/>
                    <a:pt x="0" y="1981962"/>
                  </a:cubicBezTo>
                  <a:cubicBezTo>
                    <a:pt x="0" y="890905"/>
                    <a:pt x="882015" y="4826"/>
                    <a:pt x="1973072" y="0"/>
                  </a:cubicBezTo>
                  <a:close/>
                </a:path>
              </a:pathLst>
            </a:custGeom>
            <a:solidFill>
              <a:srgbClr val="D9D9D9"/>
            </a:solidFill>
          </p:spPr>
        </p:sp>
      </p:grpSp>
      <p:sp>
        <p:nvSpPr>
          <p:cNvPr id="8" name="Freeform 8"/>
          <p:cNvSpPr/>
          <p:nvPr/>
        </p:nvSpPr>
        <p:spPr>
          <a:xfrm rot="5400000">
            <a:off x="308609" y="4170511"/>
            <a:ext cx="6454006" cy="3227004"/>
          </a:xfrm>
          <a:custGeom>
            <a:avLst/>
            <a:gdLst/>
            <a:ahLst/>
            <a:cxnLst/>
            <a:rect l="l" t="t" r="r" b="b"/>
            <a:pathLst>
              <a:path w="6454006" h="3227004">
                <a:moveTo>
                  <a:pt x="0" y="0"/>
                </a:moveTo>
                <a:lnTo>
                  <a:pt x="6454006" y="0"/>
                </a:lnTo>
                <a:lnTo>
                  <a:pt x="6454006" y="3227003"/>
                </a:lnTo>
                <a:lnTo>
                  <a:pt x="0" y="3227003"/>
                </a:lnTo>
                <a:lnTo>
                  <a:pt x="0" y="0"/>
                </a:lnTo>
                <a:close/>
              </a:path>
            </a:pathLst>
          </a:custGeom>
          <a:blipFill>
            <a:blip r:embed="rId5"/>
            <a:stretch>
              <a:fillRect/>
            </a:stretch>
          </a:blipFill>
        </p:spPr>
      </p:sp>
      <p:sp>
        <p:nvSpPr>
          <p:cNvPr id="9" name="Freeform 9"/>
          <p:cNvSpPr/>
          <p:nvPr/>
        </p:nvSpPr>
        <p:spPr>
          <a:xfrm>
            <a:off x="3650702" y="3185817"/>
            <a:ext cx="483955" cy="469721"/>
          </a:xfrm>
          <a:custGeom>
            <a:avLst/>
            <a:gdLst/>
            <a:ahLst/>
            <a:cxnLst/>
            <a:rect l="l" t="t" r="r" b="b"/>
            <a:pathLst>
              <a:path w="483955" h="469721">
                <a:moveTo>
                  <a:pt x="0" y="0"/>
                </a:moveTo>
                <a:lnTo>
                  <a:pt x="483955" y="0"/>
                </a:lnTo>
                <a:lnTo>
                  <a:pt x="483955" y="469720"/>
                </a:lnTo>
                <a:lnTo>
                  <a:pt x="0" y="469720"/>
                </a:lnTo>
                <a:lnTo>
                  <a:pt x="0" y="0"/>
                </a:lnTo>
                <a:close/>
              </a:path>
            </a:pathLst>
          </a:custGeom>
          <a:blipFill>
            <a:blip r:embed="rId6"/>
            <a:stretch>
              <a:fillRect/>
            </a:stretch>
          </a:blipFill>
        </p:spPr>
      </p:sp>
      <p:sp>
        <p:nvSpPr>
          <p:cNvPr id="10" name="Freeform 10"/>
          <p:cNvSpPr/>
          <p:nvPr/>
        </p:nvSpPr>
        <p:spPr>
          <a:xfrm>
            <a:off x="3408725" y="8023745"/>
            <a:ext cx="483955" cy="469721"/>
          </a:xfrm>
          <a:custGeom>
            <a:avLst/>
            <a:gdLst/>
            <a:ahLst/>
            <a:cxnLst/>
            <a:rect l="l" t="t" r="r" b="b"/>
            <a:pathLst>
              <a:path w="483955" h="469721">
                <a:moveTo>
                  <a:pt x="0" y="0"/>
                </a:moveTo>
                <a:lnTo>
                  <a:pt x="483955" y="0"/>
                </a:lnTo>
                <a:lnTo>
                  <a:pt x="483955" y="469720"/>
                </a:lnTo>
                <a:lnTo>
                  <a:pt x="0" y="469720"/>
                </a:lnTo>
                <a:lnTo>
                  <a:pt x="0" y="0"/>
                </a:lnTo>
                <a:close/>
              </a:path>
            </a:pathLst>
          </a:custGeom>
          <a:blipFill>
            <a:blip r:embed="rId6"/>
            <a:stretch>
              <a:fillRect/>
            </a:stretch>
          </a:blipFill>
        </p:spPr>
      </p:sp>
      <p:sp>
        <p:nvSpPr>
          <p:cNvPr id="11" name="Freeform 11"/>
          <p:cNvSpPr/>
          <p:nvPr/>
        </p:nvSpPr>
        <p:spPr>
          <a:xfrm>
            <a:off x="4675068" y="5546989"/>
            <a:ext cx="474046" cy="474046"/>
          </a:xfrm>
          <a:custGeom>
            <a:avLst/>
            <a:gdLst/>
            <a:ahLst/>
            <a:cxnLst/>
            <a:rect l="l" t="t" r="r" b="b"/>
            <a:pathLst>
              <a:path w="474046" h="474046">
                <a:moveTo>
                  <a:pt x="0" y="0"/>
                </a:moveTo>
                <a:lnTo>
                  <a:pt x="474046" y="0"/>
                </a:lnTo>
                <a:lnTo>
                  <a:pt x="474046" y="474047"/>
                </a:lnTo>
                <a:lnTo>
                  <a:pt x="0" y="474047"/>
                </a:lnTo>
                <a:lnTo>
                  <a:pt x="0" y="0"/>
                </a:lnTo>
                <a:close/>
              </a:path>
            </a:pathLst>
          </a:custGeom>
          <a:blipFill>
            <a:blip r:embed="rId7"/>
            <a:stretch>
              <a:fillRect/>
            </a:stretch>
          </a:blipFill>
        </p:spPr>
      </p:sp>
      <p:sp>
        <p:nvSpPr>
          <p:cNvPr id="12" name="Freeform 12"/>
          <p:cNvSpPr/>
          <p:nvPr/>
        </p:nvSpPr>
        <p:spPr>
          <a:xfrm>
            <a:off x="6164930" y="5143500"/>
            <a:ext cx="1000368" cy="1000368"/>
          </a:xfrm>
          <a:custGeom>
            <a:avLst/>
            <a:gdLst/>
            <a:ahLst/>
            <a:cxnLst/>
            <a:rect l="l" t="t" r="r" b="b"/>
            <a:pathLst>
              <a:path w="1000368" h="1000368">
                <a:moveTo>
                  <a:pt x="0" y="0"/>
                </a:moveTo>
                <a:lnTo>
                  <a:pt x="1000368" y="0"/>
                </a:lnTo>
                <a:lnTo>
                  <a:pt x="1000368" y="1000368"/>
                </a:lnTo>
                <a:lnTo>
                  <a:pt x="0" y="1000368"/>
                </a:lnTo>
                <a:lnTo>
                  <a:pt x="0" y="0"/>
                </a:lnTo>
                <a:close/>
              </a:path>
            </a:pathLst>
          </a:custGeom>
          <a:blipFill>
            <a:blip r:embed="rId7"/>
            <a:stretch>
              <a:fillRect/>
            </a:stretch>
          </a:blipFill>
        </p:spPr>
      </p:sp>
      <p:sp>
        <p:nvSpPr>
          <p:cNvPr id="13" name="TextBox 13"/>
          <p:cNvSpPr txBox="1"/>
          <p:nvPr/>
        </p:nvSpPr>
        <p:spPr>
          <a:xfrm>
            <a:off x="6543370" y="2765040"/>
            <a:ext cx="7674011" cy="420776"/>
          </a:xfrm>
          <a:prstGeom prst="rect">
            <a:avLst/>
          </a:prstGeom>
        </p:spPr>
        <p:txBody>
          <a:bodyPr lIns="0" tIns="0" rIns="0" bIns="0" rtlCol="0" anchor="t">
            <a:spAutoFit/>
          </a:bodyPr>
          <a:lstStyle/>
          <a:p>
            <a:pPr algn="ctr">
              <a:lnSpc>
                <a:spcPts val="3628"/>
              </a:lnSpc>
            </a:pPr>
            <a:r>
              <a:rPr lang="en-US" sz="2160" b="1">
                <a:solidFill>
                  <a:srgbClr val="FFFFFF"/>
                </a:solidFill>
                <a:latin typeface="Open Sans Bold"/>
                <a:ea typeface="Open Sans Bold"/>
                <a:cs typeface="Open Sans Bold"/>
                <a:sym typeface="Open Sans Bold"/>
              </a:rPr>
              <a:t>Identification of data set, cleaning and preprocessing.</a:t>
            </a:r>
          </a:p>
        </p:txBody>
      </p:sp>
      <p:sp>
        <p:nvSpPr>
          <p:cNvPr id="14" name="TextBox 14"/>
          <p:cNvSpPr txBox="1"/>
          <p:nvPr/>
        </p:nvSpPr>
        <p:spPr>
          <a:xfrm>
            <a:off x="15937270" y="791570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02</a:t>
            </a:r>
          </a:p>
        </p:txBody>
      </p:sp>
      <p:sp>
        <p:nvSpPr>
          <p:cNvPr id="15" name="Freeform 15"/>
          <p:cNvSpPr/>
          <p:nvPr/>
        </p:nvSpPr>
        <p:spPr>
          <a:xfrm>
            <a:off x="5628690" y="7222181"/>
            <a:ext cx="1036424" cy="1036424"/>
          </a:xfrm>
          <a:custGeom>
            <a:avLst/>
            <a:gdLst/>
            <a:ahLst/>
            <a:cxnLst/>
            <a:rect l="l" t="t" r="r" b="b"/>
            <a:pathLst>
              <a:path w="1036424" h="1036424">
                <a:moveTo>
                  <a:pt x="0" y="0"/>
                </a:moveTo>
                <a:lnTo>
                  <a:pt x="1036424" y="0"/>
                </a:lnTo>
                <a:lnTo>
                  <a:pt x="1036424" y="1036424"/>
                </a:lnTo>
                <a:lnTo>
                  <a:pt x="0" y="1036424"/>
                </a:lnTo>
                <a:lnTo>
                  <a:pt x="0" y="0"/>
                </a:lnTo>
                <a:close/>
              </a:path>
            </a:pathLst>
          </a:custGeom>
          <a:blipFill>
            <a:blip r:embed="rId8"/>
            <a:stretch>
              <a:fillRect/>
            </a:stretch>
          </a:blipFill>
        </p:spPr>
      </p:sp>
      <p:sp>
        <p:nvSpPr>
          <p:cNvPr id="16" name="Freeform 16"/>
          <p:cNvSpPr/>
          <p:nvPr/>
        </p:nvSpPr>
        <p:spPr>
          <a:xfrm>
            <a:off x="5951412" y="2667605"/>
            <a:ext cx="1036424" cy="1036424"/>
          </a:xfrm>
          <a:custGeom>
            <a:avLst/>
            <a:gdLst/>
            <a:ahLst/>
            <a:cxnLst/>
            <a:rect l="l" t="t" r="r" b="b"/>
            <a:pathLst>
              <a:path w="1036424" h="1036424">
                <a:moveTo>
                  <a:pt x="0" y="0"/>
                </a:moveTo>
                <a:lnTo>
                  <a:pt x="1036424" y="0"/>
                </a:lnTo>
                <a:lnTo>
                  <a:pt x="1036424" y="1036424"/>
                </a:lnTo>
                <a:lnTo>
                  <a:pt x="0" y="1036424"/>
                </a:lnTo>
                <a:lnTo>
                  <a:pt x="0" y="0"/>
                </a:lnTo>
                <a:close/>
              </a:path>
            </a:pathLst>
          </a:custGeom>
          <a:blipFill>
            <a:blip r:embed="rId8"/>
            <a:stretch>
              <a:fillRect/>
            </a:stretch>
          </a:blipFill>
        </p:spPr>
      </p:sp>
      <p:sp>
        <p:nvSpPr>
          <p:cNvPr id="17" name="Freeform 17"/>
          <p:cNvSpPr/>
          <p:nvPr/>
        </p:nvSpPr>
        <p:spPr>
          <a:xfrm>
            <a:off x="5824180" y="7417671"/>
            <a:ext cx="645444" cy="645444"/>
          </a:xfrm>
          <a:custGeom>
            <a:avLst/>
            <a:gdLst/>
            <a:ahLst/>
            <a:cxnLst/>
            <a:rect l="l" t="t" r="r" b="b"/>
            <a:pathLst>
              <a:path w="645444" h="645444">
                <a:moveTo>
                  <a:pt x="0" y="0"/>
                </a:moveTo>
                <a:lnTo>
                  <a:pt x="645444" y="0"/>
                </a:lnTo>
                <a:lnTo>
                  <a:pt x="645444" y="645444"/>
                </a:lnTo>
                <a:lnTo>
                  <a:pt x="0" y="645444"/>
                </a:lnTo>
                <a:lnTo>
                  <a:pt x="0" y="0"/>
                </a:lnTo>
                <a:close/>
              </a:path>
            </a:pathLst>
          </a:custGeom>
          <a:blipFill>
            <a:blip r:embed="rId9"/>
            <a:stretch>
              <a:fillRect/>
            </a:stretch>
          </a:blipFill>
        </p:spPr>
      </p:sp>
      <p:sp>
        <p:nvSpPr>
          <p:cNvPr id="18" name="Freeform 18"/>
          <p:cNvSpPr/>
          <p:nvPr/>
        </p:nvSpPr>
        <p:spPr>
          <a:xfrm>
            <a:off x="6342392" y="5320962"/>
            <a:ext cx="645444" cy="645444"/>
          </a:xfrm>
          <a:custGeom>
            <a:avLst/>
            <a:gdLst/>
            <a:ahLst/>
            <a:cxnLst/>
            <a:rect l="l" t="t" r="r" b="b"/>
            <a:pathLst>
              <a:path w="645444" h="645444">
                <a:moveTo>
                  <a:pt x="0" y="0"/>
                </a:moveTo>
                <a:lnTo>
                  <a:pt x="645444" y="0"/>
                </a:lnTo>
                <a:lnTo>
                  <a:pt x="645444" y="645444"/>
                </a:lnTo>
                <a:lnTo>
                  <a:pt x="0" y="645444"/>
                </a:lnTo>
                <a:lnTo>
                  <a:pt x="0" y="0"/>
                </a:lnTo>
                <a:close/>
              </a:path>
            </a:pathLst>
          </a:custGeom>
          <a:blipFill>
            <a:blip r:embed="rId9"/>
            <a:stretch>
              <a:fillRect/>
            </a:stretch>
          </a:blipFill>
        </p:spPr>
      </p:sp>
      <p:sp>
        <p:nvSpPr>
          <p:cNvPr id="19" name="Freeform 19"/>
          <p:cNvSpPr/>
          <p:nvPr/>
        </p:nvSpPr>
        <p:spPr>
          <a:xfrm>
            <a:off x="6146902" y="2863095"/>
            <a:ext cx="645444" cy="645444"/>
          </a:xfrm>
          <a:custGeom>
            <a:avLst/>
            <a:gdLst/>
            <a:ahLst/>
            <a:cxnLst/>
            <a:rect l="l" t="t" r="r" b="b"/>
            <a:pathLst>
              <a:path w="645444" h="645444">
                <a:moveTo>
                  <a:pt x="0" y="0"/>
                </a:moveTo>
                <a:lnTo>
                  <a:pt x="645443" y="0"/>
                </a:lnTo>
                <a:lnTo>
                  <a:pt x="645443" y="645443"/>
                </a:lnTo>
                <a:lnTo>
                  <a:pt x="0" y="645443"/>
                </a:lnTo>
                <a:lnTo>
                  <a:pt x="0" y="0"/>
                </a:lnTo>
                <a:close/>
              </a:path>
            </a:pathLst>
          </a:custGeom>
          <a:blipFill>
            <a:blip r:embed="rId9"/>
            <a:stretch>
              <a:fillRect/>
            </a:stretch>
          </a:blipFill>
        </p:spPr>
      </p:sp>
      <p:sp>
        <p:nvSpPr>
          <p:cNvPr id="20" name="AutoShape 20"/>
          <p:cNvSpPr/>
          <p:nvPr/>
        </p:nvSpPr>
        <p:spPr>
          <a:xfrm>
            <a:off x="5149114" y="5784013"/>
            <a:ext cx="675066" cy="0"/>
          </a:xfrm>
          <a:prstGeom prst="line">
            <a:avLst/>
          </a:prstGeom>
          <a:ln w="28575" cap="rnd">
            <a:solidFill>
              <a:srgbClr val="D9D9D9"/>
            </a:solidFill>
            <a:prstDash val="solid"/>
            <a:headEnd type="none" w="sm" len="sm"/>
            <a:tailEnd type="none" w="sm" len="sm"/>
          </a:ln>
        </p:spPr>
      </p:sp>
      <p:sp>
        <p:nvSpPr>
          <p:cNvPr id="21" name="AutoShape 21"/>
          <p:cNvSpPr/>
          <p:nvPr/>
        </p:nvSpPr>
        <p:spPr>
          <a:xfrm flipV="1">
            <a:off x="3892680" y="7740393"/>
            <a:ext cx="1736010" cy="454816"/>
          </a:xfrm>
          <a:prstGeom prst="line">
            <a:avLst/>
          </a:prstGeom>
          <a:ln w="28575" cap="rnd">
            <a:solidFill>
              <a:srgbClr val="D9D9D9"/>
            </a:solidFill>
            <a:prstDash val="solid"/>
            <a:headEnd type="none" w="sm" len="sm"/>
            <a:tailEnd type="none" w="sm" len="sm"/>
          </a:ln>
        </p:spPr>
      </p:sp>
      <p:sp>
        <p:nvSpPr>
          <p:cNvPr id="22" name="AutoShape 22"/>
          <p:cNvSpPr/>
          <p:nvPr/>
        </p:nvSpPr>
        <p:spPr>
          <a:xfrm flipV="1">
            <a:off x="4134657" y="3185817"/>
            <a:ext cx="1816755" cy="207256"/>
          </a:xfrm>
          <a:prstGeom prst="line">
            <a:avLst/>
          </a:prstGeom>
          <a:ln w="28575" cap="rnd">
            <a:solidFill>
              <a:srgbClr val="D9D9D9"/>
            </a:solidFill>
            <a:prstDash val="solid"/>
            <a:headEnd type="none" w="sm" len="sm"/>
            <a:tailEnd type="none" w="sm" len="sm"/>
          </a:ln>
        </p:spPr>
      </p:sp>
      <p:grpSp>
        <p:nvGrpSpPr>
          <p:cNvPr id="23" name="Group 23"/>
          <p:cNvGrpSpPr/>
          <p:nvPr/>
        </p:nvGrpSpPr>
        <p:grpSpPr>
          <a:xfrm>
            <a:off x="7396605" y="2667605"/>
            <a:ext cx="9862695" cy="1036424"/>
            <a:chOff x="0" y="0"/>
            <a:chExt cx="2597582" cy="272968"/>
          </a:xfrm>
        </p:grpSpPr>
        <p:sp>
          <p:nvSpPr>
            <p:cNvPr id="24" name="Freeform 24"/>
            <p:cNvSpPr/>
            <p:nvPr/>
          </p:nvSpPr>
          <p:spPr>
            <a:xfrm>
              <a:off x="0" y="0"/>
              <a:ext cx="2597582" cy="272968"/>
            </a:xfrm>
            <a:custGeom>
              <a:avLst/>
              <a:gdLst/>
              <a:ahLst/>
              <a:cxnLst/>
              <a:rect l="l" t="t" r="r" b="b"/>
              <a:pathLst>
                <a:path w="2597582" h="272968">
                  <a:moveTo>
                    <a:pt x="2394382" y="0"/>
                  </a:moveTo>
                  <a:lnTo>
                    <a:pt x="0" y="0"/>
                  </a:lnTo>
                  <a:lnTo>
                    <a:pt x="0" y="272968"/>
                  </a:lnTo>
                  <a:lnTo>
                    <a:pt x="2394382" y="272968"/>
                  </a:lnTo>
                  <a:lnTo>
                    <a:pt x="2597582" y="136484"/>
                  </a:lnTo>
                  <a:lnTo>
                    <a:pt x="2394382" y="0"/>
                  </a:lnTo>
                  <a:close/>
                </a:path>
              </a:pathLst>
            </a:custGeom>
            <a:solidFill>
              <a:srgbClr val="004AAD"/>
            </a:solidFill>
            <a:ln cap="sq">
              <a:noFill/>
              <a:prstDash val="solid"/>
              <a:miter/>
            </a:ln>
          </p:spPr>
        </p:sp>
        <p:sp>
          <p:nvSpPr>
            <p:cNvPr id="25" name="TextBox 25"/>
            <p:cNvSpPr txBox="1"/>
            <p:nvPr/>
          </p:nvSpPr>
          <p:spPr>
            <a:xfrm>
              <a:off x="0" y="-104775"/>
              <a:ext cx="2483282" cy="377743"/>
            </a:xfrm>
            <a:prstGeom prst="rect">
              <a:avLst/>
            </a:prstGeom>
          </p:spPr>
          <p:txBody>
            <a:bodyPr lIns="50800" tIns="50800" rIns="50800" bIns="50800" rtlCol="0" anchor="ctr"/>
            <a:lstStyle/>
            <a:p>
              <a:pPr algn="ctr">
                <a:lnSpc>
                  <a:spcPts val="3973"/>
                </a:lnSpc>
              </a:pPr>
              <a:endParaRPr/>
            </a:p>
          </p:txBody>
        </p:sp>
      </p:grpSp>
      <p:grpSp>
        <p:nvGrpSpPr>
          <p:cNvPr id="26" name="Group 26"/>
          <p:cNvGrpSpPr/>
          <p:nvPr/>
        </p:nvGrpSpPr>
        <p:grpSpPr>
          <a:xfrm>
            <a:off x="7159286" y="5066183"/>
            <a:ext cx="11122702" cy="1036424"/>
            <a:chOff x="0" y="0"/>
            <a:chExt cx="2929436" cy="272968"/>
          </a:xfrm>
        </p:grpSpPr>
        <p:sp>
          <p:nvSpPr>
            <p:cNvPr id="27" name="Freeform 27"/>
            <p:cNvSpPr/>
            <p:nvPr/>
          </p:nvSpPr>
          <p:spPr>
            <a:xfrm>
              <a:off x="0" y="0"/>
              <a:ext cx="2929436" cy="272968"/>
            </a:xfrm>
            <a:custGeom>
              <a:avLst/>
              <a:gdLst/>
              <a:ahLst/>
              <a:cxnLst/>
              <a:rect l="l" t="t" r="r" b="b"/>
              <a:pathLst>
                <a:path w="2929436" h="272968">
                  <a:moveTo>
                    <a:pt x="2726236" y="0"/>
                  </a:moveTo>
                  <a:lnTo>
                    <a:pt x="0" y="0"/>
                  </a:lnTo>
                  <a:lnTo>
                    <a:pt x="0" y="272968"/>
                  </a:lnTo>
                  <a:lnTo>
                    <a:pt x="2726236" y="272968"/>
                  </a:lnTo>
                  <a:lnTo>
                    <a:pt x="2929436" y="136484"/>
                  </a:lnTo>
                  <a:lnTo>
                    <a:pt x="2726236" y="0"/>
                  </a:lnTo>
                  <a:close/>
                </a:path>
              </a:pathLst>
            </a:custGeom>
            <a:solidFill>
              <a:srgbClr val="DB620B"/>
            </a:solidFill>
            <a:ln cap="sq">
              <a:noFill/>
              <a:prstDash val="solid"/>
              <a:miter/>
            </a:ln>
          </p:spPr>
        </p:sp>
        <p:sp>
          <p:nvSpPr>
            <p:cNvPr id="28" name="TextBox 28"/>
            <p:cNvSpPr txBox="1"/>
            <p:nvPr/>
          </p:nvSpPr>
          <p:spPr>
            <a:xfrm>
              <a:off x="0" y="-104775"/>
              <a:ext cx="2815136" cy="377743"/>
            </a:xfrm>
            <a:prstGeom prst="rect">
              <a:avLst/>
            </a:prstGeom>
          </p:spPr>
          <p:txBody>
            <a:bodyPr lIns="50800" tIns="50800" rIns="50800" bIns="50800" rtlCol="0" anchor="ctr"/>
            <a:lstStyle/>
            <a:p>
              <a:pPr algn="ctr">
                <a:lnSpc>
                  <a:spcPts val="3973"/>
                </a:lnSpc>
              </a:pPr>
              <a:endParaRPr/>
            </a:p>
          </p:txBody>
        </p:sp>
      </p:grpSp>
      <p:grpSp>
        <p:nvGrpSpPr>
          <p:cNvPr id="29" name="Group 29"/>
          <p:cNvGrpSpPr/>
          <p:nvPr/>
        </p:nvGrpSpPr>
        <p:grpSpPr>
          <a:xfrm>
            <a:off x="6987836" y="6974531"/>
            <a:ext cx="11122702" cy="1036424"/>
            <a:chOff x="0" y="0"/>
            <a:chExt cx="2929436" cy="272968"/>
          </a:xfrm>
        </p:grpSpPr>
        <p:sp>
          <p:nvSpPr>
            <p:cNvPr id="30" name="Freeform 30"/>
            <p:cNvSpPr/>
            <p:nvPr/>
          </p:nvSpPr>
          <p:spPr>
            <a:xfrm>
              <a:off x="0" y="0"/>
              <a:ext cx="2929436" cy="272968"/>
            </a:xfrm>
            <a:custGeom>
              <a:avLst/>
              <a:gdLst/>
              <a:ahLst/>
              <a:cxnLst/>
              <a:rect l="l" t="t" r="r" b="b"/>
              <a:pathLst>
                <a:path w="2929436" h="272968">
                  <a:moveTo>
                    <a:pt x="2726236" y="0"/>
                  </a:moveTo>
                  <a:lnTo>
                    <a:pt x="0" y="0"/>
                  </a:lnTo>
                  <a:lnTo>
                    <a:pt x="0" y="272968"/>
                  </a:lnTo>
                  <a:lnTo>
                    <a:pt x="2726236" y="272968"/>
                  </a:lnTo>
                  <a:lnTo>
                    <a:pt x="2929436" y="136484"/>
                  </a:lnTo>
                  <a:lnTo>
                    <a:pt x="2726236" y="0"/>
                  </a:lnTo>
                  <a:close/>
                </a:path>
              </a:pathLst>
            </a:custGeom>
            <a:solidFill>
              <a:srgbClr val="004AAD"/>
            </a:solidFill>
            <a:ln cap="sq">
              <a:noFill/>
              <a:prstDash val="solid"/>
              <a:miter/>
            </a:ln>
          </p:spPr>
        </p:sp>
        <p:sp>
          <p:nvSpPr>
            <p:cNvPr id="31" name="TextBox 31"/>
            <p:cNvSpPr txBox="1"/>
            <p:nvPr/>
          </p:nvSpPr>
          <p:spPr>
            <a:xfrm>
              <a:off x="0" y="-104775"/>
              <a:ext cx="2815136" cy="377743"/>
            </a:xfrm>
            <a:prstGeom prst="rect">
              <a:avLst/>
            </a:prstGeom>
          </p:spPr>
          <p:txBody>
            <a:bodyPr lIns="50800" tIns="50800" rIns="50800" bIns="50800" rtlCol="0" anchor="ctr"/>
            <a:lstStyle/>
            <a:p>
              <a:pPr algn="ctr">
                <a:lnSpc>
                  <a:spcPts val="3973"/>
                </a:lnSpc>
              </a:pPr>
              <a:endParaRPr/>
            </a:p>
          </p:txBody>
        </p:sp>
      </p:grpSp>
      <p:sp>
        <p:nvSpPr>
          <p:cNvPr id="32" name="TextBox 32"/>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 2024 - 078</a:t>
            </a:r>
          </a:p>
        </p:txBody>
      </p:sp>
      <p:sp>
        <p:nvSpPr>
          <p:cNvPr id="33" name="TextBox 33"/>
          <p:cNvSpPr txBox="1"/>
          <p:nvPr/>
        </p:nvSpPr>
        <p:spPr>
          <a:xfrm>
            <a:off x="8231379" y="619125"/>
            <a:ext cx="10056621" cy="1344676"/>
          </a:xfrm>
          <a:prstGeom prst="rect">
            <a:avLst/>
          </a:prstGeom>
        </p:spPr>
        <p:txBody>
          <a:bodyPr lIns="0" tIns="0" rIns="0" bIns="0" rtlCol="0" anchor="t">
            <a:spAutoFit/>
          </a:bodyPr>
          <a:lstStyle/>
          <a:p>
            <a:pPr algn="ctr">
              <a:lnSpc>
                <a:spcPts val="9625"/>
              </a:lnSpc>
            </a:pPr>
            <a:r>
              <a:rPr lang="en-US" sz="6170">
                <a:solidFill>
                  <a:srgbClr val="242424"/>
                </a:solidFill>
                <a:latin typeface="Arial"/>
                <a:ea typeface="Arial"/>
                <a:cs typeface="Arial"/>
                <a:sym typeface="Arial"/>
              </a:rPr>
              <a:t>Specific and Sub Objective</a:t>
            </a:r>
          </a:p>
        </p:txBody>
      </p:sp>
      <p:sp>
        <p:nvSpPr>
          <p:cNvPr id="34" name="TextBox 34"/>
          <p:cNvSpPr txBox="1"/>
          <p:nvPr/>
        </p:nvSpPr>
        <p:spPr>
          <a:xfrm>
            <a:off x="13406969" y="-54610"/>
            <a:ext cx="4881032" cy="1083310"/>
          </a:xfrm>
          <a:prstGeom prst="rect">
            <a:avLst/>
          </a:prstGeom>
        </p:spPr>
        <p:txBody>
          <a:bodyPr lIns="0" tIns="0" rIns="0" bIns="0" rtlCol="0" anchor="t">
            <a:spAutoFit/>
          </a:bodyPr>
          <a:lstStyle/>
          <a:p>
            <a:pPr algn="ctr">
              <a:lnSpc>
                <a:spcPts val="7799"/>
              </a:lnSpc>
            </a:pPr>
            <a:r>
              <a:rPr lang="en-US" sz="4999">
                <a:solidFill>
                  <a:srgbClr val="242424"/>
                </a:solidFill>
                <a:latin typeface="Arial"/>
                <a:ea typeface="Arial"/>
                <a:cs typeface="Arial"/>
                <a:sym typeface="Arial"/>
              </a:rPr>
              <a:t>Introduction</a:t>
            </a:r>
          </a:p>
        </p:txBody>
      </p:sp>
      <p:sp>
        <p:nvSpPr>
          <p:cNvPr id="35" name="TextBox 35"/>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36" name="TextBox 36"/>
          <p:cNvSpPr txBox="1"/>
          <p:nvPr/>
        </p:nvSpPr>
        <p:spPr>
          <a:xfrm>
            <a:off x="7541494" y="2883067"/>
            <a:ext cx="11436390" cy="1478265"/>
          </a:xfrm>
          <a:prstGeom prst="rect">
            <a:avLst/>
          </a:prstGeom>
        </p:spPr>
        <p:txBody>
          <a:bodyPr lIns="0" tIns="0" rIns="0" bIns="0" rtlCol="0" anchor="t">
            <a:spAutoFit/>
          </a:bodyPr>
          <a:lstStyle/>
          <a:p>
            <a:pPr algn="l">
              <a:lnSpc>
                <a:spcPts val="4620"/>
              </a:lnSpc>
            </a:pPr>
            <a:r>
              <a:rPr lang="en-US" sz="3300" b="1">
                <a:solidFill>
                  <a:srgbClr val="F1EFE1"/>
                </a:solidFill>
                <a:latin typeface="Canva Sans Bold"/>
                <a:ea typeface="Canva Sans Bold"/>
                <a:cs typeface="Canva Sans Bold"/>
                <a:sym typeface="Canva Sans Bold"/>
              </a:rPr>
              <a:t>Identification of Polluted Route Areas</a:t>
            </a:r>
          </a:p>
          <a:p>
            <a:pPr algn="l">
              <a:lnSpc>
                <a:spcPts val="4620"/>
              </a:lnSpc>
            </a:pPr>
            <a:endParaRPr lang="en-US" sz="3300" b="1">
              <a:solidFill>
                <a:srgbClr val="F1EFE1"/>
              </a:solidFill>
              <a:latin typeface="Canva Sans Bold"/>
              <a:ea typeface="Canva Sans Bold"/>
              <a:cs typeface="Canva Sans Bold"/>
              <a:sym typeface="Canva Sans Bold"/>
            </a:endParaRPr>
          </a:p>
          <a:p>
            <a:pPr marL="0" lvl="0" indent="0" algn="l">
              <a:lnSpc>
                <a:spcPts val="2520"/>
              </a:lnSpc>
              <a:spcBef>
                <a:spcPct val="0"/>
              </a:spcBef>
            </a:pPr>
            <a:endParaRPr lang="en-US" sz="3300" b="1">
              <a:solidFill>
                <a:srgbClr val="F1EFE1"/>
              </a:solidFill>
              <a:latin typeface="Canva Sans Bold"/>
              <a:ea typeface="Canva Sans Bold"/>
              <a:cs typeface="Canva Sans Bold"/>
              <a:sym typeface="Canva Sans Bold"/>
            </a:endParaRPr>
          </a:p>
        </p:txBody>
      </p:sp>
      <p:sp>
        <p:nvSpPr>
          <p:cNvPr id="37" name="TextBox 37"/>
          <p:cNvSpPr txBox="1"/>
          <p:nvPr/>
        </p:nvSpPr>
        <p:spPr>
          <a:xfrm>
            <a:off x="7336748" y="5045177"/>
            <a:ext cx="10951252" cy="1410997"/>
          </a:xfrm>
          <a:prstGeom prst="rect">
            <a:avLst/>
          </a:prstGeom>
        </p:spPr>
        <p:txBody>
          <a:bodyPr lIns="0" tIns="0" rIns="0" bIns="0" rtlCol="0" anchor="t">
            <a:spAutoFit/>
          </a:bodyPr>
          <a:lstStyle/>
          <a:p>
            <a:pPr algn="l">
              <a:lnSpc>
                <a:spcPts val="4400"/>
              </a:lnSpc>
            </a:pPr>
            <a:r>
              <a:rPr lang="en-US" sz="3143" b="1">
                <a:solidFill>
                  <a:srgbClr val="F1EFE1"/>
                </a:solidFill>
                <a:latin typeface="Canva Sans Bold"/>
                <a:ea typeface="Canva Sans Bold"/>
                <a:cs typeface="Canva Sans Bold"/>
                <a:sym typeface="Canva Sans Bold"/>
              </a:rPr>
              <a:t>Writing algorithm to calculate the near distance level low polluted  route </a:t>
            </a:r>
          </a:p>
          <a:p>
            <a:pPr marL="0" lvl="0" indent="0" algn="l">
              <a:lnSpc>
                <a:spcPts val="2400"/>
              </a:lnSpc>
              <a:spcBef>
                <a:spcPct val="0"/>
              </a:spcBef>
            </a:pPr>
            <a:endParaRPr lang="en-US" sz="3143" b="1">
              <a:solidFill>
                <a:srgbClr val="F1EFE1"/>
              </a:solidFill>
              <a:latin typeface="Canva Sans Bold"/>
              <a:ea typeface="Canva Sans Bold"/>
              <a:cs typeface="Canva Sans Bold"/>
              <a:sym typeface="Canva Sans Bold"/>
            </a:endParaRPr>
          </a:p>
        </p:txBody>
      </p:sp>
      <p:sp>
        <p:nvSpPr>
          <p:cNvPr id="38" name="TextBox 38"/>
          <p:cNvSpPr txBox="1"/>
          <p:nvPr/>
        </p:nvSpPr>
        <p:spPr>
          <a:xfrm>
            <a:off x="7144690" y="7147153"/>
            <a:ext cx="11436390" cy="897240"/>
          </a:xfrm>
          <a:prstGeom prst="rect">
            <a:avLst/>
          </a:prstGeom>
        </p:spPr>
        <p:txBody>
          <a:bodyPr lIns="0" tIns="0" rIns="0" bIns="0" rtlCol="0" anchor="t">
            <a:spAutoFit/>
          </a:bodyPr>
          <a:lstStyle/>
          <a:p>
            <a:pPr algn="l">
              <a:lnSpc>
                <a:spcPts val="4620"/>
              </a:lnSpc>
            </a:pPr>
            <a:r>
              <a:rPr lang="en-US" sz="3300" b="1">
                <a:solidFill>
                  <a:srgbClr val="F1EFE1"/>
                </a:solidFill>
                <a:latin typeface="Canva Sans Bold"/>
                <a:ea typeface="Canva Sans Bold"/>
                <a:cs typeface="Canva Sans Bold"/>
                <a:sym typeface="Canva Sans Bold"/>
              </a:rPr>
              <a:t>Finding best route with low pollution level</a:t>
            </a:r>
          </a:p>
          <a:p>
            <a:pPr marL="0" lvl="0" indent="0" algn="l">
              <a:lnSpc>
                <a:spcPts val="2520"/>
              </a:lnSpc>
              <a:spcBef>
                <a:spcPct val="0"/>
              </a:spcBef>
            </a:pPr>
            <a:endParaRPr lang="en-US" sz="3300" b="1">
              <a:solidFill>
                <a:srgbClr val="F1EFE1"/>
              </a:solidFill>
              <a:latin typeface="Canva Sans Bold"/>
              <a:ea typeface="Canva Sans Bold"/>
              <a:cs typeface="Canva Sans Bold"/>
              <a:sym typeface="Canva Sans Bold"/>
            </a:endParaRPr>
          </a:p>
        </p:txBody>
      </p:sp>
      <p:sp>
        <p:nvSpPr>
          <p:cNvPr id="39" name="TextBox 39"/>
          <p:cNvSpPr txBox="1"/>
          <p:nvPr/>
        </p:nvSpPr>
        <p:spPr>
          <a:xfrm>
            <a:off x="342504" y="4386945"/>
            <a:ext cx="3550176" cy="2736986"/>
          </a:xfrm>
          <a:prstGeom prst="rect">
            <a:avLst/>
          </a:prstGeom>
        </p:spPr>
        <p:txBody>
          <a:bodyPr lIns="0" tIns="0" rIns="0" bIns="0" rtlCol="0" anchor="t">
            <a:spAutoFit/>
          </a:bodyPr>
          <a:lstStyle/>
          <a:p>
            <a:pPr algn="ctr">
              <a:lnSpc>
                <a:spcPts val="4593"/>
              </a:lnSpc>
            </a:pPr>
            <a:r>
              <a:rPr lang="en-US" sz="3280">
                <a:solidFill>
                  <a:srgbClr val="000000"/>
                </a:solidFill>
                <a:latin typeface="Canva Sans"/>
                <a:ea typeface="Canva Sans"/>
                <a:cs typeface="Canva Sans"/>
                <a:sym typeface="Canva Sans"/>
              </a:rPr>
              <a:t> </a:t>
            </a:r>
          </a:p>
          <a:p>
            <a:pPr algn="ctr">
              <a:lnSpc>
                <a:spcPts val="4593"/>
              </a:lnSpc>
            </a:pPr>
            <a:r>
              <a:rPr lang="en-US" sz="3280">
                <a:solidFill>
                  <a:srgbClr val="000000"/>
                </a:solidFill>
                <a:latin typeface="Canva Sans"/>
                <a:ea typeface="Canva Sans"/>
                <a:cs typeface="Canva Sans"/>
                <a:sym typeface="Canva Sans"/>
              </a:rPr>
              <a:t>Route Generation</a:t>
            </a:r>
          </a:p>
          <a:p>
            <a:pPr algn="ctr">
              <a:lnSpc>
                <a:spcPts val="4593"/>
              </a:lnSpc>
            </a:pPr>
            <a:r>
              <a:rPr lang="en-US" sz="3280">
                <a:solidFill>
                  <a:srgbClr val="000000"/>
                </a:solidFill>
                <a:latin typeface="Canva Sans"/>
                <a:ea typeface="Canva Sans"/>
                <a:cs typeface="Canva Sans"/>
                <a:sym typeface="Canva Sans"/>
              </a:rPr>
              <a:t>Based on </a:t>
            </a:r>
          </a:p>
          <a:p>
            <a:pPr algn="ctr">
              <a:lnSpc>
                <a:spcPts val="4593"/>
              </a:lnSpc>
            </a:pPr>
            <a:r>
              <a:rPr lang="en-US" sz="3280">
                <a:solidFill>
                  <a:srgbClr val="000000"/>
                </a:solidFill>
                <a:latin typeface="Canva Sans"/>
                <a:ea typeface="Canva Sans"/>
                <a:cs typeface="Canva Sans"/>
                <a:sym typeface="Canva Sans"/>
              </a:rPr>
              <a:t>Pollution </a:t>
            </a:r>
          </a:p>
          <a:p>
            <a:pPr marL="0" lvl="0" indent="0" algn="ctr">
              <a:lnSpc>
                <a:spcPts val="3581"/>
              </a:lnSpc>
              <a:spcBef>
                <a:spcPct val="0"/>
              </a:spcBef>
            </a:pPr>
            <a:endParaRPr lang="en-US" sz="3280">
              <a:solidFill>
                <a:srgbClr val="000000"/>
              </a:solidFill>
              <a:latin typeface="Canva Sans"/>
              <a:ea typeface="Canva Sans"/>
              <a:cs typeface="Canva Sans"/>
              <a:sym typeface="Canva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2553771" y="1509390"/>
            <a:ext cx="12544814" cy="6218797"/>
          </a:xfrm>
          <a:custGeom>
            <a:avLst/>
            <a:gdLst/>
            <a:ahLst/>
            <a:cxnLst/>
            <a:rect l="l" t="t" r="r" b="b"/>
            <a:pathLst>
              <a:path w="12544814" h="6218797">
                <a:moveTo>
                  <a:pt x="0" y="0"/>
                </a:moveTo>
                <a:lnTo>
                  <a:pt x="12544814" y="0"/>
                </a:lnTo>
                <a:lnTo>
                  <a:pt x="12544814" y="6218797"/>
                </a:lnTo>
                <a:lnTo>
                  <a:pt x="0" y="6218797"/>
                </a:lnTo>
                <a:lnTo>
                  <a:pt x="0" y="0"/>
                </a:lnTo>
                <a:close/>
              </a:path>
            </a:pathLst>
          </a:custGeom>
          <a:blipFill>
            <a:blip r:embed="rId5"/>
            <a:stretch>
              <a:fillRect/>
            </a:stretch>
          </a:blipFill>
        </p:spPr>
      </p:sp>
      <p:sp>
        <p:nvSpPr>
          <p:cNvPr id="7" name="TextBox 7"/>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 2024 - 078</a:t>
            </a:r>
          </a:p>
        </p:txBody>
      </p:sp>
      <p:sp>
        <p:nvSpPr>
          <p:cNvPr id="8" name="TextBox 8"/>
          <p:cNvSpPr txBox="1"/>
          <p:nvPr/>
        </p:nvSpPr>
        <p:spPr>
          <a:xfrm>
            <a:off x="11654345" y="158636"/>
            <a:ext cx="6206878" cy="967573"/>
          </a:xfrm>
          <a:prstGeom prst="rect">
            <a:avLst/>
          </a:prstGeom>
        </p:spPr>
        <p:txBody>
          <a:bodyPr lIns="0" tIns="0" rIns="0" bIns="0" rtlCol="0" anchor="t">
            <a:spAutoFit/>
          </a:bodyPr>
          <a:lstStyle/>
          <a:p>
            <a:pPr algn="ctr">
              <a:lnSpc>
                <a:spcPts val="7285"/>
              </a:lnSpc>
            </a:pPr>
            <a:r>
              <a:rPr lang="en-US" sz="4670">
                <a:solidFill>
                  <a:srgbClr val="242424"/>
                </a:solidFill>
                <a:latin typeface="Arial"/>
                <a:ea typeface="Arial"/>
                <a:cs typeface="Arial"/>
                <a:sym typeface="Arial"/>
              </a:rPr>
              <a:t>System Diagram</a:t>
            </a:r>
          </a:p>
        </p:txBody>
      </p:sp>
      <p:sp>
        <p:nvSpPr>
          <p:cNvPr id="9" name="TextBox 9"/>
          <p:cNvSpPr txBox="1"/>
          <p:nvPr/>
        </p:nvSpPr>
        <p:spPr>
          <a:xfrm>
            <a:off x="15937270" y="791570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02</a:t>
            </a:r>
          </a:p>
        </p:txBody>
      </p:sp>
      <p:sp>
        <p:nvSpPr>
          <p:cNvPr id="10" name="TextBox 10"/>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65173" y="9458325"/>
            <a:ext cx="13722827" cy="824030"/>
          </a:xfrm>
          <a:custGeom>
            <a:avLst/>
            <a:gdLst/>
            <a:ahLst/>
            <a:cxnLst/>
            <a:rect l="l" t="t" r="r" b="b"/>
            <a:pathLst>
              <a:path w="13722827" h="824030">
                <a:moveTo>
                  <a:pt x="0" y="0"/>
                </a:moveTo>
                <a:lnTo>
                  <a:pt x="13722827" y="0"/>
                </a:lnTo>
                <a:lnTo>
                  <a:pt x="13722827" y="824030"/>
                </a:lnTo>
                <a:lnTo>
                  <a:pt x="0" y="824030"/>
                </a:lnTo>
                <a:lnTo>
                  <a:pt x="0" y="0"/>
                </a:lnTo>
                <a:close/>
              </a:path>
            </a:pathLst>
          </a:custGeom>
          <a:blipFill>
            <a:blip r:embed="rId3"/>
            <a:stretch>
              <a:fillRect l="-4773" t="-44187" b="-44188"/>
            </a:stretch>
          </a:blipFill>
        </p:spPr>
      </p:sp>
      <p:sp>
        <p:nvSpPr>
          <p:cNvPr id="3" name="Freeform 3"/>
          <p:cNvSpPr/>
          <p:nvPr/>
        </p:nvSpPr>
        <p:spPr>
          <a:xfrm>
            <a:off x="0" y="9448800"/>
            <a:ext cx="3961707" cy="881110"/>
          </a:xfrm>
          <a:custGeom>
            <a:avLst/>
            <a:gdLst/>
            <a:ahLst/>
            <a:cxnLst/>
            <a:rect l="l" t="t" r="r" b="b"/>
            <a:pathLst>
              <a:path w="3961707" h="881110">
                <a:moveTo>
                  <a:pt x="0" y="0"/>
                </a:moveTo>
                <a:lnTo>
                  <a:pt x="3961707" y="0"/>
                </a:lnTo>
                <a:lnTo>
                  <a:pt x="3961707" y="881110"/>
                </a:lnTo>
                <a:lnTo>
                  <a:pt x="0" y="881110"/>
                </a:lnTo>
                <a:lnTo>
                  <a:pt x="0" y="0"/>
                </a:lnTo>
                <a:close/>
              </a:path>
            </a:pathLst>
          </a:custGeom>
          <a:blipFill>
            <a:blip r:embed="rId4"/>
            <a:stretch>
              <a:fillRect r="-106004"/>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6" name="Group 6"/>
          <p:cNvGrpSpPr/>
          <p:nvPr/>
        </p:nvGrpSpPr>
        <p:grpSpPr>
          <a:xfrm>
            <a:off x="635504" y="472421"/>
            <a:ext cx="8385634" cy="4600347"/>
            <a:chOff x="0" y="0"/>
            <a:chExt cx="11180846" cy="6133795"/>
          </a:xfrm>
        </p:grpSpPr>
        <p:sp>
          <p:nvSpPr>
            <p:cNvPr id="7" name="Freeform 7"/>
            <p:cNvSpPr/>
            <p:nvPr/>
          </p:nvSpPr>
          <p:spPr>
            <a:xfrm>
              <a:off x="0" y="0"/>
              <a:ext cx="3977859" cy="5741154"/>
            </a:xfrm>
            <a:custGeom>
              <a:avLst/>
              <a:gdLst/>
              <a:ahLst/>
              <a:cxnLst/>
              <a:rect l="l" t="t" r="r" b="b"/>
              <a:pathLst>
                <a:path w="3977859" h="5741154">
                  <a:moveTo>
                    <a:pt x="0" y="0"/>
                  </a:moveTo>
                  <a:lnTo>
                    <a:pt x="3977859" y="0"/>
                  </a:lnTo>
                  <a:lnTo>
                    <a:pt x="3977859" y="5741154"/>
                  </a:lnTo>
                  <a:lnTo>
                    <a:pt x="0" y="5741154"/>
                  </a:lnTo>
                  <a:lnTo>
                    <a:pt x="0" y="0"/>
                  </a:lnTo>
                  <a:close/>
                </a:path>
              </a:pathLst>
            </a:custGeom>
            <a:blipFill>
              <a:blip r:embed="rId5"/>
              <a:stretch>
                <a:fillRect/>
              </a:stretch>
            </a:blipFill>
          </p:spPr>
        </p:sp>
        <p:sp>
          <p:nvSpPr>
            <p:cNvPr id="8" name="Freeform 8"/>
            <p:cNvSpPr/>
            <p:nvPr/>
          </p:nvSpPr>
          <p:spPr>
            <a:xfrm>
              <a:off x="3661507" y="2201242"/>
              <a:ext cx="7519339" cy="3270223"/>
            </a:xfrm>
            <a:custGeom>
              <a:avLst/>
              <a:gdLst/>
              <a:ahLst/>
              <a:cxnLst/>
              <a:rect l="l" t="t" r="r" b="b"/>
              <a:pathLst>
                <a:path w="7519339" h="3270223">
                  <a:moveTo>
                    <a:pt x="0" y="0"/>
                  </a:moveTo>
                  <a:lnTo>
                    <a:pt x="7519339" y="0"/>
                  </a:lnTo>
                  <a:lnTo>
                    <a:pt x="7519339" y="3270223"/>
                  </a:lnTo>
                  <a:lnTo>
                    <a:pt x="0" y="3270223"/>
                  </a:lnTo>
                  <a:lnTo>
                    <a:pt x="0" y="0"/>
                  </a:lnTo>
                  <a:close/>
                </a:path>
              </a:pathLst>
            </a:custGeom>
            <a:blipFill>
              <a:blip r:embed="rId6"/>
              <a:stretch>
                <a:fillRect/>
              </a:stretch>
            </a:blipFill>
          </p:spPr>
        </p:sp>
        <p:sp>
          <p:nvSpPr>
            <p:cNvPr id="9" name="TextBox 9"/>
            <p:cNvSpPr txBox="1"/>
            <p:nvPr/>
          </p:nvSpPr>
          <p:spPr>
            <a:xfrm>
              <a:off x="1521276" y="5850720"/>
              <a:ext cx="7391800" cy="283075"/>
            </a:xfrm>
            <a:prstGeom prst="rect">
              <a:avLst/>
            </a:prstGeom>
          </p:spPr>
          <p:txBody>
            <a:bodyPr lIns="0" tIns="0" rIns="0" bIns="0" rtlCol="0" anchor="t">
              <a:spAutoFit/>
            </a:bodyPr>
            <a:lstStyle/>
            <a:p>
              <a:pPr algn="ctr">
                <a:lnSpc>
                  <a:spcPts val="1949"/>
                </a:lnSpc>
                <a:spcBef>
                  <a:spcPct val="0"/>
                </a:spcBef>
              </a:pPr>
              <a:r>
                <a:rPr lang="en-US" sz="1160" b="1">
                  <a:solidFill>
                    <a:srgbClr val="000000"/>
                  </a:solidFill>
                  <a:latin typeface="Open Sans Bold"/>
                  <a:ea typeface="Open Sans Bold"/>
                  <a:cs typeface="Open Sans Bold"/>
                  <a:sym typeface="Open Sans Bold"/>
                </a:rPr>
                <a:t>Kriged MAIAC-CAMS-PM2S concentrations at 1 km intervals over Sri Lanka.</a:t>
              </a:r>
            </a:p>
          </p:txBody>
        </p:sp>
      </p:grpSp>
      <p:sp>
        <p:nvSpPr>
          <p:cNvPr id="10" name="Freeform 10"/>
          <p:cNvSpPr/>
          <p:nvPr/>
        </p:nvSpPr>
        <p:spPr>
          <a:xfrm>
            <a:off x="12774713" y="6647954"/>
            <a:ext cx="5083579" cy="2440764"/>
          </a:xfrm>
          <a:custGeom>
            <a:avLst/>
            <a:gdLst/>
            <a:ahLst/>
            <a:cxnLst/>
            <a:rect l="l" t="t" r="r" b="b"/>
            <a:pathLst>
              <a:path w="5083579" h="2440764">
                <a:moveTo>
                  <a:pt x="0" y="0"/>
                </a:moveTo>
                <a:lnTo>
                  <a:pt x="5083579" y="0"/>
                </a:lnTo>
                <a:lnTo>
                  <a:pt x="5083579" y="2440765"/>
                </a:lnTo>
                <a:lnTo>
                  <a:pt x="0" y="2440765"/>
                </a:lnTo>
                <a:lnTo>
                  <a:pt x="0" y="0"/>
                </a:lnTo>
                <a:close/>
              </a:path>
            </a:pathLst>
          </a:custGeom>
          <a:blipFill>
            <a:blip r:embed="rId7"/>
            <a:stretch>
              <a:fillRect/>
            </a:stretch>
          </a:blipFill>
        </p:spPr>
      </p:sp>
      <p:sp>
        <p:nvSpPr>
          <p:cNvPr id="11" name="Freeform 11"/>
          <p:cNvSpPr/>
          <p:nvPr/>
        </p:nvSpPr>
        <p:spPr>
          <a:xfrm>
            <a:off x="13485152" y="1116755"/>
            <a:ext cx="4373140" cy="5267328"/>
          </a:xfrm>
          <a:custGeom>
            <a:avLst/>
            <a:gdLst/>
            <a:ahLst/>
            <a:cxnLst/>
            <a:rect l="l" t="t" r="r" b="b"/>
            <a:pathLst>
              <a:path w="4373140" h="5267328">
                <a:moveTo>
                  <a:pt x="0" y="0"/>
                </a:moveTo>
                <a:lnTo>
                  <a:pt x="4373140" y="0"/>
                </a:lnTo>
                <a:lnTo>
                  <a:pt x="4373140" y="5267328"/>
                </a:lnTo>
                <a:lnTo>
                  <a:pt x="0" y="5267328"/>
                </a:lnTo>
                <a:lnTo>
                  <a:pt x="0" y="0"/>
                </a:lnTo>
                <a:close/>
              </a:path>
            </a:pathLst>
          </a:custGeom>
          <a:blipFill>
            <a:blip r:embed="rId8"/>
            <a:stretch>
              <a:fillRect/>
            </a:stretch>
          </a:blipFill>
        </p:spPr>
      </p:sp>
      <p:grpSp>
        <p:nvGrpSpPr>
          <p:cNvPr id="12" name="Group 12"/>
          <p:cNvGrpSpPr/>
          <p:nvPr/>
        </p:nvGrpSpPr>
        <p:grpSpPr>
          <a:xfrm>
            <a:off x="7897076" y="6178080"/>
            <a:ext cx="4638319" cy="1099649"/>
            <a:chOff x="0" y="0"/>
            <a:chExt cx="6184426" cy="1466199"/>
          </a:xfrm>
        </p:grpSpPr>
        <p:grpSp>
          <p:nvGrpSpPr>
            <p:cNvPr id="13" name="Group 13"/>
            <p:cNvGrpSpPr/>
            <p:nvPr/>
          </p:nvGrpSpPr>
          <p:grpSpPr>
            <a:xfrm>
              <a:off x="0" y="0"/>
              <a:ext cx="6184426" cy="1466199"/>
              <a:chOff x="0" y="0"/>
              <a:chExt cx="1248327" cy="295953"/>
            </a:xfrm>
          </p:grpSpPr>
          <p:sp>
            <p:nvSpPr>
              <p:cNvPr id="14" name="Freeform 14"/>
              <p:cNvSpPr/>
              <p:nvPr/>
            </p:nvSpPr>
            <p:spPr>
              <a:xfrm>
                <a:off x="0" y="0"/>
                <a:ext cx="1248327" cy="295953"/>
              </a:xfrm>
              <a:custGeom>
                <a:avLst/>
                <a:gdLst/>
                <a:ahLst/>
                <a:cxnLst/>
                <a:rect l="l" t="t" r="r" b="b"/>
                <a:pathLst>
                  <a:path w="1248327" h="295953">
                    <a:moveTo>
                      <a:pt x="83304" y="0"/>
                    </a:moveTo>
                    <a:lnTo>
                      <a:pt x="1165024" y="0"/>
                    </a:lnTo>
                    <a:cubicBezTo>
                      <a:pt x="1187117" y="0"/>
                      <a:pt x="1208306" y="8777"/>
                      <a:pt x="1223928" y="24399"/>
                    </a:cubicBezTo>
                    <a:cubicBezTo>
                      <a:pt x="1239551" y="40022"/>
                      <a:pt x="1248327" y="61210"/>
                      <a:pt x="1248327" y="83304"/>
                    </a:cubicBezTo>
                    <a:lnTo>
                      <a:pt x="1248327" y="212649"/>
                    </a:lnTo>
                    <a:cubicBezTo>
                      <a:pt x="1248327" y="258656"/>
                      <a:pt x="1211031" y="295953"/>
                      <a:pt x="1165024" y="295953"/>
                    </a:cubicBezTo>
                    <a:lnTo>
                      <a:pt x="83304" y="295953"/>
                    </a:lnTo>
                    <a:cubicBezTo>
                      <a:pt x="61210" y="295953"/>
                      <a:pt x="40022" y="287176"/>
                      <a:pt x="24399" y="271553"/>
                    </a:cubicBezTo>
                    <a:cubicBezTo>
                      <a:pt x="8777" y="255931"/>
                      <a:pt x="0" y="234742"/>
                      <a:pt x="0" y="212649"/>
                    </a:cubicBezTo>
                    <a:lnTo>
                      <a:pt x="0" y="83304"/>
                    </a:lnTo>
                    <a:cubicBezTo>
                      <a:pt x="0" y="61210"/>
                      <a:pt x="8777" y="40022"/>
                      <a:pt x="24399" y="24399"/>
                    </a:cubicBezTo>
                    <a:cubicBezTo>
                      <a:pt x="40022" y="8777"/>
                      <a:pt x="61210" y="0"/>
                      <a:pt x="83304" y="0"/>
                    </a:cubicBezTo>
                    <a:close/>
                  </a:path>
                </a:pathLst>
              </a:custGeom>
              <a:solidFill>
                <a:srgbClr val="F09E42"/>
              </a:solidFill>
            </p:spPr>
          </p:sp>
          <p:sp>
            <p:nvSpPr>
              <p:cNvPr id="15" name="TextBox 15"/>
              <p:cNvSpPr txBox="1"/>
              <p:nvPr/>
            </p:nvSpPr>
            <p:spPr>
              <a:xfrm>
                <a:off x="0" y="-104775"/>
                <a:ext cx="1248327" cy="400728"/>
              </a:xfrm>
              <a:prstGeom prst="rect">
                <a:avLst/>
              </a:prstGeom>
            </p:spPr>
            <p:txBody>
              <a:bodyPr lIns="50800" tIns="50800" rIns="50800" bIns="50800" rtlCol="0" anchor="ctr"/>
              <a:lstStyle/>
              <a:p>
                <a:pPr algn="ctr">
                  <a:lnSpc>
                    <a:spcPts val="4053"/>
                  </a:lnSpc>
                </a:pPr>
                <a:endParaRPr/>
              </a:p>
            </p:txBody>
          </p:sp>
        </p:grpSp>
        <p:sp>
          <p:nvSpPr>
            <p:cNvPr id="16" name="TextBox 16"/>
            <p:cNvSpPr txBox="1"/>
            <p:nvPr/>
          </p:nvSpPr>
          <p:spPr>
            <a:xfrm>
              <a:off x="110453" y="123813"/>
              <a:ext cx="5615544" cy="1142373"/>
            </a:xfrm>
            <a:prstGeom prst="rect">
              <a:avLst/>
            </a:prstGeom>
          </p:spPr>
          <p:txBody>
            <a:bodyPr lIns="0" tIns="0" rIns="0" bIns="0" rtlCol="0" anchor="t">
              <a:spAutoFit/>
            </a:bodyPr>
            <a:lstStyle/>
            <a:p>
              <a:pPr algn="ctr">
                <a:lnSpc>
                  <a:spcPts val="2290"/>
                </a:lnSpc>
              </a:pPr>
              <a:r>
                <a:rPr lang="en-US" sz="1467" b="1">
                  <a:solidFill>
                    <a:srgbClr val="242424"/>
                  </a:solidFill>
                  <a:latin typeface="Arial Bold"/>
                  <a:ea typeface="Arial Bold"/>
                  <a:cs typeface="Arial Bold"/>
                  <a:sym typeface="Arial Bold"/>
                </a:rPr>
                <a:t>Comparison of deaths due to the air pollution related diseases and the N02 and S02 concentrations</a:t>
              </a:r>
            </a:p>
          </p:txBody>
        </p:sp>
      </p:grpSp>
      <p:sp>
        <p:nvSpPr>
          <p:cNvPr id="17" name="AutoShape 17"/>
          <p:cNvSpPr/>
          <p:nvPr/>
        </p:nvSpPr>
        <p:spPr>
          <a:xfrm>
            <a:off x="11742666" y="7268204"/>
            <a:ext cx="1032047" cy="600132"/>
          </a:xfrm>
          <a:prstGeom prst="line">
            <a:avLst/>
          </a:prstGeom>
          <a:ln w="38100" cap="flat">
            <a:solidFill>
              <a:srgbClr val="000000"/>
            </a:solidFill>
            <a:prstDash val="solid"/>
            <a:headEnd type="none" w="sm" len="sm"/>
            <a:tailEnd type="arrow" w="med" len="sm"/>
          </a:ln>
        </p:spPr>
      </p:sp>
      <p:grpSp>
        <p:nvGrpSpPr>
          <p:cNvPr id="18" name="Group 18"/>
          <p:cNvGrpSpPr/>
          <p:nvPr/>
        </p:nvGrpSpPr>
        <p:grpSpPr>
          <a:xfrm>
            <a:off x="9021138" y="3114765"/>
            <a:ext cx="4227283" cy="2419782"/>
            <a:chOff x="0" y="0"/>
            <a:chExt cx="5636377" cy="3226376"/>
          </a:xfrm>
        </p:grpSpPr>
        <p:grpSp>
          <p:nvGrpSpPr>
            <p:cNvPr id="19" name="Group 19"/>
            <p:cNvGrpSpPr/>
            <p:nvPr/>
          </p:nvGrpSpPr>
          <p:grpSpPr>
            <a:xfrm>
              <a:off x="0" y="0"/>
              <a:ext cx="5636377" cy="3226376"/>
              <a:chOff x="0" y="0"/>
              <a:chExt cx="1175708" cy="672999"/>
            </a:xfrm>
          </p:grpSpPr>
          <p:sp>
            <p:nvSpPr>
              <p:cNvPr id="20" name="Freeform 20"/>
              <p:cNvSpPr/>
              <p:nvPr/>
            </p:nvSpPr>
            <p:spPr>
              <a:xfrm>
                <a:off x="0" y="0"/>
                <a:ext cx="1175707" cy="672999"/>
              </a:xfrm>
              <a:custGeom>
                <a:avLst/>
                <a:gdLst/>
                <a:ahLst/>
                <a:cxnLst/>
                <a:rect l="l" t="t" r="r" b="b"/>
                <a:pathLst>
                  <a:path w="1175707" h="672999">
                    <a:moveTo>
                      <a:pt x="0" y="0"/>
                    </a:moveTo>
                    <a:lnTo>
                      <a:pt x="1175707" y="0"/>
                    </a:lnTo>
                    <a:lnTo>
                      <a:pt x="1175707" y="672999"/>
                    </a:lnTo>
                    <a:lnTo>
                      <a:pt x="0" y="672999"/>
                    </a:lnTo>
                    <a:close/>
                  </a:path>
                </a:pathLst>
              </a:custGeom>
              <a:solidFill>
                <a:srgbClr val="F09E42"/>
              </a:solidFill>
            </p:spPr>
          </p:sp>
          <p:sp>
            <p:nvSpPr>
              <p:cNvPr id="21" name="TextBox 21"/>
              <p:cNvSpPr txBox="1"/>
              <p:nvPr/>
            </p:nvSpPr>
            <p:spPr>
              <a:xfrm>
                <a:off x="0" y="-104775"/>
                <a:ext cx="1175708" cy="777774"/>
              </a:xfrm>
              <a:prstGeom prst="rect">
                <a:avLst/>
              </a:prstGeom>
            </p:spPr>
            <p:txBody>
              <a:bodyPr lIns="50800" tIns="50800" rIns="50800" bIns="50800" rtlCol="0" anchor="ctr"/>
              <a:lstStyle/>
              <a:p>
                <a:pPr algn="ctr">
                  <a:lnSpc>
                    <a:spcPts val="4053"/>
                  </a:lnSpc>
                </a:pPr>
                <a:endParaRPr/>
              </a:p>
            </p:txBody>
          </p:sp>
        </p:grpSp>
        <p:sp>
          <p:nvSpPr>
            <p:cNvPr id="22" name="TextBox 22"/>
            <p:cNvSpPr txBox="1"/>
            <p:nvPr/>
          </p:nvSpPr>
          <p:spPr>
            <a:xfrm>
              <a:off x="101176" y="23223"/>
              <a:ext cx="5434026" cy="2981320"/>
            </a:xfrm>
            <a:prstGeom prst="rect">
              <a:avLst/>
            </a:prstGeom>
          </p:spPr>
          <p:txBody>
            <a:bodyPr lIns="0" tIns="0" rIns="0" bIns="0" rtlCol="0" anchor="t">
              <a:spAutoFit/>
            </a:bodyPr>
            <a:lstStyle/>
            <a:p>
              <a:pPr algn="just">
                <a:lnSpc>
                  <a:spcPts val="2215"/>
                </a:lnSpc>
              </a:pPr>
              <a:r>
                <a:rPr lang="en-US" sz="1420" b="1">
                  <a:solidFill>
                    <a:srgbClr val="242424"/>
                  </a:solidFill>
                  <a:latin typeface="Arial Bold"/>
                  <a:ea typeface="Arial Bold"/>
                  <a:cs typeface="Arial Bold"/>
                  <a:sym typeface="Arial Bold"/>
                </a:rPr>
                <a:t>These table Illustrate the information about the selected disease categories and the discharge mode.</a:t>
              </a:r>
            </a:p>
            <a:p>
              <a:pPr marL="306676" lvl="1" indent="-153338" algn="just">
                <a:lnSpc>
                  <a:spcPts val="2215"/>
                </a:lnSpc>
                <a:buFont typeface="Arial"/>
                <a:buChar char="•"/>
              </a:pPr>
              <a:r>
                <a:rPr lang="en-US" sz="1420">
                  <a:solidFill>
                    <a:srgbClr val="242424"/>
                  </a:solidFill>
                  <a:latin typeface="Arial"/>
                  <a:ea typeface="Arial"/>
                  <a:cs typeface="Arial"/>
                  <a:sym typeface="Arial"/>
                </a:rPr>
                <a:t>More than one fourth Of the deaths are reported from the ischemic heart diseases. </a:t>
              </a:r>
            </a:p>
            <a:p>
              <a:pPr marL="306676" lvl="1" indent="-153338" algn="just">
                <a:lnSpc>
                  <a:spcPts val="2216"/>
                </a:lnSpc>
                <a:buFont typeface="Arial"/>
                <a:buChar char="•"/>
              </a:pPr>
              <a:r>
                <a:rPr lang="en-US" sz="1420" b="1" i="1">
                  <a:solidFill>
                    <a:srgbClr val="242424"/>
                  </a:solidFill>
                  <a:latin typeface="Arial Bold Italics"/>
                  <a:ea typeface="Arial Bold Italics"/>
                  <a:cs typeface="Arial Bold Italics"/>
                  <a:sym typeface="Arial Bold Italics"/>
                </a:rPr>
                <a:t>Almost one fourth Of the patients are discharged live those Who had the 'Other acute lower respiratory infections".</a:t>
              </a:r>
            </a:p>
          </p:txBody>
        </p:sp>
      </p:grpSp>
      <p:sp>
        <p:nvSpPr>
          <p:cNvPr id="23" name="AutoShape 23"/>
          <p:cNvSpPr/>
          <p:nvPr/>
        </p:nvSpPr>
        <p:spPr>
          <a:xfrm flipV="1">
            <a:off x="11947472" y="2310757"/>
            <a:ext cx="1560977" cy="786997"/>
          </a:xfrm>
          <a:prstGeom prst="line">
            <a:avLst/>
          </a:prstGeom>
          <a:ln w="38100" cap="flat">
            <a:solidFill>
              <a:srgbClr val="000000"/>
            </a:solidFill>
            <a:prstDash val="solid"/>
            <a:headEnd type="none" w="sm" len="sm"/>
            <a:tailEnd type="arrow" w="med" len="sm"/>
          </a:ln>
        </p:spPr>
      </p:sp>
      <p:grpSp>
        <p:nvGrpSpPr>
          <p:cNvPr id="24" name="Group 24"/>
          <p:cNvGrpSpPr/>
          <p:nvPr/>
        </p:nvGrpSpPr>
        <p:grpSpPr>
          <a:xfrm>
            <a:off x="635504" y="6888215"/>
            <a:ext cx="8170669" cy="2233197"/>
            <a:chOff x="0" y="0"/>
            <a:chExt cx="1951567" cy="533400"/>
          </a:xfrm>
        </p:grpSpPr>
        <p:sp>
          <p:nvSpPr>
            <p:cNvPr id="25" name="Freeform 25"/>
            <p:cNvSpPr/>
            <p:nvPr/>
          </p:nvSpPr>
          <p:spPr>
            <a:xfrm>
              <a:off x="0" y="0"/>
              <a:ext cx="1966757" cy="537638"/>
            </a:xfrm>
            <a:custGeom>
              <a:avLst/>
              <a:gdLst/>
              <a:ahLst/>
              <a:cxnLst/>
              <a:rect l="l" t="t" r="r" b="b"/>
              <a:pathLst>
                <a:path w="1966757" h="537638">
                  <a:moveTo>
                    <a:pt x="1108057" y="0"/>
                  </a:moveTo>
                  <a:cubicBezTo>
                    <a:pt x="1129463" y="0"/>
                    <a:pt x="1150998" y="0"/>
                    <a:pt x="1172361" y="0"/>
                  </a:cubicBezTo>
                  <a:cubicBezTo>
                    <a:pt x="1342687" y="8909"/>
                    <a:pt x="1449133" y="38564"/>
                    <a:pt x="1497617" y="87090"/>
                  </a:cubicBezTo>
                  <a:cubicBezTo>
                    <a:pt x="1781580" y="80618"/>
                    <a:pt x="1966757" y="172373"/>
                    <a:pt x="1862216" y="262426"/>
                  </a:cubicBezTo>
                  <a:cubicBezTo>
                    <a:pt x="1904056" y="281349"/>
                    <a:pt x="1938961" y="302517"/>
                    <a:pt x="1951567" y="330926"/>
                  </a:cubicBezTo>
                  <a:cubicBezTo>
                    <a:pt x="1951567" y="339065"/>
                    <a:pt x="1951567" y="347184"/>
                    <a:pt x="1951567" y="355321"/>
                  </a:cubicBezTo>
                  <a:cubicBezTo>
                    <a:pt x="1914000" y="427627"/>
                    <a:pt x="1752346" y="476486"/>
                    <a:pt x="1486954" y="463333"/>
                  </a:cubicBezTo>
                  <a:cubicBezTo>
                    <a:pt x="1418671" y="500459"/>
                    <a:pt x="1297167" y="537638"/>
                    <a:pt x="1108097" y="533008"/>
                  </a:cubicBezTo>
                  <a:cubicBezTo>
                    <a:pt x="1010369" y="530570"/>
                    <a:pt x="942381" y="516453"/>
                    <a:pt x="882856" y="499302"/>
                  </a:cubicBezTo>
                  <a:cubicBezTo>
                    <a:pt x="820158" y="513559"/>
                    <a:pt x="752256" y="524747"/>
                    <a:pt x="654147" y="524871"/>
                  </a:cubicBezTo>
                  <a:cubicBezTo>
                    <a:pt x="427171" y="525082"/>
                    <a:pt x="275332" y="470155"/>
                    <a:pt x="271651" y="394815"/>
                  </a:cubicBezTo>
                  <a:cubicBezTo>
                    <a:pt x="125736" y="377190"/>
                    <a:pt x="26907" y="344291"/>
                    <a:pt x="0" y="287995"/>
                  </a:cubicBezTo>
                  <a:cubicBezTo>
                    <a:pt x="0" y="279858"/>
                    <a:pt x="0" y="271704"/>
                    <a:pt x="0" y="263601"/>
                  </a:cubicBezTo>
                  <a:cubicBezTo>
                    <a:pt x="29699" y="207816"/>
                    <a:pt x="123155" y="172776"/>
                    <a:pt x="278759" y="157922"/>
                  </a:cubicBezTo>
                  <a:cubicBezTo>
                    <a:pt x="269409" y="63818"/>
                    <a:pt x="580661" y="5016"/>
                    <a:pt x="836362" y="46474"/>
                  </a:cubicBezTo>
                  <a:cubicBezTo>
                    <a:pt x="897242" y="25973"/>
                    <a:pt x="983377" y="3613"/>
                    <a:pt x="1108057" y="0"/>
                  </a:cubicBezTo>
                  <a:close/>
                </a:path>
              </a:pathLst>
            </a:custGeom>
            <a:solidFill>
              <a:srgbClr val="DB620B"/>
            </a:solidFill>
          </p:spPr>
        </p:sp>
        <p:sp>
          <p:nvSpPr>
            <p:cNvPr id="26" name="TextBox 26"/>
            <p:cNvSpPr txBox="1"/>
            <p:nvPr/>
          </p:nvSpPr>
          <p:spPr>
            <a:xfrm>
              <a:off x="91480" y="-15875"/>
              <a:ext cx="1768608" cy="473075"/>
            </a:xfrm>
            <a:prstGeom prst="rect">
              <a:avLst/>
            </a:prstGeom>
          </p:spPr>
          <p:txBody>
            <a:bodyPr lIns="50800" tIns="50800" rIns="50800" bIns="50800" rtlCol="0" anchor="ctr"/>
            <a:lstStyle/>
            <a:p>
              <a:pPr algn="ctr">
                <a:lnSpc>
                  <a:spcPts val="4053"/>
                </a:lnSpc>
              </a:pPr>
              <a:r>
                <a:rPr lang="en-US" sz="2412" b="1">
                  <a:solidFill>
                    <a:srgbClr val="000000"/>
                  </a:solidFill>
                  <a:latin typeface="Open Sans Bold"/>
                  <a:ea typeface="Open Sans Bold"/>
                  <a:cs typeface="Open Sans Bold"/>
                  <a:sym typeface="Open Sans Bold"/>
                </a:rPr>
                <a:t> </a:t>
              </a:r>
            </a:p>
          </p:txBody>
        </p:sp>
      </p:grpSp>
      <p:sp>
        <p:nvSpPr>
          <p:cNvPr id="27" name="TextBox 27"/>
          <p:cNvSpPr txBox="1"/>
          <p:nvPr/>
        </p:nvSpPr>
        <p:spPr>
          <a:xfrm>
            <a:off x="9021138" y="78740"/>
            <a:ext cx="8837154" cy="1038015"/>
          </a:xfrm>
          <a:prstGeom prst="rect">
            <a:avLst/>
          </a:prstGeom>
        </p:spPr>
        <p:txBody>
          <a:bodyPr lIns="0" tIns="0" rIns="0" bIns="0" rtlCol="0" anchor="t">
            <a:spAutoFit/>
          </a:bodyPr>
          <a:lstStyle/>
          <a:p>
            <a:pPr algn="ctr">
              <a:lnSpc>
                <a:spcPts val="7800"/>
              </a:lnSpc>
            </a:pPr>
            <a:r>
              <a:rPr lang="en-US" sz="5000" b="1">
                <a:solidFill>
                  <a:srgbClr val="242424"/>
                </a:solidFill>
                <a:latin typeface="Arial Bold"/>
                <a:ea typeface="Arial Bold"/>
                <a:cs typeface="Arial Bold"/>
                <a:sym typeface="Arial Bold"/>
              </a:rPr>
              <a:t>Significant of this study</a:t>
            </a:r>
          </a:p>
        </p:txBody>
      </p:sp>
      <p:sp>
        <p:nvSpPr>
          <p:cNvPr id="28" name="TextBox 28"/>
          <p:cNvSpPr txBox="1"/>
          <p:nvPr/>
        </p:nvSpPr>
        <p:spPr>
          <a:xfrm>
            <a:off x="15937270" y="9182100"/>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6</a:t>
            </a:r>
          </a:p>
        </p:txBody>
      </p:sp>
      <p:sp>
        <p:nvSpPr>
          <p:cNvPr id="29" name="TextBox 29"/>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30" name="TextBox 30"/>
          <p:cNvSpPr txBox="1"/>
          <p:nvPr/>
        </p:nvSpPr>
        <p:spPr>
          <a:xfrm>
            <a:off x="904712" y="5308209"/>
            <a:ext cx="7320922" cy="1232194"/>
          </a:xfrm>
          <a:prstGeom prst="rect">
            <a:avLst/>
          </a:prstGeom>
        </p:spPr>
        <p:txBody>
          <a:bodyPr lIns="0" tIns="0" rIns="0" bIns="0" rtlCol="0" anchor="t">
            <a:spAutoFit/>
          </a:bodyPr>
          <a:lstStyle/>
          <a:p>
            <a:pPr marL="323850" lvl="1" indent="-161925" algn="just">
              <a:lnSpc>
                <a:spcPts val="2518"/>
              </a:lnSpc>
              <a:buFont typeface="Arial"/>
              <a:buChar char="•"/>
            </a:pPr>
            <a:r>
              <a:rPr lang="en-US" sz="1500" b="1">
                <a:solidFill>
                  <a:srgbClr val="000000"/>
                </a:solidFill>
                <a:latin typeface="Open Sans Bold"/>
                <a:ea typeface="Open Sans Bold"/>
                <a:cs typeface="Open Sans Bold"/>
                <a:sym typeface="Open Sans Bold"/>
              </a:rPr>
              <a:t>This map illustrates the air quality across Sri Lanka.</a:t>
            </a:r>
          </a:p>
          <a:p>
            <a:pPr marL="323850" lvl="1" indent="-161925" algn="just">
              <a:lnSpc>
                <a:spcPts val="2518"/>
              </a:lnSpc>
              <a:buFont typeface="Arial"/>
              <a:buChar char="•"/>
            </a:pPr>
            <a:r>
              <a:rPr lang="en-US" sz="1500" b="1">
                <a:solidFill>
                  <a:srgbClr val="000000"/>
                </a:solidFill>
                <a:latin typeface="Open Sans Bold"/>
                <a:ea typeface="Open Sans Bold"/>
                <a:cs typeface="Open Sans Bold"/>
                <a:sym typeface="Open Sans Bold"/>
              </a:rPr>
              <a:t>Several areas are experiencing unexpected increases in air pollution levels.</a:t>
            </a:r>
          </a:p>
          <a:p>
            <a:pPr algn="just">
              <a:lnSpc>
                <a:spcPts val="2519"/>
              </a:lnSpc>
            </a:pPr>
            <a:endParaRPr lang="en-US" sz="1500" b="1">
              <a:solidFill>
                <a:srgbClr val="000000"/>
              </a:solidFill>
              <a:latin typeface="Open Sans Bold"/>
              <a:ea typeface="Open Sans Bold"/>
              <a:cs typeface="Open Sans Bold"/>
              <a:sym typeface="Open Sans Bold"/>
            </a:endParaRPr>
          </a:p>
        </p:txBody>
      </p:sp>
      <p:sp>
        <p:nvSpPr>
          <p:cNvPr id="31" name="TextBox 31"/>
          <p:cNvSpPr txBox="1"/>
          <p:nvPr/>
        </p:nvSpPr>
        <p:spPr>
          <a:xfrm>
            <a:off x="1684724" y="7385639"/>
            <a:ext cx="6735361" cy="1466754"/>
          </a:xfrm>
          <a:prstGeom prst="rect">
            <a:avLst/>
          </a:prstGeom>
        </p:spPr>
        <p:txBody>
          <a:bodyPr lIns="0" tIns="0" rIns="0" bIns="0" rtlCol="0" anchor="t">
            <a:spAutoFit/>
          </a:bodyPr>
          <a:lstStyle/>
          <a:p>
            <a:pPr algn="ctr">
              <a:lnSpc>
                <a:spcPts val="2912"/>
              </a:lnSpc>
            </a:pPr>
            <a:r>
              <a:rPr lang="en-US" sz="1867" b="1">
                <a:solidFill>
                  <a:srgbClr val="242424"/>
                </a:solidFill>
                <a:latin typeface="Arial Bold"/>
                <a:ea typeface="Arial Bold"/>
                <a:cs typeface="Arial Bold"/>
                <a:sym typeface="Arial Bold"/>
              </a:rPr>
              <a:t>Addressing air pollution exposure among school children and the elders is a timely research topic. </a:t>
            </a:r>
          </a:p>
          <a:p>
            <a:pPr algn="ctr">
              <a:lnSpc>
                <a:spcPts val="2912"/>
              </a:lnSpc>
            </a:pPr>
            <a:r>
              <a:rPr lang="en-US" sz="1867" b="1">
                <a:solidFill>
                  <a:srgbClr val="242424"/>
                </a:solidFill>
                <a:latin typeface="Arial Bold"/>
                <a:ea typeface="Arial Bold"/>
                <a:cs typeface="Arial Bold"/>
                <a:sym typeface="Arial Bold"/>
              </a:rPr>
              <a:t>By doing so, we can effectively mitigate the adverse effects of air pollution.</a:t>
            </a:r>
          </a:p>
        </p:txBody>
      </p:sp>
      <p:sp>
        <p:nvSpPr>
          <p:cNvPr id="32" name="TextBox 32"/>
          <p:cNvSpPr txBox="1"/>
          <p:nvPr/>
        </p:nvSpPr>
        <p:spPr>
          <a:xfrm>
            <a:off x="13115934" y="6375702"/>
            <a:ext cx="4872852" cy="262728"/>
          </a:xfrm>
          <a:prstGeom prst="rect">
            <a:avLst/>
          </a:prstGeom>
        </p:spPr>
        <p:txBody>
          <a:bodyPr lIns="0" tIns="0" rIns="0" bIns="0" rtlCol="0" anchor="t">
            <a:spAutoFit/>
          </a:bodyPr>
          <a:lstStyle/>
          <a:p>
            <a:pPr algn="ctr">
              <a:lnSpc>
                <a:spcPts val="2205"/>
              </a:lnSpc>
              <a:spcBef>
                <a:spcPct val="0"/>
              </a:spcBef>
            </a:pPr>
            <a:r>
              <a:rPr lang="en-US" sz="1313">
                <a:solidFill>
                  <a:srgbClr val="000000"/>
                </a:solidFill>
                <a:latin typeface="Open Sans"/>
                <a:ea typeface="Open Sans"/>
                <a:cs typeface="Open Sans"/>
                <a:sym typeface="Open Sans"/>
              </a:rPr>
              <a:t>Cross-tabulation of selected diseases and the discharge mode</a:t>
            </a:r>
          </a:p>
        </p:txBody>
      </p:sp>
      <p:sp>
        <p:nvSpPr>
          <p:cNvPr id="33" name="TextBox 33"/>
          <p:cNvSpPr txBox="1"/>
          <p:nvPr/>
        </p:nvSpPr>
        <p:spPr>
          <a:xfrm>
            <a:off x="12935117" y="9012519"/>
            <a:ext cx="5145546" cy="272437"/>
          </a:xfrm>
          <a:prstGeom prst="rect">
            <a:avLst/>
          </a:prstGeom>
        </p:spPr>
        <p:txBody>
          <a:bodyPr lIns="0" tIns="0" rIns="0" bIns="0" rtlCol="0" anchor="t">
            <a:spAutoFit/>
          </a:bodyPr>
          <a:lstStyle/>
          <a:p>
            <a:pPr algn="ctr">
              <a:lnSpc>
                <a:spcPts val="2200"/>
              </a:lnSpc>
              <a:spcBef>
                <a:spcPct val="0"/>
              </a:spcBef>
            </a:pPr>
            <a:r>
              <a:rPr lang="en-US" sz="1310">
                <a:solidFill>
                  <a:srgbClr val="000000"/>
                </a:solidFill>
                <a:latin typeface="Open Sans"/>
                <a:ea typeface="Open Sans"/>
                <a:cs typeface="Open Sans"/>
                <a:sym typeface="Open Sans"/>
              </a:rPr>
              <a:t>Comparison of death rate and air quality levels in selected districts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grpSp>
        <p:nvGrpSpPr>
          <p:cNvPr id="5" name="Group 5"/>
          <p:cNvGrpSpPr/>
          <p:nvPr/>
        </p:nvGrpSpPr>
        <p:grpSpPr>
          <a:xfrm>
            <a:off x="214973" y="510772"/>
            <a:ext cx="15166891" cy="8770075"/>
            <a:chOff x="0" y="0"/>
            <a:chExt cx="20222521" cy="11693433"/>
          </a:xfrm>
        </p:grpSpPr>
        <p:grpSp>
          <p:nvGrpSpPr>
            <p:cNvPr id="6" name="Group 6"/>
            <p:cNvGrpSpPr/>
            <p:nvPr/>
          </p:nvGrpSpPr>
          <p:grpSpPr>
            <a:xfrm>
              <a:off x="7306439" y="1479375"/>
              <a:ext cx="6058916" cy="9022389"/>
              <a:chOff x="0" y="0"/>
              <a:chExt cx="6058916" cy="9022389"/>
            </a:xfrm>
          </p:grpSpPr>
          <p:sp>
            <p:nvSpPr>
              <p:cNvPr id="7" name="Freeform 7"/>
              <p:cNvSpPr/>
              <p:nvPr/>
            </p:nvSpPr>
            <p:spPr>
              <a:xfrm>
                <a:off x="0" y="0"/>
                <a:ext cx="6058916" cy="9022462"/>
              </a:xfrm>
              <a:custGeom>
                <a:avLst/>
                <a:gdLst/>
                <a:ahLst/>
                <a:cxnLst/>
                <a:rect l="l" t="t" r="r" b="b"/>
                <a:pathLst>
                  <a:path w="6058916" h="9022462">
                    <a:moveTo>
                      <a:pt x="5585460" y="9022334"/>
                    </a:moveTo>
                    <a:lnTo>
                      <a:pt x="473456" y="9022334"/>
                    </a:lnTo>
                    <a:cubicBezTo>
                      <a:pt x="212598" y="9022334"/>
                      <a:pt x="0" y="8809863"/>
                      <a:pt x="0" y="8549005"/>
                    </a:cubicBezTo>
                    <a:lnTo>
                      <a:pt x="0" y="473456"/>
                    </a:lnTo>
                    <a:cubicBezTo>
                      <a:pt x="0" y="212598"/>
                      <a:pt x="212598" y="0"/>
                      <a:pt x="473456" y="0"/>
                    </a:cubicBezTo>
                    <a:lnTo>
                      <a:pt x="5585460" y="0"/>
                    </a:lnTo>
                    <a:cubicBezTo>
                      <a:pt x="5846318" y="0"/>
                      <a:pt x="6058916" y="212598"/>
                      <a:pt x="6058916" y="473456"/>
                    </a:cubicBezTo>
                    <a:lnTo>
                      <a:pt x="6058916" y="8549005"/>
                    </a:lnTo>
                    <a:cubicBezTo>
                      <a:pt x="6058916" y="8809863"/>
                      <a:pt x="5846318" y="9022462"/>
                      <a:pt x="5585460" y="9022462"/>
                    </a:cubicBezTo>
                    <a:close/>
                  </a:path>
                </a:pathLst>
              </a:custGeom>
              <a:solidFill>
                <a:srgbClr val="DB620B"/>
              </a:solidFill>
            </p:spPr>
          </p:sp>
        </p:grpSp>
        <p:grpSp>
          <p:nvGrpSpPr>
            <p:cNvPr id="8" name="Group 8"/>
            <p:cNvGrpSpPr/>
            <p:nvPr/>
          </p:nvGrpSpPr>
          <p:grpSpPr>
            <a:xfrm>
              <a:off x="6911277" y="1100485"/>
              <a:ext cx="1341125" cy="1341120"/>
              <a:chOff x="0" y="0"/>
              <a:chExt cx="1341125" cy="1341120"/>
            </a:xfrm>
          </p:grpSpPr>
          <p:sp>
            <p:nvSpPr>
              <p:cNvPr id="9" name="Freeform 9"/>
              <p:cNvSpPr/>
              <p:nvPr/>
            </p:nvSpPr>
            <p:spPr>
              <a:xfrm>
                <a:off x="0" y="0"/>
                <a:ext cx="1341120" cy="1341120"/>
              </a:xfrm>
              <a:custGeom>
                <a:avLst/>
                <a:gdLst/>
                <a:ahLst/>
                <a:cxnLst/>
                <a:rect l="l" t="t" r="r" b="b"/>
                <a:pathLst>
                  <a:path w="1341120" h="1341120">
                    <a:moveTo>
                      <a:pt x="1341120" y="670560"/>
                    </a:moveTo>
                    <a:cubicBezTo>
                      <a:pt x="1341120" y="1040892"/>
                      <a:pt x="1040892" y="1341120"/>
                      <a:pt x="670560" y="1341120"/>
                    </a:cubicBezTo>
                    <a:cubicBezTo>
                      <a:pt x="300228" y="1341120"/>
                      <a:pt x="0" y="1040892"/>
                      <a:pt x="0" y="670560"/>
                    </a:cubicBezTo>
                    <a:cubicBezTo>
                      <a:pt x="0" y="300228"/>
                      <a:pt x="300228" y="0"/>
                      <a:pt x="670560" y="0"/>
                    </a:cubicBezTo>
                    <a:cubicBezTo>
                      <a:pt x="1040892" y="0"/>
                      <a:pt x="1341120" y="300228"/>
                      <a:pt x="1341120" y="670560"/>
                    </a:cubicBezTo>
                    <a:close/>
                  </a:path>
                </a:pathLst>
              </a:custGeom>
              <a:blipFill>
                <a:blip r:embed="rId4"/>
                <a:stretch>
                  <a:fillRect/>
                </a:stretch>
              </a:blipFill>
            </p:spPr>
          </p:sp>
        </p:grpSp>
        <p:sp>
          <p:nvSpPr>
            <p:cNvPr id="10" name="TextBox 10"/>
            <p:cNvSpPr txBox="1"/>
            <p:nvPr/>
          </p:nvSpPr>
          <p:spPr>
            <a:xfrm>
              <a:off x="7802295" y="2930536"/>
              <a:ext cx="4974669" cy="1407551"/>
            </a:xfrm>
            <a:prstGeom prst="rect">
              <a:avLst/>
            </a:prstGeom>
          </p:spPr>
          <p:txBody>
            <a:bodyPr lIns="0" tIns="0" rIns="0" bIns="0" rtlCol="0" anchor="t">
              <a:spAutoFit/>
            </a:bodyPr>
            <a:lstStyle/>
            <a:p>
              <a:pPr marL="484912" lvl="1" indent="-242456" algn="l">
                <a:lnSpc>
                  <a:spcPts val="5552"/>
                </a:lnSpc>
                <a:buFont typeface="Arial"/>
                <a:buChar char="•"/>
              </a:pPr>
              <a:r>
                <a:rPr lang="en-US" sz="2246" b="1">
                  <a:solidFill>
                    <a:srgbClr val="FFFFFF"/>
                  </a:solidFill>
                  <a:latin typeface="Open Sans Bold"/>
                  <a:ea typeface="Open Sans Bold"/>
                  <a:cs typeface="Open Sans Bold"/>
                  <a:sym typeface="Open Sans Bold"/>
                </a:rPr>
                <a:t>Dijkstra’s Algorithm</a:t>
              </a: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p:txBody>
        </p:sp>
        <p:sp>
          <p:nvSpPr>
            <p:cNvPr id="11" name="TextBox 11"/>
            <p:cNvSpPr txBox="1"/>
            <p:nvPr/>
          </p:nvSpPr>
          <p:spPr>
            <a:xfrm>
              <a:off x="8252403" y="2254589"/>
              <a:ext cx="2321719" cy="594382"/>
            </a:xfrm>
            <a:prstGeom prst="rect">
              <a:avLst/>
            </a:prstGeom>
          </p:spPr>
          <p:txBody>
            <a:bodyPr lIns="0" tIns="0" rIns="0" bIns="0" rtlCol="0" anchor="t">
              <a:spAutoFit/>
            </a:bodyPr>
            <a:lstStyle/>
            <a:p>
              <a:pPr algn="ctr">
                <a:lnSpc>
                  <a:spcPts val="4053"/>
                </a:lnSpc>
              </a:pPr>
              <a:r>
                <a:rPr lang="en-US" sz="2413" b="1" u="sng">
                  <a:solidFill>
                    <a:srgbClr val="FFFFFF"/>
                  </a:solidFill>
                  <a:latin typeface="Open Sans Bold"/>
                  <a:ea typeface="Open Sans Bold"/>
                  <a:cs typeface="Open Sans Bold"/>
                  <a:sym typeface="Open Sans Bold"/>
                </a:rPr>
                <a:t>Algorithm</a:t>
              </a:r>
            </a:p>
          </p:txBody>
        </p:sp>
        <p:grpSp>
          <p:nvGrpSpPr>
            <p:cNvPr id="12" name="Group 12"/>
            <p:cNvGrpSpPr/>
            <p:nvPr/>
          </p:nvGrpSpPr>
          <p:grpSpPr>
            <a:xfrm>
              <a:off x="14163605" y="2671044"/>
              <a:ext cx="6058916" cy="9022389"/>
              <a:chOff x="0" y="0"/>
              <a:chExt cx="6058916" cy="9022389"/>
            </a:xfrm>
          </p:grpSpPr>
          <p:sp>
            <p:nvSpPr>
              <p:cNvPr id="13" name="Freeform 13"/>
              <p:cNvSpPr/>
              <p:nvPr/>
            </p:nvSpPr>
            <p:spPr>
              <a:xfrm>
                <a:off x="0" y="0"/>
                <a:ext cx="6058916" cy="9022462"/>
              </a:xfrm>
              <a:custGeom>
                <a:avLst/>
                <a:gdLst/>
                <a:ahLst/>
                <a:cxnLst/>
                <a:rect l="l" t="t" r="r" b="b"/>
                <a:pathLst>
                  <a:path w="6058916" h="9022462">
                    <a:moveTo>
                      <a:pt x="5585460" y="9022334"/>
                    </a:moveTo>
                    <a:lnTo>
                      <a:pt x="473456" y="9022334"/>
                    </a:lnTo>
                    <a:cubicBezTo>
                      <a:pt x="212598" y="9022334"/>
                      <a:pt x="0" y="8809863"/>
                      <a:pt x="0" y="8549005"/>
                    </a:cubicBezTo>
                    <a:lnTo>
                      <a:pt x="0" y="473456"/>
                    </a:lnTo>
                    <a:cubicBezTo>
                      <a:pt x="0" y="212598"/>
                      <a:pt x="212598" y="0"/>
                      <a:pt x="473456" y="0"/>
                    </a:cubicBezTo>
                    <a:lnTo>
                      <a:pt x="5585460" y="0"/>
                    </a:lnTo>
                    <a:cubicBezTo>
                      <a:pt x="5846318" y="0"/>
                      <a:pt x="6058916" y="212598"/>
                      <a:pt x="6058916" y="473456"/>
                    </a:cubicBezTo>
                    <a:lnTo>
                      <a:pt x="6058916" y="8549005"/>
                    </a:lnTo>
                    <a:cubicBezTo>
                      <a:pt x="6058916" y="8809863"/>
                      <a:pt x="5846318" y="9022462"/>
                      <a:pt x="5585460" y="9022462"/>
                    </a:cubicBezTo>
                    <a:close/>
                  </a:path>
                </a:pathLst>
              </a:custGeom>
              <a:solidFill>
                <a:srgbClr val="20356D"/>
              </a:solidFill>
            </p:spPr>
          </p:sp>
        </p:grpSp>
        <p:sp>
          <p:nvSpPr>
            <p:cNvPr id="14" name="TextBox 14"/>
            <p:cNvSpPr txBox="1"/>
            <p:nvPr/>
          </p:nvSpPr>
          <p:spPr>
            <a:xfrm>
              <a:off x="15041929" y="3433558"/>
              <a:ext cx="2656205" cy="594382"/>
            </a:xfrm>
            <a:prstGeom prst="rect">
              <a:avLst/>
            </a:prstGeom>
          </p:spPr>
          <p:txBody>
            <a:bodyPr lIns="0" tIns="0" rIns="0" bIns="0" rtlCol="0" anchor="t">
              <a:spAutoFit/>
            </a:bodyPr>
            <a:lstStyle/>
            <a:p>
              <a:pPr algn="ctr">
                <a:lnSpc>
                  <a:spcPts val="4053"/>
                </a:lnSpc>
              </a:pPr>
              <a:r>
                <a:rPr lang="en-US" sz="2413" b="1" u="sng">
                  <a:solidFill>
                    <a:srgbClr val="FFFFFF"/>
                  </a:solidFill>
                  <a:latin typeface="Open Sans Bold"/>
                  <a:ea typeface="Open Sans Bold"/>
                  <a:cs typeface="Open Sans Bold"/>
                  <a:sym typeface="Open Sans Bold"/>
                </a:rPr>
                <a:t>Techniques</a:t>
              </a:r>
            </a:p>
          </p:txBody>
        </p:sp>
        <p:grpSp>
          <p:nvGrpSpPr>
            <p:cNvPr id="15" name="Group 15"/>
            <p:cNvGrpSpPr/>
            <p:nvPr/>
          </p:nvGrpSpPr>
          <p:grpSpPr>
            <a:xfrm>
              <a:off x="13817501" y="2396152"/>
              <a:ext cx="1237128" cy="1237124"/>
              <a:chOff x="0" y="0"/>
              <a:chExt cx="1237128" cy="1237124"/>
            </a:xfrm>
          </p:grpSpPr>
          <p:sp>
            <p:nvSpPr>
              <p:cNvPr id="16" name="Freeform 16"/>
              <p:cNvSpPr/>
              <p:nvPr/>
            </p:nvSpPr>
            <p:spPr>
              <a:xfrm>
                <a:off x="0" y="0"/>
                <a:ext cx="1237107" cy="1237234"/>
              </a:xfrm>
              <a:custGeom>
                <a:avLst/>
                <a:gdLst/>
                <a:ahLst/>
                <a:cxnLst/>
                <a:rect l="l" t="t" r="r" b="b"/>
                <a:pathLst>
                  <a:path w="1237107" h="1237234">
                    <a:moveTo>
                      <a:pt x="1237107" y="618617"/>
                    </a:moveTo>
                    <a:cubicBezTo>
                      <a:pt x="1237107" y="960247"/>
                      <a:pt x="960120" y="1237234"/>
                      <a:pt x="618490" y="1237234"/>
                    </a:cubicBezTo>
                    <a:cubicBezTo>
                      <a:pt x="276860" y="1237234"/>
                      <a:pt x="0" y="960120"/>
                      <a:pt x="0" y="618617"/>
                    </a:cubicBezTo>
                    <a:cubicBezTo>
                      <a:pt x="0" y="277114"/>
                      <a:pt x="276987" y="0"/>
                      <a:pt x="618617" y="0"/>
                    </a:cubicBezTo>
                    <a:cubicBezTo>
                      <a:pt x="960247" y="0"/>
                      <a:pt x="1237107" y="276987"/>
                      <a:pt x="1237107" y="618617"/>
                    </a:cubicBezTo>
                    <a:close/>
                  </a:path>
                </a:pathLst>
              </a:custGeom>
              <a:blipFill>
                <a:blip r:embed="rId5"/>
                <a:stretch>
                  <a:fillRect t="-4364" r="-1" b="-4355"/>
                </a:stretch>
              </a:blipFill>
            </p:spPr>
          </p:sp>
        </p:grpSp>
        <p:grpSp>
          <p:nvGrpSpPr>
            <p:cNvPr id="17" name="Group 17"/>
            <p:cNvGrpSpPr/>
            <p:nvPr/>
          </p:nvGrpSpPr>
          <p:grpSpPr>
            <a:xfrm>
              <a:off x="395161" y="378889"/>
              <a:ext cx="6058916" cy="9022389"/>
              <a:chOff x="0" y="0"/>
              <a:chExt cx="6058916" cy="9022389"/>
            </a:xfrm>
          </p:grpSpPr>
          <p:sp>
            <p:nvSpPr>
              <p:cNvPr id="18" name="Freeform 18"/>
              <p:cNvSpPr/>
              <p:nvPr/>
            </p:nvSpPr>
            <p:spPr>
              <a:xfrm>
                <a:off x="0" y="0"/>
                <a:ext cx="6058916" cy="9022462"/>
              </a:xfrm>
              <a:custGeom>
                <a:avLst/>
                <a:gdLst/>
                <a:ahLst/>
                <a:cxnLst/>
                <a:rect l="l" t="t" r="r" b="b"/>
                <a:pathLst>
                  <a:path w="6058916" h="9022462">
                    <a:moveTo>
                      <a:pt x="5585460" y="9022334"/>
                    </a:moveTo>
                    <a:lnTo>
                      <a:pt x="473456" y="9022334"/>
                    </a:lnTo>
                    <a:cubicBezTo>
                      <a:pt x="212598" y="9022334"/>
                      <a:pt x="0" y="8809863"/>
                      <a:pt x="0" y="8549005"/>
                    </a:cubicBezTo>
                    <a:lnTo>
                      <a:pt x="0" y="473456"/>
                    </a:lnTo>
                    <a:cubicBezTo>
                      <a:pt x="0" y="212598"/>
                      <a:pt x="212598" y="0"/>
                      <a:pt x="473456" y="0"/>
                    </a:cubicBezTo>
                    <a:lnTo>
                      <a:pt x="5585460" y="0"/>
                    </a:lnTo>
                    <a:cubicBezTo>
                      <a:pt x="5846318" y="0"/>
                      <a:pt x="6058916" y="212598"/>
                      <a:pt x="6058916" y="473456"/>
                    </a:cubicBezTo>
                    <a:lnTo>
                      <a:pt x="6058916" y="8549005"/>
                    </a:lnTo>
                    <a:cubicBezTo>
                      <a:pt x="6058916" y="8809863"/>
                      <a:pt x="5846318" y="9022462"/>
                      <a:pt x="5585460" y="9022462"/>
                    </a:cubicBezTo>
                    <a:close/>
                  </a:path>
                </a:pathLst>
              </a:custGeom>
              <a:solidFill>
                <a:srgbClr val="016EC5"/>
              </a:solidFill>
            </p:spPr>
          </p:sp>
        </p:grpSp>
        <p:grpSp>
          <p:nvGrpSpPr>
            <p:cNvPr id="19" name="Group 19"/>
            <p:cNvGrpSpPr/>
            <p:nvPr/>
          </p:nvGrpSpPr>
          <p:grpSpPr>
            <a:xfrm>
              <a:off x="0" y="0"/>
              <a:ext cx="1341125" cy="1341120"/>
              <a:chOff x="0" y="0"/>
              <a:chExt cx="1341125" cy="1341120"/>
            </a:xfrm>
          </p:grpSpPr>
          <p:sp>
            <p:nvSpPr>
              <p:cNvPr id="20" name="Freeform 20"/>
              <p:cNvSpPr/>
              <p:nvPr/>
            </p:nvSpPr>
            <p:spPr>
              <a:xfrm>
                <a:off x="0" y="0"/>
                <a:ext cx="1341120" cy="1341120"/>
              </a:xfrm>
              <a:custGeom>
                <a:avLst/>
                <a:gdLst/>
                <a:ahLst/>
                <a:cxnLst/>
                <a:rect l="l" t="t" r="r" b="b"/>
                <a:pathLst>
                  <a:path w="1341120" h="1341120">
                    <a:moveTo>
                      <a:pt x="1341120" y="670560"/>
                    </a:moveTo>
                    <a:cubicBezTo>
                      <a:pt x="1341120" y="1040892"/>
                      <a:pt x="1040892" y="1341120"/>
                      <a:pt x="670560" y="1341120"/>
                    </a:cubicBezTo>
                    <a:cubicBezTo>
                      <a:pt x="300228" y="1341120"/>
                      <a:pt x="0" y="1040892"/>
                      <a:pt x="0" y="670560"/>
                    </a:cubicBezTo>
                    <a:cubicBezTo>
                      <a:pt x="0" y="300228"/>
                      <a:pt x="300228" y="0"/>
                      <a:pt x="670560" y="0"/>
                    </a:cubicBezTo>
                    <a:cubicBezTo>
                      <a:pt x="1040892" y="0"/>
                      <a:pt x="1341120" y="300228"/>
                      <a:pt x="1341120" y="670560"/>
                    </a:cubicBezTo>
                    <a:close/>
                  </a:path>
                </a:pathLst>
              </a:custGeom>
              <a:blipFill>
                <a:blip r:embed="rId6"/>
                <a:stretch>
                  <a:fillRect l="-36538" r="-36538"/>
                </a:stretch>
              </a:blipFill>
            </p:spPr>
          </p:sp>
        </p:grpSp>
        <p:sp>
          <p:nvSpPr>
            <p:cNvPr id="21" name="TextBox 21"/>
            <p:cNvSpPr txBox="1"/>
            <p:nvPr/>
          </p:nvSpPr>
          <p:spPr>
            <a:xfrm>
              <a:off x="891017" y="1830051"/>
              <a:ext cx="4974669" cy="3515728"/>
            </a:xfrm>
            <a:prstGeom prst="rect">
              <a:avLst/>
            </a:prstGeom>
          </p:spPr>
          <p:txBody>
            <a:bodyPr lIns="0" tIns="0" rIns="0" bIns="0" rtlCol="0" anchor="t">
              <a:spAutoFit/>
            </a:bodyPr>
            <a:lstStyle/>
            <a:p>
              <a:pPr marL="513436" lvl="2" indent="-171145" algn="l">
                <a:lnSpc>
                  <a:spcPts val="5552"/>
                </a:lnSpc>
                <a:buFont typeface="Arial"/>
                <a:buChar char="⚬"/>
              </a:pPr>
              <a:r>
                <a:rPr lang="en-US" sz="2246" b="1">
                  <a:solidFill>
                    <a:srgbClr val="FFFFFF"/>
                  </a:solidFill>
                  <a:latin typeface="Open Sans Bold"/>
                  <a:ea typeface="Open Sans Bold"/>
                  <a:cs typeface="Open Sans Bold"/>
                  <a:sym typeface="Open Sans Bold"/>
                </a:rPr>
                <a:t>DataCollection</a:t>
              </a:r>
            </a:p>
            <a:p>
              <a:pPr marL="513462" lvl="2" indent="-171154" algn="l">
                <a:lnSpc>
                  <a:spcPts val="5552"/>
                </a:lnSpc>
                <a:buFont typeface="Arial"/>
                <a:buChar char="⚬"/>
              </a:pPr>
              <a:r>
                <a:rPr lang="en-US" sz="2246" b="1">
                  <a:solidFill>
                    <a:srgbClr val="FFFFFF"/>
                  </a:solidFill>
                  <a:latin typeface="Open Sans Bold"/>
                  <a:ea typeface="Open Sans Bold"/>
                  <a:cs typeface="Open Sans Bold"/>
                  <a:sym typeface="Open Sans Bold"/>
                </a:rPr>
                <a:t>Algorithm tuning</a:t>
              </a: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a:p>
              <a:pPr marL="320056" lvl="2" indent="-106685" algn="l">
                <a:lnSpc>
                  <a:spcPts val="3460"/>
                </a:lnSpc>
              </a:pPr>
              <a:endParaRPr lang="en-US" sz="2246" b="1">
                <a:solidFill>
                  <a:srgbClr val="FFFFFF"/>
                </a:solidFill>
                <a:latin typeface="Open Sans Bold"/>
                <a:ea typeface="Open Sans Bold"/>
                <a:cs typeface="Open Sans Bold"/>
                <a:sym typeface="Open Sans Bold"/>
              </a:endParaRPr>
            </a:p>
          </p:txBody>
        </p:sp>
        <p:sp>
          <p:nvSpPr>
            <p:cNvPr id="22" name="TextBox 22"/>
            <p:cNvSpPr txBox="1"/>
            <p:nvPr/>
          </p:nvSpPr>
          <p:spPr>
            <a:xfrm>
              <a:off x="1341125" y="1154104"/>
              <a:ext cx="2726431" cy="594382"/>
            </a:xfrm>
            <a:prstGeom prst="rect">
              <a:avLst/>
            </a:prstGeom>
          </p:spPr>
          <p:txBody>
            <a:bodyPr lIns="0" tIns="0" rIns="0" bIns="0" rtlCol="0" anchor="t">
              <a:spAutoFit/>
            </a:bodyPr>
            <a:lstStyle/>
            <a:p>
              <a:pPr algn="ctr">
                <a:lnSpc>
                  <a:spcPts val="4053"/>
                </a:lnSpc>
              </a:pPr>
              <a:r>
                <a:rPr lang="en-US" sz="2413" b="1" u="sng">
                  <a:solidFill>
                    <a:srgbClr val="FFFFFF"/>
                  </a:solidFill>
                  <a:latin typeface="Open Sans Bold"/>
                  <a:ea typeface="Open Sans Bold"/>
                  <a:cs typeface="Open Sans Bold"/>
                  <a:sym typeface="Open Sans Bold"/>
                </a:rPr>
                <a:t>Technologies</a:t>
              </a:r>
            </a:p>
          </p:txBody>
        </p:sp>
        <p:sp>
          <p:nvSpPr>
            <p:cNvPr id="23" name="TextBox 23"/>
            <p:cNvSpPr txBox="1"/>
            <p:nvPr/>
          </p:nvSpPr>
          <p:spPr>
            <a:xfrm>
              <a:off x="14705729" y="3939405"/>
              <a:ext cx="4447632" cy="6395871"/>
            </a:xfrm>
            <a:prstGeom prst="rect">
              <a:avLst/>
            </a:prstGeom>
          </p:spPr>
          <p:txBody>
            <a:bodyPr lIns="0" tIns="0" rIns="0" bIns="0" rtlCol="0" anchor="t">
              <a:spAutoFit/>
            </a:bodyPr>
            <a:lstStyle/>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React Native</a:t>
              </a:r>
            </a:p>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Python</a:t>
              </a:r>
            </a:p>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Fast API</a:t>
              </a:r>
            </a:p>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Node JS</a:t>
              </a:r>
            </a:p>
            <a:p>
              <a:pPr marL="485775" lvl="1" indent="-242888" algn="l">
                <a:lnSpc>
                  <a:spcPts val="5562"/>
                </a:lnSpc>
                <a:buFont typeface="Arial"/>
                <a:buChar char="•"/>
              </a:pPr>
              <a:r>
                <a:rPr lang="en-US" sz="2250" b="1">
                  <a:solidFill>
                    <a:srgbClr val="FFFFFF"/>
                  </a:solidFill>
                  <a:latin typeface="Open Sans Bold"/>
                  <a:ea typeface="Open Sans Bold"/>
                  <a:cs typeface="Open Sans Bold"/>
                  <a:sym typeface="Open Sans Bold"/>
                </a:rPr>
                <a:t>Google Collab</a:t>
              </a:r>
            </a:p>
            <a:p>
              <a:pPr marL="485775" lvl="1" indent="-242888" algn="l">
                <a:lnSpc>
                  <a:spcPts val="5562"/>
                </a:lnSpc>
                <a:buFont typeface="Arial"/>
                <a:buChar char="•"/>
              </a:pPr>
              <a:r>
                <a:rPr lang="en-US" sz="2250" b="1">
                  <a:solidFill>
                    <a:srgbClr val="FFFFFF"/>
                  </a:solidFill>
                  <a:latin typeface="Open Sans Bold"/>
                  <a:ea typeface="Open Sans Bold"/>
                  <a:cs typeface="Open Sans Bold"/>
                  <a:sym typeface="Open Sans Bold"/>
                </a:rPr>
                <a:t>VS code</a:t>
              </a:r>
            </a:p>
            <a:p>
              <a:pPr marL="485775" lvl="1" indent="-242888" algn="l">
                <a:lnSpc>
                  <a:spcPts val="5564"/>
                </a:lnSpc>
                <a:buFont typeface="Arial"/>
                <a:buChar char="•"/>
              </a:pPr>
              <a:r>
                <a:rPr lang="en-US" sz="2250" b="1">
                  <a:solidFill>
                    <a:srgbClr val="FFFFFF"/>
                  </a:solidFill>
                  <a:latin typeface="Open Sans Bold"/>
                  <a:ea typeface="Open Sans Bold"/>
                  <a:cs typeface="Open Sans Bold"/>
                  <a:sym typeface="Open Sans Bold"/>
                </a:rPr>
                <a:t>MongoDB</a:t>
              </a:r>
            </a:p>
          </p:txBody>
        </p:sp>
      </p:grpSp>
      <p:sp>
        <p:nvSpPr>
          <p:cNvPr id="24" name="Freeform 24"/>
          <p:cNvSpPr/>
          <p:nvPr/>
        </p:nvSpPr>
        <p:spPr>
          <a:xfrm>
            <a:off x="747549" y="7743374"/>
            <a:ext cx="1308250" cy="1537474"/>
          </a:xfrm>
          <a:custGeom>
            <a:avLst/>
            <a:gdLst/>
            <a:ahLst/>
            <a:cxnLst/>
            <a:rect l="l" t="t" r="r" b="b"/>
            <a:pathLst>
              <a:path w="1308250" h="1537474">
                <a:moveTo>
                  <a:pt x="0" y="0"/>
                </a:moveTo>
                <a:lnTo>
                  <a:pt x="1308250" y="0"/>
                </a:lnTo>
                <a:lnTo>
                  <a:pt x="1308250" y="1537473"/>
                </a:lnTo>
                <a:lnTo>
                  <a:pt x="0" y="15374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5" name="Freeform 25"/>
          <p:cNvSpPr/>
          <p:nvPr/>
        </p:nvSpPr>
        <p:spPr>
          <a:xfrm>
            <a:off x="2797657" y="7727502"/>
            <a:ext cx="1337000" cy="1473648"/>
          </a:xfrm>
          <a:custGeom>
            <a:avLst/>
            <a:gdLst/>
            <a:ahLst/>
            <a:cxnLst/>
            <a:rect l="l" t="t" r="r" b="b"/>
            <a:pathLst>
              <a:path w="1337000" h="1473648">
                <a:moveTo>
                  <a:pt x="0" y="0"/>
                </a:moveTo>
                <a:lnTo>
                  <a:pt x="1337000" y="0"/>
                </a:lnTo>
                <a:lnTo>
                  <a:pt x="1337000" y="1473648"/>
                </a:lnTo>
                <a:lnTo>
                  <a:pt x="0" y="14736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6" name="Freeform 26"/>
          <p:cNvSpPr/>
          <p:nvPr/>
        </p:nvSpPr>
        <p:spPr>
          <a:xfrm>
            <a:off x="15381864" y="4714002"/>
            <a:ext cx="2916343" cy="858996"/>
          </a:xfrm>
          <a:custGeom>
            <a:avLst/>
            <a:gdLst/>
            <a:ahLst/>
            <a:cxnLst/>
            <a:rect l="l" t="t" r="r" b="b"/>
            <a:pathLst>
              <a:path w="2916343" h="858996">
                <a:moveTo>
                  <a:pt x="0" y="0"/>
                </a:moveTo>
                <a:lnTo>
                  <a:pt x="2916343" y="0"/>
                </a:lnTo>
                <a:lnTo>
                  <a:pt x="2916343" y="858996"/>
                </a:lnTo>
                <a:lnTo>
                  <a:pt x="0" y="8589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7" name="Freeform 27"/>
          <p:cNvSpPr/>
          <p:nvPr/>
        </p:nvSpPr>
        <p:spPr>
          <a:xfrm>
            <a:off x="15629388" y="6358679"/>
            <a:ext cx="1435098" cy="1435098"/>
          </a:xfrm>
          <a:custGeom>
            <a:avLst/>
            <a:gdLst/>
            <a:ahLst/>
            <a:cxnLst/>
            <a:rect l="l" t="t" r="r" b="b"/>
            <a:pathLst>
              <a:path w="1435098" h="1435098">
                <a:moveTo>
                  <a:pt x="0" y="0"/>
                </a:moveTo>
                <a:lnTo>
                  <a:pt x="1435098" y="0"/>
                </a:lnTo>
                <a:lnTo>
                  <a:pt x="1435098" y="1435097"/>
                </a:lnTo>
                <a:lnTo>
                  <a:pt x="0" y="14350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8" name="Freeform 28"/>
          <p:cNvSpPr/>
          <p:nvPr/>
        </p:nvSpPr>
        <p:spPr>
          <a:xfrm>
            <a:off x="15454570" y="2626310"/>
            <a:ext cx="2770930" cy="967306"/>
          </a:xfrm>
          <a:custGeom>
            <a:avLst/>
            <a:gdLst/>
            <a:ahLst/>
            <a:cxnLst/>
            <a:rect l="l" t="t" r="r" b="b"/>
            <a:pathLst>
              <a:path w="2770930" h="967306">
                <a:moveTo>
                  <a:pt x="0" y="0"/>
                </a:moveTo>
                <a:lnTo>
                  <a:pt x="2770930" y="0"/>
                </a:lnTo>
                <a:lnTo>
                  <a:pt x="2770930" y="967306"/>
                </a:lnTo>
                <a:lnTo>
                  <a:pt x="0" y="96730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9" name="TextBox 29"/>
          <p:cNvSpPr txBox="1"/>
          <p:nvPr/>
        </p:nvSpPr>
        <p:spPr>
          <a:xfrm>
            <a:off x="16083935" y="8236557"/>
            <a:ext cx="2350730" cy="1342595"/>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12</a:t>
            </a:r>
          </a:p>
        </p:txBody>
      </p:sp>
      <p:sp>
        <p:nvSpPr>
          <p:cNvPr id="30" name="TextBox 30"/>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Pasan M.G.R | 2024 - 078</a:t>
            </a:r>
          </a:p>
        </p:txBody>
      </p:sp>
      <p:sp>
        <p:nvSpPr>
          <p:cNvPr id="31" name="TextBox 31"/>
          <p:cNvSpPr txBox="1"/>
          <p:nvPr/>
        </p:nvSpPr>
        <p:spPr>
          <a:xfrm>
            <a:off x="6746852" y="38427"/>
            <a:ext cx="11414896" cy="1037999"/>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Used Techniques and Technologies</a:t>
            </a:r>
          </a:p>
        </p:txBody>
      </p:sp>
      <p:sp>
        <p:nvSpPr>
          <p:cNvPr id="32" name="TextBox 32"/>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740359" y="474888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sp>
        <p:nvSpPr>
          <p:cNvPr id="4" name="TextBox 4"/>
          <p:cNvSpPr txBox="1"/>
          <p:nvPr/>
        </p:nvSpPr>
        <p:spPr>
          <a:xfrm>
            <a:off x="15822794" y="8115730"/>
            <a:ext cx="2350730" cy="1342595"/>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13</a:t>
            </a:r>
          </a:p>
        </p:txBody>
      </p:sp>
      <p:grpSp>
        <p:nvGrpSpPr>
          <p:cNvPr id="5" name="Group 5"/>
          <p:cNvGrpSpPr/>
          <p:nvPr/>
        </p:nvGrpSpPr>
        <p:grpSpPr>
          <a:xfrm>
            <a:off x="0" y="9448800"/>
            <a:ext cx="18288001" cy="9525"/>
            <a:chOff x="0" y="0"/>
            <a:chExt cx="24384001" cy="12700"/>
          </a:xfrm>
        </p:grpSpPr>
        <p:sp>
          <p:nvSpPr>
            <p:cNvPr id="6" name="Freeform 6"/>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7" name="TextBox 7"/>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 | 2024 - 078</a:t>
            </a:r>
          </a:p>
        </p:txBody>
      </p:sp>
      <p:sp>
        <p:nvSpPr>
          <p:cNvPr id="8" name="TextBox 8"/>
          <p:cNvSpPr txBox="1"/>
          <p:nvPr/>
        </p:nvSpPr>
        <p:spPr>
          <a:xfrm>
            <a:off x="11490088" y="-219075"/>
            <a:ext cx="6535392" cy="1037931"/>
          </a:xfrm>
          <a:prstGeom prst="rect">
            <a:avLst/>
          </a:prstGeom>
        </p:spPr>
        <p:txBody>
          <a:bodyPr lIns="0" tIns="0" rIns="0" bIns="0" rtlCol="0" anchor="t">
            <a:spAutoFit/>
          </a:bodyPr>
          <a:lstStyle/>
          <a:p>
            <a:pPr algn="ctr">
              <a:lnSpc>
                <a:spcPts val="7803"/>
              </a:lnSpc>
            </a:pPr>
            <a:r>
              <a:rPr lang="en-US" sz="5002" b="1">
                <a:solidFill>
                  <a:srgbClr val="242424"/>
                </a:solidFill>
                <a:latin typeface="Arial Bold"/>
                <a:ea typeface="Arial Bold"/>
                <a:cs typeface="Arial Bold"/>
                <a:sym typeface="Arial Bold"/>
              </a:rPr>
              <a:t>Methodology</a:t>
            </a:r>
          </a:p>
        </p:txBody>
      </p:sp>
      <p:grpSp>
        <p:nvGrpSpPr>
          <p:cNvPr id="9" name="Group 9"/>
          <p:cNvGrpSpPr/>
          <p:nvPr/>
        </p:nvGrpSpPr>
        <p:grpSpPr>
          <a:xfrm>
            <a:off x="7882767" y="2272363"/>
            <a:ext cx="6713091" cy="1323093"/>
            <a:chOff x="0" y="0"/>
            <a:chExt cx="8514240" cy="1678084"/>
          </a:xfrm>
        </p:grpSpPr>
        <p:sp>
          <p:nvSpPr>
            <p:cNvPr id="10" name="Freeform 10"/>
            <p:cNvSpPr/>
            <p:nvPr/>
          </p:nvSpPr>
          <p:spPr>
            <a:xfrm>
              <a:off x="0" y="0"/>
              <a:ext cx="8514207" cy="1678051"/>
            </a:xfrm>
            <a:custGeom>
              <a:avLst/>
              <a:gdLst/>
              <a:ahLst/>
              <a:cxnLst/>
              <a:rect l="l" t="t" r="r" b="b"/>
              <a:pathLst>
                <a:path w="8514207" h="1678051">
                  <a:moveTo>
                    <a:pt x="8361426" y="1678051"/>
                  </a:moveTo>
                  <a:lnTo>
                    <a:pt x="152781" y="1678051"/>
                  </a:lnTo>
                  <a:cubicBezTo>
                    <a:pt x="68580" y="1678051"/>
                    <a:pt x="0" y="1609471"/>
                    <a:pt x="0" y="1525270"/>
                  </a:cubicBezTo>
                  <a:lnTo>
                    <a:pt x="0" y="152781"/>
                  </a:lnTo>
                  <a:cubicBezTo>
                    <a:pt x="0" y="68580"/>
                    <a:pt x="68580" y="0"/>
                    <a:pt x="152781" y="0"/>
                  </a:cubicBezTo>
                  <a:lnTo>
                    <a:pt x="8361426" y="0"/>
                  </a:lnTo>
                  <a:cubicBezTo>
                    <a:pt x="8445627" y="0"/>
                    <a:pt x="8514207" y="68580"/>
                    <a:pt x="8514207" y="152781"/>
                  </a:cubicBezTo>
                  <a:lnTo>
                    <a:pt x="8514207" y="1525270"/>
                  </a:lnTo>
                  <a:cubicBezTo>
                    <a:pt x="8514207" y="1609471"/>
                    <a:pt x="8445627" y="1678051"/>
                    <a:pt x="8361426" y="1678051"/>
                  </a:cubicBezTo>
                  <a:close/>
                </a:path>
              </a:pathLst>
            </a:custGeom>
            <a:solidFill>
              <a:srgbClr val="494F56"/>
            </a:solidFill>
          </p:spPr>
        </p:sp>
      </p:grpSp>
      <p:grpSp>
        <p:nvGrpSpPr>
          <p:cNvPr id="11" name="Group 11"/>
          <p:cNvGrpSpPr/>
          <p:nvPr/>
        </p:nvGrpSpPr>
        <p:grpSpPr>
          <a:xfrm>
            <a:off x="1043781" y="2272363"/>
            <a:ext cx="6677062" cy="1292932"/>
            <a:chOff x="0" y="0"/>
            <a:chExt cx="8468544" cy="1639831"/>
          </a:xfrm>
        </p:grpSpPr>
        <p:sp>
          <p:nvSpPr>
            <p:cNvPr id="12" name="Freeform 12"/>
            <p:cNvSpPr/>
            <p:nvPr/>
          </p:nvSpPr>
          <p:spPr>
            <a:xfrm>
              <a:off x="0" y="0"/>
              <a:ext cx="8468512" cy="1639824"/>
            </a:xfrm>
            <a:custGeom>
              <a:avLst/>
              <a:gdLst/>
              <a:ahLst/>
              <a:cxnLst/>
              <a:rect l="l" t="t" r="r" b="b"/>
              <a:pathLst>
                <a:path w="8468512" h="1639824">
                  <a:moveTo>
                    <a:pt x="8316550" y="1639824"/>
                  </a:moveTo>
                  <a:lnTo>
                    <a:pt x="151961" y="1639824"/>
                  </a:lnTo>
                  <a:cubicBezTo>
                    <a:pt x="68212" y="1639824"/>
                    <a:pt x="0" y="1571244"/>
                    <a:pt x="0" y="1487043"/>
                  </a:cubicBezTo>
                  <a:lnTo>
                    <a:pt x="0" y="152781"/>
                  </a:lnTo>
                  <a:cubicBezTo>
                    <a:pt x="0" y="68580"/>
                    <a:pt x="68212" y="0"/>
                    <a:pt x="151961" y="0"/>
                  </a:cubicBezTo>
                  <a:lnTo>
                    <a:pt x="8316550" y="0"/>
                  </a:lnTo>
                  <a:cubicBezTo>
                    <a:pt x="8400299" y="0"/>
                    <a:pt x="8468512" y="68580"/>
                    <a:pt x="8468512" y="152781"/>
                  </a:cubicBezTo>
                  <a:lnTo>
                    <a:pt x="8468512" y="1487043"/>
                  </a:lnTo>
                  <a:cubicBezTo>
                    <a:pt x="8468512" y="1571244"/>
                    <a:pt x="8400299" y="1639824"/>
                    <a:pt x="8316550" y="1639824"/>
                  </a:cubicBezTo>
                  <a:close/>
                </a:path>
              </a:pathLst>
            </a:custGeom>
            <a:solidFill>
              <a:srgbClr val="DB620B"/>
            </a:solidFill>
          </p:spPr>
        </p:sp>
      </p:grpSp>
      <p:grpSp>
        <p:nvGrpSpPr>
          <p:cNvPr id="13" name="Group 13"/>
          <p:cNvGrpSpPr/>
          <p:nvPr/>
        </p:nvGrpSpPr>
        <p:grpSpPr>
          <a:xfrm>
            <a:off x="1054194" y="3799579"/>
            <a:ext cx="6713091" cy="1292932"/>
            <a:chOff x="0" y="0"/>
            <a:chExt cx="8514240" cy="1639831"/>
          </a:xfrm>
        </p:grpSpPr>
        <p:sp>
          <p:nvSpPr>
            <p:cNvPr id="14" name="Freeform 14"/>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grpSp>
        <p:nvGrpSpPr>
          <p:cNvPr id="15" name="Group 15"/>
          <p:cNvGrpSpPr/>
          <p:nvPr/>
        </p:nvGrpSpPr>
        <p:grpSpPr>
          <a:xfrm>
            <a:off x="7882767" y="5362626"/>
            <a:ext cx="6713091" cy="1292932"/>
            <a:chOff x="0" y="0"/>
            <a:chExt cx="8514240" cy="1639831"/>
          </a:xfrm>
        </p:grpSpPr>
        <p:sp>
          <p:nvSpPr>
            <p:cNvPr id="16" name="Freeform 16"/>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494F56"/>
            </a:solidFill>
          </p:spPr>
        </p:sp>
      </p:grpSp>
      <p:grpSp>
        <p:nvGrpSpPr>
          <p:cNvPr id="17" name="Group 17"/>
          <p:cNvGrpSpPr/>
          <p:nvPr/>
        </p:nvGrpSpPr>
        <p:grpSpPr>
          <a:xfrm>
            <a:off x="7882767" y="3831569"/>
            <a:ext cx="6713091" cy="1292932"/>
            <a:chOff x="0" y="0"/>
            <a:chExt cx="8514240" cy="1639831"/>
          </a:xfrm>
        </p:grpSpPr>
        <p:sp>
          <p:nvSpPr>
            <p:cNvPr id="18" name="Freeform 18"/>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494F56"/>
            </a:solidFill>
          </p:spPr>
        </p:sp>
      </p:grpSp>
      <p:sp>
        <p:nvSpPr>
          <p:cNvPr id="19" name="Freeform 19"/>
          <p:cNvSpPr/>
          <p:nvPr/>
        </p:nvSpPr>
        <p:spPr>
          <a:xfrm>
            <a:off x="1274757" y="2491347"/>
            <a:ext cx="814913" cy="814913"/>
          </a:xfrm>
          <a:custGeom>
            <a:avLst/>
            <a:gdLst/>
            <a:ahLst/>
            <a:cxnLst/>
            <a:rect l="l" t="t" r="r" b="b"/>
            <a:pathLst>
              <a:path w="814913" h="814913">
                <a:moveTo>
                  <a:pt x="0" y="0"/>
                </a:moveTo>
                <a:lnTo>
                  <a:pt x="814913" y="0"/>
                </a:lnTo>
                <a:lnTo>
                  <a:pt x="814913" y="814913"/>
                </a:lnTo>
                <a:lnTo>
                  <a:pt x="0" y="814913"/>
                </a:lnTo>
                <a:lnTo>
                  <a:pt x="0" y="0"/>
                </a:lnTo>
                <a:close/>
              </a:path>
            </a:pathLst>
          </a:custGeom>
          <a:blipFill>
            <a:blip r:embed="rId5"/>
            <a:stretch>
              <a:fillRect/>
            </a:stretch>
          </a:blipFill>
        </p:spPr>
      </p:sp>
      <p:sp>
        <p:nvSpPr>
          <p:cNvPr id="20" name="Freeform 20"/>
          <p:cNvSpPr/>
          <p:nvPr/>
        </p:nvSpPr>
        <p:spPr>
          <a:xfrm rot="-563187">
            <a:off x="1209305" y="4080173"/>
            <a:ext cx="826225" cy="731744"/>
          </a:xfrm>
          <a:custGeom>
            <a:avLst/>
            <a:gdLst/>
            <a:ahLst/>
            <a:cxnLst/>
            <a:rect l="l" t="t" r="r" b="b"/>
            <a:pathLst>
              <a:path w="826225" h="731744">
                <a:moveTo>
                  <a:pt x="0" y="0"/>
                </a:moveTo>
                <a:lnTo>
                  <a:pt x="826225" y="0"/>
                </a:lnTo>
                <a:lnTo>
                  <a:pt x="826225" y="731744"/>
                </a:lnTo>
                <a:lnTo>
                  <a:pt x="0" y="731744"/>
                </a:lnTo>
                <a:lnTo>
                  <a:pt x="0" y="0"/>
                </a:lnTo>
                <a:close/>
              </a:path>
            </a:pathLst>
          </a:custGeom>
          <a:blipFill>
            <a:blip r:embed="rId6"/>
            <a:stretch>
              <a:fillRect t="-6455" b="-6455"/>
            </a:stretch>
          </a:blipFill>
        </p:spPr>
      </p:sp>
      <p:sp>
        <p:nvSpPr>
          <p:cNvPr id="21" name="Freeform 21"/>
          <p:cNvSpPr/>
          <p:nvPr/>
        </p:nvSpPr>
        <p:spPr>
          <a:xfrm rot="-563187">
            <a:off x="8167462" y="5636887"/>
            <a:ext cx="731744" cy="670000"/>
          </a:xfrm>
          <a:custGeom>
            <a:avLst/>
            <a:gdLst/>
            <a:ahLst/>
            <a:cxnLst/>
            <a:rect l="l" t="t" r="r" b="b"/>
            <a:pathLst>
              <a:path w="731744" h="670000">
                <a:moveTo>
                  <a:pt x="0" y="0"/>
                </a:moveTo>
                <a:lnTo>
                  <a:pt x="731744" y="0"/>
                </a:lnTo>
                <a:lnTo>
                  <a:pt x="731744" y="669999"/>
                </a:lnTo>
                <a:lnTo>
                  <a:pt x="0" y="669999"/>
                </a:lnTo>
                <a:lnTo>
                  <a:pt x="0" y="0"/>
                </a:lnTo>
                <a:close/>
              </a:path>
            </a:pathLst>
          </a:custGeom>
          <a:blipFill>
            <a:blip r:embed="rId6"/>
            <a:stretch>
              <a:fillRect b="-9215"/>
            </a:stretch>
          </a:blipFill>
        </p:spPr>
      </p:sp>
      <p:sp>
        <p:nvSpPr>
          <p:cNvPr id="22" name="Freeform 22"/>
          <p:cNvSpPr/>
          <p:nvPr/>
        </p:nvSpPr>
        <p:spPr>
          <a:xfrm>
            <a:off x="8024922" y="2561927"/>
            <a:ext cx="904625" cy="713806"/>
          </a:xfrm>
          <a:custGeom>
            <a:avLst/>
            <a:gdLst/>
            <a:ahLst/>
            <a:cxnLst/>
            <a:rect l="l" t="t" r="r" b="b"/>
            <a:pathLst>
              <a:path w="904625" h="713806">
                <a:moveTo>
                  <a:pt x="0" y="0"/>
                </a:moveTo>
                <a:lnTo>
                  <a:pt x="904626" y="0"/>
                </a:lnTo>
                <a:lnTo>
                  <a:pt x="904626" y="713805"/>
                </a:lnTo>
                <a:lnTo>
                  <a:pt x="0" y="713805"/>
                </a:lnTo>
                <a:lnTo>
                  <a:pt x="0" y="0"/>
                </a:lnTo>
                <a:close/>
              </a:path>
            </a:pathLst>
          </a:custGeom>
          <a:blipFill>
            <a:blip r:embed="rId7"/>
            <a:stretch>
              <a:fillRect b="-398"/>
            </a:stretch>
          </a:blipFill>
        </p:spPr>
      </p:sp>
      <p:sp>
        <p:nvSpPr>
          <p:cNvPr id="23" name="Freeform 23"/>
          <p:cNvSpPr/>
          <p:nvPr/>
        </p:nvSpPr>
        <p:spPr>
          <a:xfrm>
            <a:off x="8137120" y="4049832"/>
            <a:ext cx="792427" cy="792427"/>
          </a:xfrm>
          <a:custGeom>
            <a:avLst/>
            <a:gdLst/>
            <a:ahLst/>
            <a:cxnLst/>
            <a:rect l="l" t="t" r="r" b="b"/>
            <a:pathLst>
              <a:path w="792427" h="792427">
                <a:moveTo>
                  <a:pt x="0" y="0"/>
                </a:moveTo>
                <a:lnTo>
                  <a:pt x="792428" y="0"/>
                </a:lnTo>
                <a:lnTo>
                  <a:pt x="792428" y="792427"/>
                </a:lnTo>
                <a:lnTo>
                  <a:pt x="0" y="792427"/>
                </a:lnTo>
                <a:lnTo>
                  <a:pt x="0" y="0"/>
                </a:lnTo>
                <a:close/>
              </a:path>
            </a:pathLst>
          </a:custGeom>
          <a:blipFill>
            <a:blip r:embed="rId8"/>
            <a:stretch>
              <a:fillRect/>
            </a:stretch>
          </a:blipFill>
        </p:spPr>
      </p:sp>
      <p:sp>
        <p:nvSpPr>
          <p:cNvPr id="24" name="TextBox 24"/>
          <p:cNvSpPr txBox="1"/>
          <p:nvPr/>
        </p:nvSpPr>
        <p:spPr>
          <a:xfrm>
            <a:off x="2249665" y="2606106"/>
            <a:ext cx="4271162" cy="436441"/>
          </a:xfrm>
          <a:prstGeom prst="rect">
            <a:avLst/>
          </a:prstGeom>
        </p:spPr>
        <p:txBody>
          <a:bodyPr lIns="0" tIns="0" rIns="0" bIns="0" rtlCol="0" anchor="t">
            <a:spAutoFit/>
          </a:bodyPr>
          <a:lstStyle/>
          <a:p>
            <a:pPr algn="l">
              <a:lnSpc>
                <a:spcPts val="3722"/>
              </a:lnSpc>
            </a:pPr>
            <a:r>
              <a:rPr lang="en-US" sz="2216" b="1">
                <a:solidFill>
                  <a:srgbClr val="F4F4F4"/>
                </a:solidFill>
                <a:latin typeface="Open Sans Bold"/>
                <a:ea typeface="Open Sans Bold"/>
                <a:cs typeface="Open Sans Bold"/>
                <a:sym typeface="Open Sans Bold"/>
              </a:rPr>
              <a:t>Data collection</a:t>
            </a:r>
          </a:p>
        </p:txBody>
      </p:sp>
      <p:sp>
        <p:nvSpPr>
          <p:cNvPr id="25" name="TextBox 25"/>
          <p:cNvSpPr txBox="1"/>
          <p:nvPr/>
        </p:nvSpPr>
        <p:spPr>
          <a:xfrm>
            <a:off x="2249665" y="4205532"/>
            <a:ext cx="5248183" cy="440231"/>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Model Evaluation</a:t>
            </a:r>
          </a:p>
        </p:txBody>
      </p:sp>
      <p:sp>
        <p:nvSpPr>
          <p:cNvPr id="26" name="TextBox 26"/>
          <p:cNvSpPr txBox="1"/>
          <p:nvPr/>
        </p:nvSpPr>
        <p:spPr>
          <a:xfrm>
            <a:off x="9091473" y="5644654"/>
            <a:ext cx="5310772" cy="440231"/>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Model Testing</a:t>
            </a:r>
          </a:p>
        </p:txBody>
      </p:sp>
      <p:sp>
        <p:nvSpPr>
          <p:cNvPr id="27" name="TextBox 27"/>
          <p:cNvSpPr txBox="1"/>
          <p:nvPr/>
        </p:nvSpPr>
        <p:spPr>
          <a:xfrm>
            <a:off x="9144000" y="2578930"/>
            <a:ext cx="5310772" cy="910973"/>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Host the finalized model in the fast api</a:t>
            </a:r>
          </a:p>
        </p:txBody>
      </p:sp>
      <p:sp>
        <p:nvSpPr>
          <p:cNvPr id="28" name="TextBox 28"/>
          <p:cNvSpPr txBox="1"/>
          <p:nvPr/>
        </p:nvSpPr>
        <p:spPr>
          <a:xfrm>
            <a:off x="9091473" y="3945057"/>
            <a:ext cx="4955598" cy="436441"/>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Deviloping backend calling Api</a:t>
            </a:r>
          </a:p>
        </p:txBody>
      </p:sp>
      <p:sp>
        <p:nvSpPr>
          <p:cNvPr id="29" name="TextBox 29"/>
          <p:cNvSpPr txBox="1"/>
          <p:nvPr/>
        </p:nvSpPr>
        <p:spPr>
          <a:xfrm>
            <a:off x="10959310" y="542631"/>
            <a:ext cx="7066170" cy="1038210"/>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Evidence of Completion </a:t>
            </a:r>
          </a:p>
        </p:txBody>
      </p:sp>
      <p:sp>
        <p:nvSpPr>
          <p:cNvPr id="30" name="TextBox 30"/>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grpSp>
        <p:nvGrpSpPr>
          <p:cNvPr id="31" name="Group 31"/>
          <p:cNvGrpSpPr/>
          <p:nvPr/>
        </p:nvGrpSpPr>
        <p:grpSpPr>
          <a:xfrm>
            <a:off x="1025766" y="5362626"/>
            <a:ext cx="6713091" cy="1292932"/>
            <a:chOff x="0" y="0"/>
            <a:chExt cx="8514240" cy="1639831"/>
          </a:xfrm>
        </p:grpSpPr>
        <p:sp>
          <p:nvSpPr>
            <p:cNvPr id="32" name="Freeform 32"/>
            <p:cNvSpPr/>
            <p:nvPr/>
          </p:nvSpPr>
          <p:spPr>
            <a:xfrm>
              <a:off x="0" y="0"/>
              <a:ext cx="8514207" cy="1639824"/>
            </a:xfrm>
            <a:custGeom>
              <a:avLst/>
              <a:gdLst/>
              <a:ahLst/>
              <a:cxnLst/>
              <a:rect l="l" t="t" r="r" b="b"/>
              <a:pathLst>
                <a:path w="8514207" h="1639824">
                  <a:moveTo>
                    <a:pt x="8361426" y="1639824"/>
                  </a:moveTo>
                  <a:lnTo>
                    <a:pt x="152781" y="1639824"/>
                  </a:lnTo>
                  <a:cubicBezTo>
                    <a:pt x="68580" y="1639824"/>
                    <a:pt x="0" y="1571244"/>
                    <a:pt x="0" y="1487043"/>
                  </a:cubicBezTo>
                  <a:lnTo>
                    <a:pt x="0" y="152781"/>
                  </a:lnTo>
                  <a:cubicBezTo>
                    <a:pt x="0" y="68580"/>
                    <a:pt x="68580" y="0"/>
                    <a:pt x="152781" y="0"/>
                  </a:cubicBezTo>
                  <a:lnTo>
                    <a:pt x="8361426" y="0"/>
                  </a:lnTo>
                  <a:cubicBezTo>
                    <a:pt x="8445627" y="0"/>
                    <a:pt x="8514207" y="68580"/>
                    <a:pt x="8514207" y="152781"/>
                  </a:cubicBezTo>
                  <a:lnTo>
                    <a:pt x="8514207" y="1487043"/>
                  </a:lnTo>
                  <a:cubicBezTo>
                    <a:pt x="8514207" y="1571244"/>
                    <a:pt x="8445627" y="1639824"/>
                    <a:pt x="8361426" y="1639824"/>
                  </a:cubicBezTo>
                  <a:close/>
                </a:path>
              </a:pathLst>
            </a:custGeom>
            <a:solidFill>
              <a:srgbClr val="DB620B"/>
            </a:solidFill>
          </p:spPr>
        </p:sp>
      </p:grpSp>
      <p:sp>
        <p:nvSpPr>
          <p:cNvPr id="33" name="Freeform 33"/>
          <p:cNvSpPr/>
          <p:nvPr/>
        </p:nvSpPr>
        <p:spPr>
          <a:xfrm rot="-563187">
            <a:off x="1269101" y="5551286"/>
            <a:ext cx="826225" cy="731744"/>
          </a:xfrm>
          <a:custGeom>
            <a:avLst/>
            <a:gdLst/>
            <a:ahLst/>
            <a:cxnLst/>
            <a:rect l="l" t="t" r="r" b="b"/>
            <a:pathLst>
              <a:path w="826225" h="731744">
                <a:moveTo>
                  <a:pt x="0" y="0"/>
                </a:moveTo>
                <a:lnTo>
                  <a:pt x="826225" y="0"/>
                </a:lnTo>
                <a:lnTo>
                  <a:pt x="826225" y="731743"/>
                </a:lnTo>
                <a:lnTo>
                  <a:pt x="0" y="731743"/>
                </a:lnTo>
                <a:lnTo>
                  <a:pt x="0" y="0"/>
                </a:lnTo>
                <a:close/>
              </a:path>
            </a:pathLst>
          </a:custGeom>
          <a:blipFill>
            <a:blip r:embed="rId6"/>
            <a:stretch>
              <a:fillRect t="-6455" b="-6455"/>
            </a:stretch>
          </a:blipFill>
        </p:spPr>
      </p:sp>
      <p:sp>
        <p:nvSpPr>
          <p:cNvPr id="34" name="TextBox 34"/>
          <p:cNvSpPr txBox="1"/>
          <p:nvPr/>
        </p:nvSpPr>
        <p:spPr>
          <a:xfrm>
            <a:off x="2149466" y="5464012"/>
            <a:ext cx="5248183" cy="910973"/>
          </a:xfrm>
          <a:prstGeom prst="rect">
            <a:avLst/>
          </a:prstGeom>
        </p:spPr>
        <p:txBody>
          <a:bodyPr lIns="0" tIns="0" rIns="0" bIns="0" rtlCol="0" anchor="t">
            <a:spAutoFit/>
          </a:bodyPr>
          <a:lstStyle/>
          <a:p>
            <a:pPr algn="l">
              <a:lnSpc>
                <a:spcPts val="3722"/>
              </a:lnSpc>
            </a:pPr>
            <a:r>
              <a:rPr lang="en-US" sz="2216" b="1">
                <a:solidFill>
                  <a:srgbClr val="FFFFFF"/>
                </a:solidFill>
                <a:latin typeface="Open Sans Bold"/>
                <a:ea typeface="Open Sans Bold"/>
                <a:cs typeface="Open Sans Bold"/>
                <a:sym typeface="Open Sans Bold"/>
              </a:rPr>
              <a:t>Frontend development and Display the result in mobile application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grpSp>
        <p:nvGrpSpPr>
          <p:cNvPr id="3" name="Group 3"/>
          <p:cNvGrpSpPr/>
          <p:nvPr/>
        </p:nvGrpSpPr>
        <p:grpSpPr>
          <a:xfrm>
            <a:off x="0" y="9448800"/>
            <a:ext cx="18288001" cy="9525"/>
            <a:chOff x="0" y="0"/>
            <a:chExt cx="24384001" cy="12700"/>
          </a:xfrm>
        </p:grpSpPr>
        <p:sp>
          <p:nvSpPr>
            <p:cNvPr id="4" name="Freeform 4"/>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5" name="Freeform 5"/>
          <p:cNvSpPr/>
          <p:nvPr/>
        </p:nvSpPr>
        <p:spPr>
          <a:xfrm>
            <a:off x="4158776" y="1573952"/>
            <a:ext cx="6745199" cy="5057147"/>
          </a:xfrm>
          <a:custGeom>
            <a:avLst/>
            <a:gdLst/>
            <a:ahLst/>
            <a:cxnLst/>
            <a:rect l="l" t="t" r="r" b="b"/>
            <a:pathLst>
              <a:path w="6745199" h="5057147">
                <a:moveTo>
                  <a:pt x="0" y="0"/>
                </a:moveTo>
                <a:lnTo>
                  <a:pt x="6745200" y="0"/>
                </a:lnTo>
                <a:lnTo>
                  <a:pt x="6745200" y="5057147"/>
                </a:lnTo>
                <a:lnTo>
                  <a:pt x="0" y="5057147"/>
                </a:lnTo>
                <a:lnTo>
                  <a:pt x="0" y="0"/>
                </a:lnTo>
                <a:close/>
              </a:path>
            </a:pathLst>
          </a:custGeom>
          <a:blipFill>
            <a:blip r:embed="rId4"/>
            <a:stretch>
              <a:fillRect l="-1573" r="-1573" b="-3045"/>
            </a:stretch>
          </a:blipFill>
        </p:spPr>
      </p:sp>
      <p:sp>
        <p:nvSpPr>
          <p:cNvPr id="6" name="TextBox 6"/>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 2024 - 078</a:t>
            </a:r>
          </a:p>
        </p:txBody>
      </p:sp>
      <p:sp>
        <p:nvSpPr>
          <p:cNvPr id="7" name="TextBox 7"/>
          <p:cNvSpPr txBox="1"/>
          <p:nvPr/>
        </p:nvSpPr>
        <p:spPr>
          <a:xfrm>
            <a:off x="3119393" y="-14282"/>
            <a:ext cx="14139907" cy="1232002"/>
          </a:xfrm>
          <a:prstGeom prst="rect">
            <a:avLst/>
          </a:prstGeom>
        </p:spPr>
        <p:txBody>
          <a:bodyPr lIns="0" tIns="0" rIns="0" bIns="0" rtlCol="0" anchor="t">
            <a:spAutoFit/>
          </a:bodyPr>
          <a:lstStyle/>
          <a:p>
            <a:pPr algn="ctr">
              <a:lnSpc>
                <a:spcPts val="9313"/>
              </a:lnSpc>
            </a:pPr>
            <a:r>
              <a:rPr lang="en-US" sz="5970">
                <a:solidFill>
                  <a:srgbClr val="242424"/>
                </a:solidFill>
                <a:latin typeface="Arial"/>
                <a:ea typeface="Arial"/>
                <a:cs typeface="Arial"/>
                <a:sym typeface="Arial"/>
              </a:rPr>
              <a:t>Output Graph For Dijkstra’s Algorithm</a:t>
            </a:r>
          </a:p>
        </p:txBody>
      </p:sp>
      <p:sp>
        <p:nvSpPr>
          <p:cNvPr id="8" name="TextBox 8"/>
          <p:cNvSpPr txBox="1"/>
          <p:nvPr/>
        </p:nvSpPr>
        <p:spPr>
          <a:xfrm>
            <a:off x="15937270" y="791570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02</a:t>
            </a:r>
          </a:p>
        </p:txBody>
      </p:sp>
      <p:sp>
        <p:nvSpPr>
          <p:cNvPr id="9" name="TextBox 9"/>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0" name="TextBox 10"/>
          <p:cNvSpPr txBox="1"/>
          <p:nvPr/>
        </p:nvSpPr>
        <p:spPr>
          <a:xfrm>
            <a:off x="3188525" y="6802549"/>
            <a:ext cx="5278652" cy="811517"/>
          </a:xfrm>
          <a:prstGeom prst="rect">
            <a:avLst/>
          </a:prstGeom>
        </p:spPr>
        <p:txBody>
          <a:bodyPr lIns="0" tIns="0" rIns="0" bIns="0" rtlCol="0" anchor="t">
            <a:spAutoFit/>
          </a:bodyPr>
          <a:lstStyle/>
          <a:p>
            <a:pPr marL="0" lvl="0" indent="0" algn="ctr">
              <a:lnSpc>
                <a:spcPts val="6720"/>
              </a:lnSpc>
              <a:spcBef>
                <a:spcPct val="0"/>
              </a:spcBef>
            </a:pPr>
            <a:r>
              <a:rPr lang="en-US" sz="4800" b="1">
                <a:solidFill>
                  <a:srgbClr val="000000"/>
                </a:solidFill>
                <a:latin typeface="Canva Sans Bold"/>
                <a:ea typeface="Canva Sans Bold"/>
                <a:cs typeface="Canva Sans Bold"/>
                <a:sym typeface="Canva Sans Bold"/>
              </a:rPr>
              <a:t>As example</a:t>
            </a:r>
          </a:p>
        </p:txBody>
      </p:sp>
      <p:sp>
        <p:nvSpPr>
          <p:cNvPr id="11" name="TextBox 11"/>
          <p:cNvSpPr txBox="1"/>
          <p:nvPr/>
        </p:nvSpPr>
        <p:spPr>
          <a:xfrm>
            <a:off x="3188525" y="7835597"/>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A</a:t>
            </a:r>
          </a:p>
        </p:txBody>
      </p:sp>
      <p:sp>
        <p:nvSpPr>
          <p:cNvPr id="12" name="TextBox 12"/>
          <p:cNvSpPr txBox="1"/>
          <p:nvPr/>
        </p:nvSpPr>
        <p:spPr>
          <a:xfrm>
            <a:off x="4919979" y="7835597"/>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C</a:t>
            </a:r>
          </a:p>
        </p:txBody>
      </p:sp>
      <p:sp>
        <p:nvSpPr>
          <p:cNvPr id="13" name="TextBox 13"/>
          <p:cNvSpPr txBox="1"/>
          <p:nvPr/>
        </p:nvSpPr>
        <p:spPr>
          <a:xfrm>
            <a:off x="6825660" y="7835597"/>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D</a:t>
            </a:r>
          </a:p>
        </p:txBody>
      </p:sp>
      <p:sp>
        <p:nvSpPr>
          <p:cNvPr id="14" name="TextBox 14"/>
          <p:cNvSpPr txBox="1"/>
          <p:nvPr/>
        </p:nvSpPr>
        <p:spPr>
          <a:xfrm>
            <a:off x="8852172" y="7835597"/>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F</a:t>
            </a:r>
          </a:p>
        </p:txBody>
      </p:sp>
      <p:sp>
        <p:nvSpPr>
          <p:cNvPr id="15" name="AutoShape 15"/>
          <p:cNvSpPr/>
          <p:nvPr/>
        </p:nvSpPr>
        <p:spPr>
          <a:xfrm>
            <a:off x="4033088" y="8206338"/>
            <a:ext cx="886891" cy="0"/>
          </a:xfrm>
          <a:prstGeom prst="line">
            <a:avLst/>
          </a:prstGeom>
          <a:ln w="38100" cap="flat">
            <a:solidFill>
              <a:srgbClr val="000000"/>
            </a:solidFill>
            <a:prstDash val="solid"/>
            <a:headEnd type="none" w="sm" len="sm"/>
            <a:tailEnd type="triangle" w="lg" len="med"/>
          </a:ln>
        </p:spPr>
      </p:sp>
      <p:sp>
        <p:nvSpPr>
          <p:cNvPr id="16" name="AutoShape 16"/>
          <p:cNvSpPr/>
          <p:nvPr/>
        </p:nvSpPr>
        <p:spPr>
          <a:xfrm>
            <a:off x="5604762" y="8225388"/>
            <a:ext cx="1513869" cy="0"/>
          </a:xfrm>
          <a:prstGeom prst="line">
            <a:avLst/>
          </a:prstGeom>
          <a:ln w="38100" cap="flat">
            <a:solidFill>
              <a:srgbClr val="000000"/>
            </a:solidFill>
            <a:prstDash val="solid"/>
            <a:headEnd type="none" w="sm" len="sm"/>
            <a:tailEnd type="triangle" w="lg" len="med"/>
          </a:ln>
        </p:spPr>
      </p:sp>
      <p:sp>
        <p:nvSpPr>
          <p:cNvPr id="17" name="AutoShape 17"/>
          <p:cNvSpPr/>
          <p:nvPr/>
        </p:nvSpPr>
        <p:spPr>
          <a:xfrm>
            <a:off x="7514632" y="8244438"/>
            <a:ext cx="1513869" cy="0"/>
          </a:xfrm>
          <a:prstGeom prst="line">
            <a:avLst/>
          </a:prstGeom>
          <a:ln w="38100" cap="flat">
            <a:solidFill>
              <a:srgbClr val="000000"/>
            </a:solidFill>
            <a:prstDash val="solid"/>
            <a:headEnd type="none" w="sm" len="sm"/>
            <a:tailEnd type="triangle" w="lg" len="med"/>
          </a:ln>
        </p:spPr>
      </p:sp>
      <p:sp>
        <p:nvSpPr>
          <p:cNvPr id="18" name="TextBox 18"/>
          <p:cNvSpPr txBox="1"/>
          <p:nvPr/>
        </p:nvSpPr>
        <p:spPr>
          <a:xfrm>
            <a:off x="3330377" y="8542875"/>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A</a:t>
            </a:r>
          </a:p>
        </p:txBody>
      </p:sp>
      <p:sp>
        <p:nvSpPr>
          <p:cNvPr id="19" name="TextBox 19"/>
          <p:cNvSpPr txBox="1"/>
          <p:nvPr/>
        </p:nvSpPr>
        <p:spPr>
          <a:xfrm>
            <a:off x="5546956" y="8542875"/>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B</a:t>
            </a:r>
          </a:p>
        </p:txBody>
      </p:sp>
      <p:sp>
        <p:nvSpPr>
          <p:cNvPr id="20" name="TextBox 20"/>
          <p:cNvSpPr txBox="1"/>
          <p:nvPr/>
        </p:nvSpPr>
        <p:spPr>
          <a:xfrm>
            <a:off x="7514632" y="8542875"/>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D</a:t>
            </a:r>
          </a:p>
        </p:txBody>
      </p:sp>
      <p:sp>
        <p:nvSpPr>
          <p:cNvPr id="21" name="TextBox 21"/>
          <p:cNvSpPr txBox="1"/>
          <p:nvPr/>
        </p:nvSpPr>
        <p:spPr>
          <a:xfrm>
            <a:off x="9337298" y="8542875"/>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F</a:t>
            </a:r>
          </a:p>
        </p:txBody>
      </p:sp>
      <p:sp>
        <p:nvSpPr>
          <p:cNvPr id="22" name="AutoShape 22"/>
          <p:cNvSpPr/>
          <p:nvPr/>
        </p:nvSpPr>
        <p:spPr>
          <a:xfrm>
            <a:off x="4033088" y="8932666"/>
            <a:ext cx="1513869" cy="0"/>
          </a:xfrm>
          <a:prstGeom prst="line">
            <a:avLst/>
          </a:prstGeom>
          <a:ln w="38100" cap="flat">
            <a:solidFill>
              <a:srgbClr val="000000"/>
            </a:solidFill>
            <a:prstDash val="solid"/>
            <a:headEnd type="none" w="sm" len="sm"/>
            <a:tailEnd type="triangle" w="lg" len="med"/>
          </a:ln>
        </p:spPr>
      </p:sp>
      <p:sp>
        <p:nvSpPr>
          <p:cNvPr id="23" name="AutoShape 23"/>
          <p:cNvSpPr/>
          <p:nvPr/>
        </p:nvSpPr>
        <p:spPr>
          <a:xfrm>
            <a:off x="6250465" y="8951716"/>
            <a:ext cx="1513869" cy="0"/>
          </a:xfrm>
          <a:prstGeom prst="line">
            <a:avLst/>
          </a:prstGeom>
          <a:ln w="38100" cap="flat">
            <a:solidFill>
              <a:srgbClr val="000000"/>
            </a:solidFill>
            <a:prstDash val="solid"/>
            <a:headEnd type="none" w="sm" len="sm"/>
            <a:tailEnd type="triangle" w="lg" len="med"/>
          </a:ln>
        </p:spPr>
      </p:sp>
      <p:sp>
        <p:nvSpPr>
          <p:cNvPr id="24" name="AutoShape 24"/>
          <p:cNvSpPr/>
          <p:nvPr/>
        </p:nvSpPr>
        <p:spPr>
          <a:xfrm>
            <a:off x="8160990" y="8894566"/>
            <a:ext cx="1513869" cy="0"/>
          </a:xfrm>
          <a:prstGeom prst="line">
            <a:avLst/>
          </a:prstGeom>
          <a:ln w="38100" cap="flat">
            <a:solidFill>
              <a:srgbClr val="000000"/>
            </a:solidFill>
            <a:prstDash val="solid"/>
            <a:headEnd type="none" w="sm" len="sm"/>
            <a:tailEnd type="triangle" w="lg" len="med"/>
          </a:ln>
        </p:spPr>
      </p:sp>
      <p:sp>
        <p:nvSpPr>
          <p:cNvPr id="25" name="TextBox 25"/>
          <p:cNvSpPr txBox="1"/>
          <p:nvPr/>
        </p:nvSpPr>
        <p:spPr>
          <a:xfrm>
            <a:off x="3891236" y="7541056"/>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1</a:t>
            </a:r>
          </a:p>
        </p:txBody>
      </p:sp>
      <p:sp>
        <p:nvSpPr>
          <p:cNvPr id="26" name="TextBox 26"/>
          <p:cNvSpPr txBox="1"/>
          <p:nvPr/>
        </p:nvSpPr>
        <p:spPr>
          <a:xfrm>
            <a:off x="5836359" y="7545362"/>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4</a:t>
            </a:r>
          </a:p>
        </p:txBody>
      </p:sp>
      <p:sp>
        <p:nvSpPr>
          <p:cNvPr id="27" name="TextBox 27"/>
          <p:cNvSpPr txBox="1"/>
          <p:nvPr/>
        </p:nvSpPr>
        <p:spPr>
          <a:xfrm>
            <a:off x="7781481" y="7549669"/>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6</a:t>
            </a:r>
          </a:p>
        </p:txBody>
      </p:sp>
      <p:sp>
        <p:nvSpPr>
          <p:cNvPr id="28" name="TextBox 28"/>
          <p:cNvSpPr txBox="1"/>
          <p:nvPr/>
        </p:nvSpPr>
        <p:spPr>
          <a:xfrm>
            <a:off x="4176655" y="8267384"/>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5</a:t>
            </a:r>
          </a:p>
        </p:txBody>
      </p:sp>
      <p:sp>
        <p:nvSpPr>
          <p:cNvPr id="29" name="TextBox 29"/>
          <p:cNvSpPr txBox="1"/>
          <p:nvPr/>
        </p:nvSpPr>
        <p:spPr>
          <a:xfrm>
            <a:off x="6401506" y="8286434"/>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3</a:t>
            </a:r>
          </a:p>
        </p:txBody>
      </p:sp>
      <p:sp>
        <p:nvSpPr>
          <p:cNvPr id="30" name="TextBox 30"/>
          <p:cNvSpPr txBox="1"/>
          <p:nvPr/>
        </p:nvSpPr>
        <p:spPr>
          <a:xfrm>
            <a:off x="8626356" y="8305484"/>
            <a:ext cx="970251"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6</a:t>
            </a:r>
          </a:p>
        </p:txBody>
      </p:sp>
      <p:sp>
        <p:nvSpPr>
          <p:cNvPr id="31" name="TextBox 31"/>
          <p:cNvSpPr txBox="1"/>
          <p:nvPr/>
        </p:nvSpPr>
        <p:spPr>
          <a:xfrm>
            <a:off x="9596296" y="7835597"/>
            <a:ext cx="1117124"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=11</a:t>
            </a:r>
          </a:p>
        </p:txBody>
      </p:sp>
      <p:sp>
        <p:nvSpPr>
          <p:cNvPr id="32" name="TextBox 32"/>
          <p:cNvSpPr txBox="1"/>
          <p:nvPr/>
        </p:nvSpPr>
        <p:spPr>
          <a:xfrm>
            <a:off x="9822424" y="8424679"/>
            <a:ext cx="1117124" cy="665282"/>
          </a:xfrm>
          <a:prstGeom prst="rect">
            <a:avLst/>
          </a:prstGeom>
        </p:spPr>
        <p:txBody>
          <a:bodyPr lIns="0" tIns="0" rIns="0" bIns="0" rtlCol="0" anchor="t">
            <a:spAutoFit/>
          </a:bodyPr>
          <a:lstStyle/>
          <a:p>
            <a:pPr algn="ctr">
              <a:lnSpc>
                <a:spcPts val="5438"/>
              </a:lnSpc>
            </a:pPr>
            <a:r>
              <a:rPr lang="en-US" sz="3884" b="1">
                <a:solidFill>
                  <a:srgbClr val="000000"/>
                </a:solidFill>
                <a:latin typeface="Canva Sans Bold"/>
                <a:ea typeface="Canva Sans Bold"/>
                <a:cs typeface="Canva Sans Bold"/>
                <a:sym typeface="Canva Sans Bold"/>
              </a:rPr>
              <a:t>=14</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800274" y="1415721"/>
            <a:ext cx="3548566" cy="7455558"/>
          </a:xfrm>
          <a:custGeom>
            <a:avLst/>
            <a:gdLst/>
            <a:ahLst/>
            <a:cxnLst/>
            <a:rect l="l" t="t" r="r" b="b"/>
            <a:pathLst>
              <a:path w="3548566" h="7455558">
                <a:moveTo>
                  <a:pt x="0" y="0"/>
                </a:moveTo>
                <a:lnTo>
                  <a:pt x="3548566" y="0"/>
                </a:lnTo>
                <a:lnTo>
                  <a:pt x="3548566" y="7455558"/>
                </a:lnTo>
                <a:lnTo>
                  <a:pt x="0" y="7455558"/>
                </a:lnTo>
                <a:lnTo>
                  <a:pt x="0" y="0"/>
                </a:lnTo>
                <a:close/>
              </a:path>
            </a:pathLst>
          </a:custGeom>
          <a:blipFill>
            <a:blip r:embed="rId5"/>
            <a:stretch>
              <a:fillRect t="-1132" r="-4585" b="-9230"/>
            </a:stretch>
          </a:blipFill>
        </p:spPr>
      </p:sp>
      <p:sp>
        <p:nvSpPr>
          <p:cNvPr id="7" name="Freeform 7"/>
          <p:cNvSpPr/>
          <p:nvPr/>
        </p:nvSpPr>
        <p:spPr>
          <a:xfrm>
            <a:off x="4875909" y="1415721"/>
            <a:ext cx="3653764" cy="7455558"/>
          </a:xfrm>
          <a:custGeom>
            <a:avLst/>
            <a:gdLst/>
            <a:ahLst/>
            <a:cxnLst/>
            <a:rect l="l" t="t" r="r" b="b"/>
            <a:pathLst>
              <a:path w="3653764" h="7455558">
                <a:moveTo>
                  <a:pt x="0" y="0"/>
                </a:moveTo>
                <a:lnTo>
                  <a:pt x="3653764" y="0"/>
                </a:lnTo>
                <a:lnTo>
                  <a:pt x="3653764" y="7455558"/>
                </a:lnTo>
                <a:lnTo>
                  <a:pt x="0" y="7455558"/>
                </a:lnTo>
                <a:lnTo>
                  <a:pt x="0" y="0"/>
                </a:lnTo>
                <a:close/>
              </a:path>
            </a:pathLst>
          </a:custGeom>
          <a:blipFill>
            <a:blip r:embed="rId6"/>
            <a:stretch>
              <a:fillRect l="-2652" r="-754"/>
            </a:stretch>
          </a:blipFill>
        </p:spPr>
      </p:sp>
      <p:sp>
        <p:nvSpPr>
          <p:cNvPr id="8" name="Freeform 8"/>
          <p:cNvSpPr/>
          <p:nvPr/>
        </p:nvSpPr>
        <p:spPr>
          <a:xfrm>
            <a:off x="9151466" y="1415721"/>
            <a:ext cx="3711419" cy="7455558"/>
          </a:xfrm>
          <a:custGeom>
            <a:avLst/>
            <a:gdLst/>
            <a:ahLst/>
            <a:cxnLst/>
            <a:rect l="l" t="t" r="r" b="b"/>
            <a:pathLst>
              <a:path w="3711419" h="7455558">
                <a:moveTo>
                  <a:pt x="0" y="0"/>
                </a:moveTo>
                <a:lnTo>
                  <a:pt x="3711419" y="0"/>
                </a:lnTo>
                <a:lnTo>
                  <a:pt x="3711419" y="7455558"/>
                </a:lnTo>
                <a:lnTo>
                  <a:pt x="0" y="7455558"/>
                </a:lnTo>
                <a:lnTo>
                  <a:pt x="0" y="0"/>
                </a:lnTo>
                <a:close/>
              </a:path>
            </a:pathLst>
          </a:custGeom>
          <a:blipFill>
            <a:blip r:embed="rId7"/>
            <a:stretch>
              <a:fillRect l="-1210" r="-3611" b="-15913"/>
            </a:stretch>
          </a:blipFill>
        </p:spPr>
      </p:sp>
      <p:sp>
        <p:nvSpPr>
          <p:cNvPr id="9" name="TextBox 9"/>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 2024 - 078</a:t>
            </a:r>
          </a:p>
        </p:txBody>
      </p:sp>
      <p:sp>
        <p:nvSpPr>
          <p:cNvPr id="10" name="TextBox 10"/>
          <p:cNvSpPr txBox="1"/>
          <p:nvPr/>
        </p:nvSpPr>
        <p:spPr>
          <a:xfrm>
            <a:off x="6543370" y="46758"/>
            <a:ext cx="11226060" cy="1089495"/>
          </a:xfrm>
          <a:prstGeom prst="rect">
            <a:avLst/>
          </a:prstGeom>
        </p:spPr>
        <p:txBody>
          <a:bodyPr lIns="0" tIns="0" rIns="0" bIns="0" rtlCol="0" anchor="t">
            <a:spAutoFit/>
          </a:bodyPr>
          <a:lstStyle/>
          <a:p>
            <a:pPr algn="ctr">
              <a:lnSpc>
                <a:spcPts val="8255"/>
              </a:lnSpc>
            </a:pPr>
            <a:r>
              <a:rPr lang="en-US" sz="5291">
                <a:solidFill>
                  <a:srgbClr val="242424"/>
                </a:solidFill>
                <a:latin typeface="Arial"/>
                <a:ea typeface="Arial"/>
                <a:cs typeface="Arial"/>
                <a:sym typeface="Arial"/>
              </a:rPr>
              <a:t>Display the result in Application</a:t>
            </a:r>
          </a:p>
        </p:txBody>
      </p:sp>
      <p:sp>
        <p:nvSpPr>
          <p:cNvPr id="11" name="TextBox 11"/>
          <p:cNvSpPr txBox="1"/>
          <p:nvPr/>
        </p:nvSpPr>
        <p:spPr>
          <a:xfrm>
            <a:off x="15937270" y="791570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02</a:t>
            </a:r>
          </a:p>
        </p:txBody>
      </p:sp>
      <p:sp>
        <p:nvSpPr>
          <p:cNvPr id="12" name="TextBox 12"/>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745372" y="1928094"/>
            <a:ext cx="4944435" cy="7362805"/>
            <a:chOff x="0" y="0"/>
            <a:chExt cx="6592580" cy="9817073"/>
          </a:xfrm>
        </p:grpSpPr>
        <p:sp>
          <p:nvSpPr>
            <p:cNvPr id="3" name="Freeform 3"/>
            <p:cNvSpPr/>
            <p:nvPr/>
          </p:nvSpPr>
          <p:spPr>
            <a:xfrm>
              <a:off x="0" y="0"/>
              <a:ext cx="6592570" cy="9817100"/>
            </a:xfrm>
            <a:custGeom>
              <a:avLst/>
              <a:gdLst/>
              <a:ahLst/>
              <a:cxnLst/>
              <a:rect l="l" t="t" r="r" b="b"/>
              <a:pathLst>
                <a:path w="6592570" h="9817100">
                  <a:moveTo>
                    <a:pt x="6077458" y="9817100"/>
                  </a:moveTo>
                  <a:lnTo>
                    <a:pt x="515112" y="9817100"/>
                  </a:lnTo>
                  <a:cubicBezTo>
                    <a:pt x="231267" y="9817100"/>
                    <a:pt x="0" y="9585833"/>
                    <a:pt x="0" y="9301988"/>
                  </a:cubicBezTo>
                  <a:lnTo>
                    <a:pt x="0" y="515112"/>
                  </a:lnTo>
                  <a:cubicBezTo>
                    <a:pt x="0" y="231267"/>
                    <a:pt x="231267" y="0"/>
                    <a:pt x="515112" y="0"/>
                  </a:cubicBezTo>
                  <a:lnTo>
                    <a:pt x="6077458" y="0"/>
                  </a:lnTo>
                  <a:cubicBezTo>
                    <a:pt x="6361303" y="0"/>
                    <a:pt x="6592570" y="231267"/>
                    <a:pt x="6592570" y="515112"/>
                  </a:cubicBezTo>
                  <a:lnTo>
                    <a:pt x="6592570" y="9301988"/>
                  </a:lnTo>
                  <a:cubicBezTo>
                    <a:pt x="6592570" y="9585833"/>
                    <a:pt x="6361303" y="9817100"/>
                    <a:pt x="6077458" y="9817100"/>
                  </a:cubicBezTo>
                  <a:close/>
                </a:path>
              </a:pathLst>
            </a:custGeom>
            <a:solidFill>
              <a:srgbClr val="DB620B"/>
            </a:solidFill>
          </p:spPr>
        </p:sp>
      </p:grpSp>
      <p:sp>
        <p:nvSpPr>
          <p:cNvPr id="4" name="Freeform 4"/>
          <p:cNvSpPr/>
          <p:nvPr/>
        </p:nvSpPr>
        <p:spPr>
          <a:xfrm rot="-10800000" flipH="1">
            <a:off x="13014005" y="5251522"/>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3"/>
            <a:stretch>
              <a:fillRect/>
            </a:stretch>
          </a:blipFill>
        </p:spPr>
      </p:sp>
      <p:grpSp>
        <p:nvGrpSpPr>
          <p:cNvPr id="5" name="Group 5"/>
          <p:cNvGrpSpPr/>
          <p:nvPr/>
        </p:nvGrpSpPr>
        <p:grpSpPr>
          <a:xfrm>
            <a:off x="0" y="9448800"/>
            <a:ext cx="18288001" cy="9525"/>
            <a:chOff x="0" y="0"/>
            <a:chExt cx="24384001" cy="12700"/>
          </a:xfrm>
        </p:grpSpPr>
        <p:sp>
          <p:nvSpPr>
            <p:cNvPr id="6" name="Freeform 6"/>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7" name="Freeform 7"/>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4"/>
            <a:stretch>
              <a:fillRect r="-58498"/>
            </a:stretch>
          </a:blipFill>
        </p:spPr>
      </p:sp>
      <p:sp>
        <p:nvSpPr>
          <p:cNvPr id="8" name="TextBox 8"/>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  2024-078 </a:t>
            </a:r>
          </a:p>
        </p:txBody>
      </p:sp>
      <p:sp>
        <p:nvSpPr>
          <p:cNvPr id="9" name="TextBox 9"/>
          <p:cNvSpPr txBox="1"/>
          <p:nvPr/>
        </p:nvSpPr>
        <p:spPr>
          <a:xfrm>
            <a:off x="15294530" y="9669350"/>
            <a:ext cx="1589153" cy="442728"/>
          </a:xfrm>
          <a:prstGeom prst="rect">
            <a:avLst/>
          </a:prstGeom>
        </p:spPr>
        <p:txBody>
          <a:bodyPr lIns="0" tIns="0" rIns="0" bIns="0" rtlCol="0" anchor="t">
            <a:spAutoFit/>
          </a:bodyPr>
          <a:lstStyle/>
          <a:p>
            <a:pPr algn="ctr">
              <a:lnSpc>
                <a:spcPts val="3181"/>
              </a:lnSpc>
            </a:pPr>
            <a:r>
              <a:rPr lang="en-US" sz="2039">
                <a:solidFill>
                  <a:srgbClr val="242424"/>
                </a:solidFill>
                <a:latin typeface="Arial"/>
                <a:ea typeface="Arial"/>
                <a:cs typeface="Arial"/>
                <a:sym typeface="Arial"/>
              </a:rPr>
              <a:t>3/8/2021</a:t>
            </a:r>
          </a:p>
        </p:txBody>
      </p:sp>
      <p:grpSp>
        <p:nvGrpSpPr>
          <p:cNvPr id="10" name="Group 10"/>
          <p:cNvGrpSpPr/>
          <p:nvPr/>
        </p:nvGrpSpPr>
        <p:grpSpPr>
          <a:xfrm>
            <a:off x="396282" y="1895495"/>
            <a:ext cx="4944435" cy="7362805"/>
            <a:chOff x="0" y="0"/>
            <a:chExt cx="6592580" cy="9817073"/>
          </a:xfrm>
        </p:grpSpPr>
        <p:sp>
          <p:nvSpPr>
            <p:cNvPr id="11" name="Freeform 11"/>
            <p:cNvSpPr/>
            <p:nvPr/>
          </p:nvSpPr>
          <p:spPr>
            <a:xfrm>
              <a:off x="0" y="0"/>
              <a:ext cx="6592570" cy="9817100"/>
            </a:xfrm>
            <a:custGeom>
              <a:avLst/>
              <a:gdLst/>
              <a:ahLst/>
              <a:cxnLst/>
              <a:rect l="l" t="t" r="r" b="b"/>
              <a:pathLst>
                <a:path w="6592570" h="9817100">
                  <a:moveTo>
                    <a:pt x="6077458" y="9817100"/>
                  </a:moveTo>
                  <a:lnTo>
                    <a:pt x="515112" y="9817100"/>
                  </a:lnTo>
                  <a:cubicBezTo>
                    <a:pt x="231267" y="9817100"/>
                    <a:pt x="0" y="9585833"/>
                    <a:pt x="0" y="9301988"/>
                  </a:cubicBezTo>
                  <a:lnTo>
                    <a:pt x="0" y="515112"/>
                  </a:lnTo>
                  <a:cubicBezTo>
                    <a:pt x="0" y="231267"/>
                    <a:pt x="231267" y="0"/>
                    <a:pt x="515112" y="0"/>
                  </a:cubicBezTo>
                  <a:lnTo>
                    <a:pt x="6077458" y="0"/>
                  </a:lnTo>
                  <a:cubicBezTo>
                    <a:pt x="6361303" y="0"/>
                    <a:pt x="6592570" y="231267"/>
                    <a:pt x="6592570" y="515112"/>
                  </a:cubicBezTo>
                  <a:lnTo>
                    <a:pt x="6592570" y="9301988"/>
                  </a:lnTo>
                  <a:cubicBezTo>
                    <a:pt x="6592570" y="9585833"/>
                    <a:pt x="6361303" y="9817100"/>
                    <a:pt x="6077458" y="9817100"/>
                  </a:cubicBezTo>
                  <a:close/>
                </a:path>
              </a:pathLst>
            </a:custGeom>
            <a:solidFill>
              <a:srgbClr val="016EC5"/>
            </a:solidFill>
          </p:spPr>
        </p:sp>
      </p:grpSp>
      <p:sp>
        <p:nvSpPr>
          <p:cNvPr id="12" name="TextBox 12"/>
          <p:cNvSpPr txBox="1"/>
          <p:nvPr/>
        </p:nvSpPr>
        <p:spPr>
          <a:xfrm>
            <a:off x="483923" y="2835212"/>
            <a:ext cx="4610836" cy="5883223"/>
          </a:xfrm>
          <a:prstGeom prst="rect">
            <a:avLst/>
          </a:prstGeom>
        </p:spPr>
        <p:txBody>
          <a:bodyPr lIns="0" tIns="0" rIns="0" bIns="0" rtlCol="0" anchor="t">
            <a:spAutoFit/>
          </a:bodyPr>
          <a:lstStyle/>
          <a:p>
            <a:pPr algn="l">
              <a:lnSpc>
                <a:spcPts val="956"/>
              </a:lnSpc>
            </a:pPr>
            <a:endParaRPr/>
          </a:p>
          <a:p>
            <a:pPr algn="just">
              <a:lnSpc>
                <a:spcPts val="2528"/>
              </a:lnSpc>
            </a:pPr>
            <a:endParaRPr/>
          </a:p>
          <a:p>
            <a:pPr marL="442363" lvl="2" indent="-147454" algn="just">
              <a:lnSpc>
                <a:spcPts val="3250"/>
              </a:lnSpc>
              <a:buFont typeface="Arial"/>
              <a:buChar char="⚬"/>
            </a:pPr>
            <a:r>
              <a:rPr lang="en-US" sz="1934" b="1">
                <a:solidFill>
                  <a:srgbClr val="F1EFE1"/>
                </a:solidFill>
                <a:latin typeface="Open Sans Bold"/>
                <a:ea typeface="Open Sans Bold"/>
                <a:cs typeface="Open Sans Bold"/>
                <a:sym typeface="Open Sans Bold"/>
              </a:rPr>
              <a:t>When there are multiple routes between any two locations, display the non-polluted route on the map.</a:t>
            </a:r>
          </a:p>
          <a:p>
            <a:pPr marL="321051" lvl="2" indent="-107017" algn="just">
              <a:lnSpc>
                <a:spcPts val="2359"/>
              </a:lnSpc>
            </a:pPr>
            <a:endParaRPr lang="en-US" sz="1934" b="1">
              <a:solidFill>
                <a:srgbClr val="F1EFE1"/>
              </a:solidFill>
              <a:latin typeface="Open Sans Bold"/>
              <a:ea typeface="Open Sans Bold"/>
              <a:cs typeface="Open Sans Bold"/>
              <a:sym typeface="Open Sans Bold"/>
            </a:endParaRPr>
          </a:p>
          <a:p>
            <a:pPr marL="442363" lvl="2" indent="-147454" algn="just">
              <a:lnSpc>
                <a:spcPts val="3250"/>
              </a:lnSpc>
              <a:buFont typeface="Arial"/>
              <a:buChar char="⚬"/>
            </a:pPr>
            <a:r>
              <a:rPr lang="en-US" sz="1934" b="1">
                <a:solidFill>
                  <a:srgbClr val="F1EFE1"/>
                </a:solidFill>
                <a:latin typeface="Open Sans Bold"/>
                <a:ea typeface="Open Sans Bold"/>
                <a:cs typeface="Open Sans Bold"/>
                <a:sym typeface="Open Sans Bold"/>
              </a:rPr>
              <a:t>Algorithms should be used to select the path with the least pollution level.</a:t>
            </a:r>
          </a:p>
          <a:p>
            <a:pPr marL="321051" lvl="2" indent="-107017" algn="just">
              <a:lnSpc>
                <a:spcPts val="2359"/>
              </a:lnSpc>
            </a:pPr>
            <a:endParaRPr lang="en-US" sz="1934" b="1">
              <a:solidFill>
                <a:srgbClr val="F1EFE1"/>
              </a:solidFill>
              <a:latin typeface="Open Sans Bold"/>
              <a:ea typeface="Open Sans Bold"/>
              <a:cs typeface="Open Sans Bold"/>
              <a:sym typeface="Open Sans Bold"/>
            </a:endParaRPr>
          </a:p>
          <a:p>
            <a:pPr marL="442255" lvl="2" indent="-147418" algn="just">
              <a:lnSpc>
                <a:spcPts val="3250"/>
              </a:lnSpc>
              <a:buFont typeface="Arial"/>
              <a:buChar char="⚬"/>
            </a:pPr>
            <a:r>
              <a:rPr lang="en-US" sz="1934" b="1">
                <a:solidFill>
                  <a:srgbClr val="F1EFE1"/>
                </a:solidFill>
                <a:latin typeface="Open Sans Bold"/>
                <a:ea typeface="Open Sans Bold"/>
                <a:cs typeface="Open Sans Bold"/>
                <a:sym typeface="Open Sans Bold"/>
              </a:rPr>
              <a:t>The pollutant concentration data should be displayed above the minimum path of the Pottution  level .</a:t>
            </a:r>
          </a:p>
          <a:p>
            <a:pPr algn="just">
              <a:lnSpc>
                <a:spcPts val="3250"/>
              </a:lnSpc>
            </a:pPr>
            <a:endParaRPr lang="en-US" sz="1934" b="1">
              <a:solidFill>
                <a:srgbClr val="F1EFE1"/>
              </a:solidFill>
              <a:latin typeface="Open Sans Bold"/>
              <a:ea typeface="Open Sans Bold"/>
              <a:cs typeface="Open Sans Bold"/>
              <a:sym typeface="Open Sans Bold"/>
            </a:endParaRPr>
          </a:p>
        </p:txBody>
      </p:sp>
      <p:grpSp>
        <p:nvGrpSpPr>
          <p:cNvPr id="13" name="Group 13"/>
          <p:cNvGrpSpPr/>
          <p:nvPr/>
        </p:nvGrpSpPr>
        <p:grpSpPr>
          <a:xfrm>
            <a:off x="5650057" y="3192174"/>
            <a:ext cx="5020108" cy="9525"/>
            <a:chOff x="0" y="0"/>
            <a:chExt cx="6693477" cy="12700"/>
          </a:xfrm>
        </p:grpSpPr>
        <p:sp>
          <p:nvSpPr>
            <p:cNvPr id="14" name="Freeform 14"/>
            <p:cNvSpPr/>
            <p:nvPr/>
          </p:nvSpPr>
          <p:spPr>
            <a:xfrm>
              <a:off x="0" y="0"/>
              <a:ext cx="6693535" cy="12700"/>
            </a:xfrm>
            <a:custGeom>
              <a:avLst/>
              <a:gdLst/>
              <a:ahLst/>
              <a:cxnLst/>
              <a:rect l="l" t="t" r="r" b="b"/>
              <a:pathLst>
                <a:path w="6693535" h="12700">
                  <a:moveTo>
                    <a:pt x="0" y="0"/>
                  </a:moveTo>
                  <a:lnTo>
                    <a:pt x="6693535" y="0"/>
                  </a:lnTo>
                  <a:lnTo>
                    <a:pt x="6693535" y="12700"/>
                  </a:lnTo>
                  <a:lnTo>
                    <a:pt x="0" y="12700"/>
                  </a:lnTo>
                  <a:close/>
                </a:path>
              </a:pathLst>
            </a:custGeom>
            <a:solidFill>
              <a:srgbClr val="242424"/>
            </a:solidFill>
          </p:spPr>
        </p:sp>
      </p:grpSp>
      <p:grpSp>
        <p:nvGrpSpPr>
          <p:cNvPr id="15" name="Group 15"/>
          <p:cNvGrpSpPr/>
          <p:nvPr/>
        </p:nvGrpSpPr>
        <p:grpSpPr>
          <a:xfrm>
            <a:off x="688429" y="3201699"/>
            <a:ext cx="4201824" cy="9525"/>
            <a:chOff x="0" y="0"/>
            <a:chExt cx="5602432" cy="12700"/>
          </a:xfrm>
        </p:grpSpPr>
        <p:sp>
          <p:nvSpPr>
            <p:cNvPr id="16" name="Freeform 16"/>
            <p:cNvSpPr/>
            <p:nvPr/>
          </p:nvSpPr>
          <p:spPr>
            <a:xfrm>
              <a:off x="0" y="0"/>
              <a:ext cx="5602478" cy="12700"/>
            </a:xfrm>
            <a:custGeom>
              <a:avLst/>
              <a:gdLst/>
              <a:ahLst/>
              <a:cxnLst/>
              <a:rect l="l" t="t" r="r" b="b"/>
              <a:pathLst>
                <a:path w="5602478" h="12700">
                  <a:moveTo>
                    <a:pt x="0" y="0"/>
                  </a:moveTo>
                  <a:lnTo>
                    <a:pt x="5602478" y="0"/>
                  </a:lnTo>
                  <a:lnTo>
                    <a:pt x="5602478" y="12700"/>
                  </a:lnTo>
                  <a:lnTo>
                    <a:pt x="0" y="12700"/>
                  </a:lnTo>
                  <a:close/>
                </a:path>
              </a:pathLst>
            </a:custGeom>
            <a:solidFill>
              <a:srgbClr val="242424"/>
            </a:solidFill>
          </p:spPr>
        </p:sp>
      </p:grpSp>
      <p:sp>
        <p:nvSpPr>
          <p:cNvPr id="17" name="TextBox 17"/>
          <p:cNvSpPr txBox="1"/>
          <p:nvPr/>
        </p:nvSpPr>
        <p:spPr>
          <a:xfrm>
            <a:off x="688429" y="2437996"/>
            <a:ext cx="4272434" cy="602615"/>
          </a:xfrm>
          <a:prstGeom prst="rect">
            <a:avLst/>
          </a:prstGeom>
        </p:spPr>
        <p:txBody>
          <a:bodyPr lIns="0" tIns="0" rIns="0" bIns="0" rtlCol="0" anchor="t">
            <a:spAutoFit/>
          </a:bodyPr>
          <a:lstStyle/>
          <a:p>
            <a:pPr algn="ctr">
              <a:lnSpc>
                <a:spcPts val="4366"/>
              </a:lnSpc>
            </a:pPr>
            <a:r>
              <a:rPr lang="en-US" sz="2799">
                <a:solidFill>
                  <a:srgbClr val="F1EFE1"/>
                </a:solidFill>
                <a:latin typeface="Arial"/>
                <a:ea typeface="Arial"/>
                <a:cs typeface="Arial"/>
                <a:sym typeface="Arial"/>
              </a:rPr>
              <a:t>Functional Requirements</a:t>
            </a:r>
          </a:p>
        </p:txBody>
      </p:sp>
      <p:sp>
        <p:nvSpPr>
          <p:cNvPr id="18" name="Freeform 18"/>
          <p:cNvSpPr/>
          <p:nvPr/>
        </p:nvSpPr>
        <p:spPr>
          <a:xfrm>
            <a:off x="263700" y="1595524"/>
            <a:ext cx="849457" cy="849457"/>
          </a:xfrm>
          <a:custGeom>
            <a:avLst/>
            <a:gdLst/>
            <a:ahLst/>
            <a:cxnLst/>
            <a:rect l="l" t="t" r="r" b="b"/>
            <a:pathLst>
              <a:path w="849457" h="849457">
                <a:moveTo>
                  <a:pt x="0" y="0"/>
                </a:moveTo>
                <a:lnTo>
                  <a:pt x="849457" y="0"/>
                </a:lnTo>
                <a:lnTo>
                  <a:pt x="849457" y="849457"/>
                </a:lnTo>
                <a:lnTo>
                  <a:pt x="0" y="849457"/>
                </a:lnTo>
                <a:lnTo>
                  <a:pt x="0" y="0"/>
                </a:lnTo>
                <a:close/>
              </a:path>
            </a:pathLst>
          </a:custGeom>
          <a:blipFill>
            <a:blip r:embed="rId5"/>
            <a:stretch>
              <a:fillRect/>
            </a:stretch>
          </a:blipFill>
        </p:spPr>
      </p:sp>
      <p:sp>
        <p:nvSpPr>
          <p:cNvPr id="19" name="Freeform 19"/>
          <p:cNvSpPr/>
          <p:nvPr/>
        </p:nvSpPr>
        <p:spPr>
          <a:xfrm>
            <a:off x="5531217" y="1595524"/>
            <a:ext cx="761745" cy="761745"/>
          </a:xfrm>
          <a:custGeom>
            <a:avLst/>
            <a:gdLst/>
            <a:ahLst/>
            <a:cxnLst/>
            <a:rect l="l" t="t" r="r" b="b"/>
            <a:pathLst>
              <a:path w="761745" h="761745">
                <a:moveTo>
                  <a:pt x="0" y="0"/>
                </a:moveTo>
                <a:lnTo>
                  <a:pt x="761745" y="0"/>
                </a:lnTo>
                <a:lnTo>
                  <a:pt x="761745" y="761745"/>
                </a:lnTo>
                <a:lnTo>
                  <a:pt x="0" y="761745"/>
                </a:lnTo>
                <a:lnTo>
                  <a:pt x="0" y="0"/>
                </a:lnTo>
                <a:close/>
              </a:path>
            </a:pathLst>
          </a:custGeom>
          <a:blipFill>
            <a:blip r:embed="rId6"/>
            <a:stretch>
              <a:fillRect/>
            </a:stretch>
          </a:blipFill>
        </p:spPr>
      </p:sp>
      <p:sp>
        <p:nvSpPr>
          <p:cNvPr id="20" name="TextBox 20"/>
          <p:cNvSpPr txBox="1"/>
          <p:nvPr/>
        </p:nvSpPr>
        <p:spPr>
          <a:xfrm>
            <a:off x="15937270" y="7915705"/>
            <a:ext cx="2350730" cy="1342595"/>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38</a:t>
            </a:r>
          </a:p>
        </p:txBody>
      </p:sp>
      <p:sp>
        <p:nvSpPr>
          <p:cNvPr id="21" name="TextBox 21"/>
          <p:cNvSpPr txBox="1"/>
          <p:nvPr/>
        </p:nvSpPr>
        <p:spPr>
          <a:xfrm>
            <a:off x="7416818" y="119162"/>
            <a:ext cx="10618337" cy="1651031"/>
          </a:xfrm>
          <a:prstGeom prst="rect">
            <a:avLst/>
          </a:prstGeom>
        </p:spPr>
        <p:txBody>
          <a:bodyPr lIns="0" tIns="0" rIns="0" bIns="0" rtlCol="0" anchor="t">
            <a:spAutoFit/>
          </a:bodyPr>
          <a:lstStyle/>
          <a:p>
            <a:pPr algn="r">
              <a:lnSpc>
                <a:spcPts val="6393"/>
              </a:lnSpc>
            </a:pPr>
            <a:r>
              <a:rPr lang="en-US" sz="4099">
                <a:solidFill>
                  <a:srgbClr val="242424"/>
                </a:solidFill>
                <a:latin typeface="Arial"/>
                <a:ea typeface="Arial"/>
                <a:cs typeface="Arial"/>
                <a:sym typeface="Arial"/>
              </a:rPr>
              <a:t>System, Personnel, and </a:t>
            </a:r>
          </a:p>
          <a:p>
            <a:pPr algn="r">
              <a:lnSpc>
                <a:spcPts val="6393"/>
              </a:lnSpc>
            </a:pPr>
            <a:r>
              <a:rPr lang="en-US" sz="4099">
                <a:solidFill>
                  <a:srgbClr val="242424"/>
                </a:solidFill>
                <a:latin typeface="Arial"/>
                <a:ea typeface="Arial"/>
                <a:cs typeface="Arial"/>
                <a:sym typeface="Arial"/>
              </a:rPr>
              <a:t>Software Specification Requirements</a:t>
            </a:r>
          </a:p>
        </p:txBody>
      </p:sp>
      <p:sp>
        <p:nvSpPr>
          <p:cNvPr id="22" name="TextBox 22"/>
          <p:cNvSpPr txBox="1"/>
          <p:nvPr/>
        </p:nvSpPr>
        <p:spPr>
          <a:xfrm>
            <a:off x="5809971" y="2419604"/>
            <a:ext cx="5093990" cy="602615"/>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Non-Functional Requirements</a:t>
            </a:r>
          </a:p>
        </p:txBody>
      </p:sp>
      <p:sp>
        <p:nvSpPr>
          <p:cNvPr id="23" name="TextBox 23"/>
          <p:cNvSpPr txBox="1"/>
          <p:nvPr/>
        </p:nvSpPr>
        <p:spPr>
          <a:xfrm>
            <a:off x="5912090" y="3269644"/>
            <a:ext cx="4496042" cy="5553850"/>
          </a:xfrm>
          <a:prstGeom prst="rect">
            <a:avLst/>
          </a:prstGeom>
        </p:spPr>
        <p:txBody>
          <a:bodyPr lIns="0" tIns="0" rIns="0" bIns="0" rtlCol="0" anchor="t">
            <a:spAutoFit/>
          </a:bodyPr>
          <a:lstStyle/>
          <a:p>
            <a:pPr algn="l">
              <a:lnSpc>
                <a:spcPts val="2521"/>
              </a:lnSpc>
            </a:pPr>
            <a:endParaRPr/>
          </a:p>
          <a:p>
            <a:pPr marL="441077" lvl="2" indent="-147026" algn="l">
              <a:lnSpc>
                <a:spcPts val="3242"/>
              </a:lnSpc>
              <a:buFont typeface="Arial"/>
              <a:buChar char="⚬"/>
            </a:pPr>
            <a:r>
              <a:rPr lang="en-US" sz="1929" b="1">
                <a:solidFill>
                  <a:srgbClr val="F1EFE1"/>
                </a:solidFill>
                <a:latin typeface="Open Sans Bold"/>
                <a:ea typeface="Open Sans Bold"/>
                <a:cs typeface="Open Sans Bold"/>
                <a:sym typeface="Open Sans Bold"/>
              </a:rPr>
              <a:t>Interfaces should be User-friendly</a:t>
            </a:r>
          </a:p>
          <a:p>
            <a:pPr marL="320118" lvl="2" indent="-106706" algn="l">
              <a:lnSpc>
                <a:spcPts val="2351"/>
              </a:lnSpc>
            </a:pPr>
            <a:endParaRPr lang="en-US" sz="1929" b="1">
              <a:solidFill>
                <a:srgbClr val="F1EFE1"/>
              </a:solidFill>
              <a:latin typeface="Open Sans Bold"/>
              <a:ea typeface="Open Sans Bold"/>
              <a:cs typeface="Open Sans Bold"/>
              <a:sym typeface="Open Sans Bold"/>
            </a:endParaRPr>
          </a:p>
          <a:p>
            <a:pPr marL="441077" lvl="2" indent="-147026" algn="l">
              <a:lnSpc>
                <a:spcPts val="3242"/>
              </a:lnSpc>
              <a:buFont typeface="Arial"/>
              <a:buChar char="⚬"/>
            </a:pPr>
            <a:r>
              <a:rPr lang="en-US" sz="1929" b="1">
                <a:solidFill>
                  <a:srgbClr val="F1EFE1"/>
                </a:solidFill>
                <a:latin typeface="Open Sans Bold"/>
                <a:ea typeface="Open Sans Bold"/>
                <a:cs typeface="Open Sans Bold"/>
                <a:sym typeface="Open Sans Bold"/>
              </a:rPr>
              <a:t>Should properly work for android and IOS devices</a:t>
            </a:r>
          </a:p>
          <a:p>
            <a:pPr marL="320118" lvl="2" indent="-106706" algn="l">
              <a:lnSpc>
                <a:spcPts val="2351"/>
              </a:lnSpc>
            </a:pPr>
            <a:endParaRPr lang="en-US" sz="1929" b="1">
              <a:solidFill>
                <a:srgbClr val="F1EFE1"/>
              </a:solidFill>
              <a:latin typeface="Open Sans Bold"/>
              <a:ea typeface="Open Sans Bold"/>
              <a:cs typeface="Open Sans Bold"/>
              <a:sym typeface="Open Sans Bold"/>
            </a:endParaRPr>
          </a:p>
          <a:p>
            <a:pPr marL="441077" lvl="2" indent="-147026" algn="l">
              <a:lnSpc>
                <a:spcPts val="3242"/>
              </a:lnSpc>
              <a:buFont typeface="Arial"/>
              <a:buChar char="⚬"/>
            </a:pPr>
            <a:r>
              <a:rPr lang="en-US" sz="1929" b="1">
                <a:solidFill>
                  <a:srgbClr val="F1EFE1"/>
                </a:solidFill>
                <a:latin typeface="Open Sans Bold"/>
                <a:ea typeface="Open Sans Bold"/>
                <a:cs typeface="Open Sans Bold"/>
                <a:sym typeface="Open Sans Bold"/>
              </a:rPr>
              <a:t>The application should be reliable</a:t>
            </a:r>
          </a:p>
          <a:p>
            <a:pPr marL="320118" lvl="2" indent="-106706" algn="l">
              <a:lnSpc>
                <a:spcPts val="2351"/>
              </a:lnSpc>
            </a:pPr>
            <a:endParaRPr lang="en-US" sz="1929" b="1">
              <a:solidFill>
                <a:srgbClr val="F1EFE1"/>
              </a:solidFill>
              <a:latin typeface="Open Sans Bold"/>
              <a:ea typeface="Open Sans Bold"/>
              <a:cs typeface="Open Sans Bold"/>
              <a:sym typeface="Open Sans Bold"/>
            </a:endParaRPr>
          </a:p>
          <a:p>
            <a:pPr marL="441077" lvl="2" indent="-147026" algn="l">
              <a:lnSpc>
                <a:spcPts val="3242"/>
              </a:lnSpc>
              <a:buFont typeface="Arial"/>
              <a:buChar char="⚬"/>
            </a:pPr>
            <a:r>
              <a:rPr lang="en-US" sz="1929" b="1">
                <a:solidFill>
                  <a:srgbClr val="F1EFE1"/>
                </a:solidFill>
                <a:latin typeface="Open Sans Bold"/>
                <a:ea typeface="Open Sans Bold"/>
                <a:cs typeface="Open Sans Bold"/>
                <a:sym typeface="Open Sans Bold"/>
              </a:rPr>
              <a:t>Higher accuracy of results</a:t>
            </a:r>
          </a:p>
          <a:p>
            <a:pPr marL="320118" lvl="2" indent="-106706" algn="l">
              <a:lnSpc>
                <a:spcPts val="2351"/>
              </a:lnSpc>
            </a:pPr>
            <a:endParaRPr lang="en-US" sz="1929" b="1">
              <a:solidFill>
                <a:srgbClr val="F1EFE1"/>
              </a:solidFill>
              <a:latin typeface="Open Sans Bold"/>
              <a:ea typeface="Open Sans Bold"/>
              <a:cs typeface="Open Sans Bold"/>
              <a:sym typeface="Open Sans Bold"/>
            </a:endParaRPr>
          </a:p>
          <a:p>
            <a:pPr marL="441077" lvl="2" indent="-147026" algn="l">
              <a:lnSpc>
                <a:spcPts val="3242"/>
              </a:lnSpc>
              <a:buFont typeface="Arial"/>
              <a:buChar char="⚬"/>
            </a:pPr>
            <a:r>
              <a:rPr lang="en-US" sz="1929" b="1">
                <a:solidFill>
                  <a:srgbClr val="F1EFE1"/>
                </a:solidFill>
                <a:latin typeface="Open Sans Bold"/>
                <a:ea typeface="Open Sans Bold"/>
                <a:cs typeface="Open Sans Bold"/>
                <a:sym typeface="Open Sans Bold"/>
              </a:rPr>
              <a:t>Results should be more  efficient</a:t>
            </a:r>
          </a:p>
          <a:p>
            <a:pPr marL="320118" lvl="2" indent="-106706" algn="l">
              <a:lnSpc>
                <a:spcPts val="3225"/>
              </a:lnSpc>
            </a:pPr>
            <a:endParaRPr lang="en-US" sz="1929" b="1">
              <a:solidFill>
                <a:srgbClr val="F1EFE1"/>
              </a:solidFill>
              <a:latin typeface="Open Sans Bold"/>
              <a:ea typeface="Open Sans Bold"/>
              <a:cs typeface="Open Sans Bold"/>
              <a:sym typeface="Open Sans Bold"/>
            </a:endParaRPr>
          </a:p>
          <a:p>
            <a:pPr marL="320118" lvl="2" indent="-106706" algn="l">
              <a:lnSpc>
                <a:spcPts val="3225"/>
              </a:lnSpc>
            </a:pPr>
            <a:endParaRPr lang="en-US" sz="1929" b="1">
              <a:solidFill>
                <a:srgbClr val="F1EFE1"/>
              </a:solidFill>
              <a:latin typeface="Open Sans Bold"/>
              <a:ea typeface="Open Sans Bold"/>
              <a:cs typeface="Open Sans Bold"/>
              <a:sym typeface="Open Sans Bold"/>
            </a:endParaRPr>
          </a:p>
        </p:txBody>
      </p:sp>
      <p:sp>
        <p:nvSpPr>
          <p:cNvPr id="24" name="TextBox 24"/>
          <p:cNvSpPr txBox="1"/>
          <p:nvPr/>
        </p:nvSpPr>
        <p:spPr>
          <a:xfrm>
            <a:off x="11475461" y="7963430"/>
            <a:ext cx="1538544" cy="259858"/>
          </a:xfrm>
          <a:prstGeom prst="rect">
            <a:avLst/>
          </a:prstGeom>
        </p:spPr>
        <p:txBody>
          <a:bodyPr lIns="0" tIns="0" rIns="0" bIns="0" rtlCol="0" anchor="t">
            <a:spAutoFit/>
          </a:bodyPr>
          <a:lstStyle/>
          <a:p>
            <a:pPr algn="l">
              <a:lnSpc>
                <a:spcPts val="2146"/>
              </a:lnSpc>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448800"/>
            <a:ext cx="18288001" cy="9525"/>
            <a:chOff x="0" y="0"/>
            <a:chExt cx="24384001" cy="12700"/>
          </a:xfrm>
        </p:grpSpPr>
        <p:sp>
          <p:nvSpPr>
            <p:cNvPr id="3" name="Freeform 3"/>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4" name="Freeform 4"/>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5" name="TextBox 5"/>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2024 - 078 </a:t>
            </a:r>
          </a:p>
        </p:txBody>
      </p:sp>
      <p:sp>
        <p:nvSpPr>
          <p:cNvPr id="6" name="TextBox 6"/>
          <p:cNvSpPr txBox="1"/>
          <p:nvPr/>
        </p:nvSpPr>
        <p:spPr>
          <a:xfrm>
            <a:off x="15294530" y="9669350"/>
            <a:ext cx="1589153" cy="442728"/>
          </a:xfrm>
          <a:prstGeom prst="rect">
            <a:avLst/>
          </a:prstGeom>
        </p:spPr>
        <p:txBody>
          <a:bodyPr lIns="0" tIns="0" rIns="0" bIns="0" rtlCol="0" anchor="t">
            <a:spAutoFit/>
          </a:bodyPr>
          <a:lstStyle/>
          <a:p>
            <a:pPr algn="ctr">
              <a:lnSpc>
                <a:spcPts val="3181"/>
              </a:lnSpc>
            </a:pPr>
            <a:r>
              <a:rPr lang="en-US" sz="2039">
                <a:solidFill>
                  <a:srgbClr val="242424"/>
                </a:solidFill>
                <a:latin typeface="Arial"/>
                <a:ea typeface="Arial"/>
                <a:cs typeface="Arial"/>
                <a:sym typeface="Arial"/>
              </a:rPr>
              <a:t>3/8/2021</a:t>
            </a:r>
          </a:p>
        </p:txBody>
      </p:sp>
      <p:sp>
        <p:nvSpPr>
          <p:cNvPr id="7" name="Freeform 7"/>
          <p:cNvSpPr/>
          <p:nvPr/>
        </p:nvSpPr>
        <p:spPr>
          <a:xfrm rot="-10800000" flipH="1">
            <a:off x="12730834" y="5048879"/>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sp>
        <p:nvSpPr>
          <p:cNvPr id="8" name="TextBox 8"/>
          <p:cNvSpPr txBox="1"/>
          <p:nvPr/>
        </p:nvSpPr>
        <p:spPr>
          <a:xfrm>
            <a:off x="15937270" y="7915705"/>
            <a:ext cx="2350730" cy="1342595"/>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76</a:t>
            </a:r>
          </a:p>
        </p:txBody>
      </p:sp>
      <p:sp>
        <p:nvSpPr>
          <p:cNvPr id="9" name="Freeform 9"/>
          <p:cNvSpPr/>
          <p:nvPr/>
        </p:nvSpPr>
        <p:spPr>
          <a:xfrm>
            <a:off x="774051" y="2188397"/>
            <a:ext cx="602184" cy="602184"/>
          </a:xfrm>
          <a:custGeom>
            <a:avLst/>
            <a:gdLst/>
            <a:ahLst/>
            <a:cxnLst/>
            <a:rect l="l" t="t" r="r" b="b"/>
            <a:pathLst>
              <a:path w="602184" h="602184">
                <a:moveTo>
                  <a:pt x="0" y="0"/>
                </a:moveTo>
                <a:lnTo>
                  <a:pt x="602184" y="0"/>
                </a:lnTo>
                <a:lnTo>
                  <a:pt x="602184" y="602184"/>
                </a:lnTo>
                <a:lnTo>
                  <a:pt x="0" y="602184"/>
                </a:lnTo>
                <a:lnTo>
                  <a:pt x="0" y="0"/>
                </a:lnTo>
                <a:close/>
              </a:path>
            </a:pathLst>
          </a:custGeom>
          <a:blipFill>
            <a:blip r:embed="rId5"/>
            <a:stretch>
              <a:fillRect/>
            </a:stretch>
          </a:blipFill>
        </p:spPr>
      </p:sp>
      <p:sp>
        <p:nvSpPr>
          <p:cNvPr id="10" name="TextBox 10"/>
          <p:cNvSpPr txBox="1"/>
          <p:nvPr/>
        </p:nvSpPr>
        <p:spPr>
          <a:xfrm>
            <a:off x="2094037" y="2951888"/>
            <a:ext cx="7303057" cy="930525"/>
          </a:xfrm>
          <a:prstGeom prst="rect">
            <a:avLst/>
          </a:prstGeom>
        </p:spPr>
        <p:txBody>
          <a:bodyPr lIns="0" tIns="0" rIns="0" bIns="0" rtlCol="0" anchor="t">
            <a:spAutoFit/>
          </a:bodyPr>
          <a:lstStyle/>
          <a:p>
            <a:pPr algn="l">
              <a:lnSpc>
                <a:spcPts val="3973"/>
              </a:lnSpc>
            </a:pPr>
            <a:r>
              <a:rPr lang="en-US" sz="2365" b="1">
                <a:solidFill>
                  <a:srgbClr val="FFFFFF"/>
                </a:solidFill>
                <a:latin typeface="Open Sans Bold"/>
                <a:ea typeface="Open Sans Bold"/>
                <a:cs typeface="Open Sans Bold"/>
                <a:sym typeface="Open Sans Bold"/>
              </a:rPr>
              <a:t>Disease Visualization to CRISL and Dispersion Visualization using Google Map API</a:t>
            </a:r>
          </a:p>
        </p:txBody>
      </p:sp>
      <p:sp>
        <p:nvSpPr>
          <p:cNvPr id="11" name="TextBox 11"/>
          <p:cNvSpPr txBox="1"/>
          <p:nvPr/>
        </p:nvSpPr>
        <p:spPr>
          <a:xfrm>
            <a:off x="760469" y="914400"/>
            <a:ext cx="747651" cy="498970"/>
          </a:xfrm>
          <a:prstGeom prst="rect">
            <a:avLst/>
          </a:prstGeom>
        </p:spPr>
        <p:txBody>
          <a:bodyPr lIns="0" tIns="0" rIns="0" bIns="0" rtlCol="0" anchor="t">
            <a:spAutoFit/>
          </a:bodyPr>
          <a:lstStyle/>
          <a:p>
            <a:pPr algn="l">
              <a:lnSpc>
                <a:spcPts val="4259"/>
              </a:lnSpc>
            </a:pPr>
            <a:r>
              <a:rPr lang="en-US" sz="2535" b="1">
                <a:solidFill>
                  <a:srgbClr val="000000"/>
                </a:solidFill>
                <a:latin typeface="Open Sans Bold"/>
                <a:ea typeface="Open Sans Bold"/>
                <a:cs typeface="Open Sans Bold"/>
                <a:sym typeface="Open Sans Bold"/>
              </a:rPr>
              <a:t>90%</a:t>
            </a:r>
          </a:p>
        </p:txBody>
      </p:sp>
      <p:sp>
        <p:nvSpPr>
          <p:cNvPr id="12" name="TextBox 12"/>
          <p:cNvSpPr txBox="1"/>
          <p:nvPr/>
        </p:nvSpPr>
        <p:spPr>
          <a:xfrm>
            <a:off x="696115" y="7440890"/>
            <a:ext cx="758056" cy="576358"/>
          </a:xfrm>
          <a:prstGeom prst="rect">
            <a:avLst/>
          </a:prstGeom>
        </p:spPr>
        <p:txBody>
          <a:bodyPr lIns="0" tIns="0" rIns="0" bIns="0" rtlCol="0" anchor="t">
            <a:spAutoFit/>
          </a:bodyPr>
          <a:lstStyle/>
          <a:p>
            <a:pPr algn="l">
              <a:lnSpc>
                <a:spcPts val="4905"/>
              </a:lnSpc>
            </a:pPr>
            <a:r>
              <a:rPr lang="en-US" sz="2919" b="1">
                <a:solidFill>
                  <a:srgbClr val="242424"/>
                </a:solidFill>
                <a:latin typeface="Open Sans Bold"/>
                <a:ea typeface="Open Sans Bold"/>
                <a:cs typeface="Open Sans Bold"/>
                <a:sym typeface="Open Sans Bold"/>
              </a:rPr>
              <a:t>10%</a:t>
            </a:r>
          </a:p>
        </p:txBody>
      </p:sp>
      <p:sp>
        <p:nvSpPr>
          <p:cNvPr id="13" name="Freeform 13"/>
          <p:cNvSpPr/>
          <p:nvPr/>
        </p:nvSpPr>
        <p:spPr>
          <a:xfrm>
            <a:off x="410123" y="635990"/>
            <a:ext cx="1282066" cy="1257257"/>
          </a:xfrm>
          <a:custGeom>
            <a:avLst/>
            <a:gdLst/>
            <a:ahLst/>
            <a:cxnLst/>
            <a:rect l="l" t="t" r="r" b="b"/>
            <a:pathLst>
              <a:path w="1282066" h="1257257">
                <a:moveTo>
                  <a:pt x="0" y="0"/>
                </a:moveTo>
                <a:lnTo>
                  <a:pt x="1282066" y="0"/>
                </a:lnTo>
                <a:lnTo>
                  <a:pt x="1282066" y="1257257"/>
                </a:lnTo>
                <a:lnTo>
                  <a:pt x="0" y="12572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4"/>
          <p:cNvSpPr/>
          <p:nvPr/>
        </p:nvSpPr>
        <p:spPr>
          <a:xfrm>
            <a:off x="434110" y="7136906"/>
            <a:ext cx="1282066" cy="1257257"/>
          </a:xfrm>
          <a:custGeom>
            <a:avLst/>
            <a:gdLst/>
            <a:ahLst/>
            <a:cxnLst/>
            <a:rect l="l" t="t" r="r" b="b"/>
            <a:pathLst>
              <a:path w="1282066" h="1257257">
                <a:moveTo>
                  <a:pt x="0" y="0"/>
                </a:moveTo>
                <a:lnTo>
                  <a:pt x="1282066" y="0"/>
                </a:lnTo>
                <a:lnTo>
                  <a:pt x="1282066" y="1257257"/>
                </a:lnTo>
                <a:lnTo>
                  <a:pt x="0" y="12572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1540968" y="2125851"/>
            <a:ext cx="15160409" cy="806987"/>
            <a:chOff x="0" y="0"/>
            <a:chExt cx="3992865" cy="212540"/>
          </a:xfrm>
        </p:grpSpPr>
        <p:sp>
          <p:nvSpPr>
            <p:cNvPr id="16" name="Freeform 16"/>
            <p:cNvSpPr/>
            <p:nvPr/>
          </p:nvSpPr>
          <p:spPr>
            <a:xfrm>
              <a:off x="0" y="0"/>
              <a:ext cx="3992865" cy="212540"/>
            </a:xfrm>
            <a:custGeom>
              <a:avLst/>
              <a:gdLst/>
              <a:ahLst/>
              <a:cxnLst/>
              <a:rect l="l" t="t" r="r" b="b"/>
              <a:pathLst>
                <a:path w="3992865" h="212540">
                  <a:moveTo>
                    <a:pt x="3789665" y="0"/>
                  </a:moveTo>
                  <a:lnTo>
                    <a:pt x="0" y="0"/>
                  </a:lnTo>
                  <a:lnTo>
                    <a:pt x="0" y="212540"/>
                  </a:lnTo>
                  <a:lnTo>
                    <a:pt x="3789665" y="212540"/>
                  </a:lnTo>
                  <a:lnTo>
                    <a:pt x="3992865" y="106270"/>
                  </a:lnTo>
                  <a:lnTo>
                    <a:pt x="3789665" y="0"/>
                  </a:lnTo>
                  <a:close/>
                </a:path>
              </a:pathLst>
            </a:custGeom>
            <a:solidFill>
              <a:srgbClr val="004AAD"/>
            </a:solidFill>
          </p:spPr>
        </p:sp>
        <p:sp>
          <p:nvSpPr>
            <p:cNvPr id="17" name="TextBox 17"/>
            <p:cNvSpPr txBox="1"/>
            <p:nvPr/>
          </p:nvSpPr>
          <p:spPr>
            <a:xfrm>
              <a:off x="0" y="-104775"/>
              <a:ext cx="3878565" cy="317315"/>
            </a:xfrm>
            <a:prstGeom prst="rect">
              <a:avLst/>
            </a:prstGeom>
          </p:spPr>
          <p:txBody>
            <a:bodyPr lIns="50800" tIns="50800" rIns="50800" bIns="50800" rtlCol="0" anchor="ctr"/>
            <a:lstStyle/>
            <a:p>
              <a:pPr algn="ctr">
                <a:lnSpc>
                  <a:spcPts val="3973"/>
                </a:lnSpc>
              </a:pPr>
              <a:endParaRPr/>
            </a:p>
          </p:txBody>
        </p:sp>
      </p:grpSp>
      <p:grpSp>
        <p:nvGrpSpPr>
          <p:cNvPr id="18" name="Group 18"/>
          <p:cNvGrpSpPr/>
          <p:nvPr/>
        </p:nvGrpSpPr>
        <p:grpSpPr>
          <a:xfrm>
            <a:off x="5878915" y="8438448"/>
            <a:ext cx="2318984" cy="806987"/>
            <a:chOff x="0" y="0"/>
            <a:chExt cx="610761" cy="212540"/>
          </a:xfrm>
        </p:grpSpPr>
        <p:sp>
          <p:nvSpPr>
            <p:cNvPr id="19" name="Freeform 19"/>
            <p:cNvSpPr/>
            <p:nvPr/>
          </p:nvSpPr>
          <p:spPr>
            <a:xfrm>
              <a:off x="0" y="0"/>
              <a:ext cx="610761" cy="212540"/>
            </a:xfrm>
            <a:custGeom>
              <a:avLst/>
              <a:gdLst/>
              <a:ahLst/>
              <a:cxnLst/>
              <a:rect l="l" t="t" r="r" b="b"/>
              <a:pathLst>
                <a:path w="610761" h="212540">
                  <a:moveTo>
                    <a:pt x="407561" y="0"/>
                  </a:moveTo>
                  <a:lnTo>
                    <a:pt x="0" y="0"/>
                  </a:lnTo>
                  <a:lnTo>
                    <a:pt x="0" y="212540"/>
                  </a:lnTo>
                  <a:lnTo>
                    <a:pt x="407561" y="212540"/>
                  </a:lnTo>
                  <a:lnTo>
                    <a:pt x="610761" y="106270"/>
                  </a:lnTo>
                  <a:lnTo>
                    <a:pt x="407561" y="0"/>
                  </a:lnTo>
                  <a:close/>
                </a:path>
              </a:pathLst>
            </a:custGeom>
            <a:solidFill>
              <a:srgbClr val="F09E42"/>
            </a:solidFill>
          </p:spPr>
        </p:sp>
        <p:sp>
          <p:nvSpPr>
            <p:cNvPr id="20" name="TextBox 20"/>
            <p:cNvSpPr txBox="1"/>
            <p:nvPr/>
          </p:nvSpPr>
          <p:spPr>
            <a:xfrm>
              <a:off x="0" y="-104775"/>
              <a:ext cx="496461" cy="317315"/>
            </a:xfrm>
            <a:prstGeom prst="rect">
              <a:avLst/>
            </a:prstGeom>
          </p:spPr>
          <p:txBody>
            <a:bodyPr lIns="50800" tIns="50800" rIns="50800" bIns="50800" rtlCol="0" anchor="ctr"/>
            <a:lstStyle/>
            <a:p>
              <a:pPr algn="l">
                <a:lnSpc>
                  <a:spcPts val="3973"/>
                </a:lnSpc>
              </a:pPr>
              <a:r>
                <a:rPr lang="en-US" sz="2364" b="1">
                  <a:solidFill>
                    <a:srgbClr val="000000"/>
                  </a:solidFill>
                  <a:latin typeface="Open Sans Bold"/>
                  <a:ea typeface="Open Sans Bold"/>
                  <a:cs typeface="Open Sans Bold"/>
                  <a:sym typeface="Open Sans Bold"/>
                </a:rPr>
                <a:t>Bugs Fixing</a:t>
              </a:r>
            </a:p>
          </p:txBody>
        </p:sp>
      </p:grpSp>
      <p:grpSp>
        <p:nvGrpSpPr>
          <p:cNvPr id="21" name="Group 21"/>
          <p:cNvGrpSpPr/>
          <p:nvPr/>
        </p:nvGrpSpPr>
        <p:grpSpPr>
          <a:xfrm>
            <a:off x="1540968" y="8557998"/>
            <a:ext cx="3375731" cy="567888"/>
            <a:chOff x="0" y="0"/>
            <a:chExt cx="889081" cy="149567"/>
          </a:xfrm>
        </p:grpSpPr>
        <p:sp>
          <p:nvSpPr>
            <p:cNvPr id="22" name="Freeform 22"/>
            <p:cNvSpPr/>
            <p:nvPr/>
          </p:nvSpPr>
          <p:spPr>
            <a:xfrm>
              <a:off x="0" y="0"/>
              <a:ext cx="889081" cy="149567"/>
            </a:xfrm>
            <a:custGeom>
              <a:avLst/>
              <a:gdLst/>
              <a:ahLst/>
              <a:cxnLst/>
              <a:rect l="l" t="t" r="r" b="b"/>
              <a:pathLst>
                <a:path w="889081" h="149567">
                  <a:moveTo>
                    <a:pt x="685881" y="0"/>
                  </a:moveTo>
                  <a:lnTo>
                    <a:pt x="0" y="0"/>
                  </a:lnTo>
                  <a:lnTo>
                    <a:pt x="0" y="149567"/>
                  </a:lnTo>
                  <a:lnTo>
                    <a:pt x="685881" y="149567"/>
                  </a:lnTo>
                  <a:lnTo>
                    <a:pt x="889081" y="74784"/>
                  </a:lnTo>
                  <a:lnTo>
                    <a:pt x="685881" y="0"/>
                  </a:lnTo>
                  <a:close/>
                </a:path>
              </a:pathLst>
            </a:custGeom>
            <a:solidFill>
              <a:srgbClr val="F09E42"/>
            </a:solidFill>
          </p:spPr>
        </p:sp>
        <p:sp>
          <p:nvSpPr>
            <p:cNvPr id="23" name="TextBox 23"/>
            <p:cNvSpPr txBox="1"/>
            <p:nvPr/>
          </p:nvSpPr>
          <p:spPr>
            <a:xfrm>
              <a:off x="0" y="-104775"/>
              <a:ext cx="774781" cy="254342"/>
            </a:xfrm>
            <a:prstGeom prst="rect">
              <a:avLst/>
            </a:prstGeom>
          </p:spPr>
          <p:txBody>
            <a:bodyPr lIns="50800" tIns="50800" rIns="50800" bIns="50800" rtlCol="0" anchor="ctr"/>
            <a:lstStyle/>
            <a:p>
              <a:pPr algn="l">
                <a:lnSpc>
                  <a:spcPts val="3973"/>
                </a:lnSpc>
              </a:pPr>
              <a:r>
                <a:rPr lang="en-US" sz="2364" b="1">
                  <a:solidFill>
                    <a:srgbClr val="000000"/>
                  </a:solidFill>
                  <a:latin typeface="Open Sans Bold"/>
                  <a:ea typeface="Open Sans Bold"/>
                  <a:cs typeface="Open Sans Bold"/>
                  <a:sym typeface="Open Sans Bold"/>
                </a:rPr>
                <a:t>UI Enhancement</a:t>
              </a:r>
            </a:p>
          </p:txBody>
        </p:sp>
      </p:grpSp>
      <p:sp>
        <p:nvSpPr>
          <p:cNvPr id="24" name="TextBox 24"/>
          <p:cNvSpPr txBox="1"/>
          <p:nvPr/>
        </p:nvSpPr>
        <p:spPr>
          <a:xfrm>
            <a:off x="11266718" y="67012"/>
            <a:ext cx="6811900" cy="792609"/>
          </a:xfrm>
          <a:prstGeom prst="rect">
            <a:avLst/>
          </a:prstGeom>
        </p:spPr>
        <p:txBody>
          <a:bodyPr lIns="0" tIns="0" rIns="0" bIns="0" rtlCol="0" anchor="t">
            <a:spAutoFit/>
          </a:bodyPr>
          <a:lstStyle/>
          <a:p>
            <a:pPr algn="r">
              <a:lnSpc>
                <a:spcPts val="5729"/>
              </a:lnSpc>
            </a:pPr>
            <a:r>
              <a:rPr lang="en-US" sz="3673">
                <a:solidFill>
                  <a:srgbClr val="242424"/>
                </a:solidFill>
                <a:latin typeface="Arial"/>
                <a:ea typeface="Arial"/>
                <a:cs typeface="Arial"/>
                <a:sym typeface="Arial"/>
              </a:rPr>
              <a:t>Completion and Future works</a:t>
            </a:r>
          </a:p>
        </p:txBody>
      </p:sp>
      <p:sp>
        <p:nvSpPr>
          <p:cNvPr id="25" name="TextBox 25"/>
          <p:cNvSpPr txBox="1"/>
          <p:nvPr/>
        </p:nvSpPr>
        <p:spPr>
          <a:xfrm>
            <a:off x="1918882" y="645753"/>
            <a:ext cx="5929938" cy="632545"/>
          </a:xfrm>
          <a:prstGeom prst="rect">
            <a:avLst/>
          </a:prstGeom>
        </p:spPr>
        <p:txBody>
          <a:bodyPr lIns="0" tIns="0" rIns="0" bIns="0" rtlCol="0" anchor="t">
            <a:spAutoFit/>
          </a:bodyPr>
          <a:lstStyle/>
          <a:p>
            <a:pPr algn="l">
              <a:lnSpc>
                <a:spcPts val="4922"/>
              </a:lnSpc>
            </a:pPr>
            <a:r>
              <a:rPr lang="en-US" sz="2929" b="1">
                <a:solidFill>
                  <a:srgbClr val="004AAD"/>
                </a:solidFill>
                <a:latin typeface="Open Sans Bold"/>
                <a:ea typeface="Open Sans Bold"/>
                <a:cs typeface="Open Sans Bold"/>
                <a:sym typeface="Open Sans Bold"/>
              </a:rPr>
              <a:t>Completion of the components</a:t>
            </a:r>
          </a:p>
        </p:txBody>
      </p:sp>
      <p:sp>
        <p:nvSpPr>
          <p:cNvPr id="26" name="TextBox 26"/>
          <p:cNvSpPr txBox="1"/>
          <p:nvPr/>
        </p:nvSpPr>
        <p:spPr>
          <a:xfrm>
            <a:off x="1716176" y="2175738"/>
            <a:ext cx="14204940" cy="573862"/>
          </a:xfrm>
          <a:prstGeom prst="rect">
            <a:avLst/>
          </a:prstGeom>
        </p:spPr>
        <p:txBody>
          <a:bodyPr lIns="0" tIns="0" rIns="0" bIns="0" rtlCol="0" anchor="t">
            <a:spAutoFit/>
          </a:bodyPr>
          <a:lstStyle/>
          <a:p>
            <a:pPr algn="l">
              <a:lnSpc>
                <a:spcPts val="4922"/>
              </a:lnSpc>
            </a:pPr>
            <a:r>
              <a:rPr lang="en-US" sz="2929" b="1">
                <a:solidFill>
                  <a:srgbClr val="FFFFFF"/>
                </a:solidFill>
                <a:latin typeface="Open Sans Bold"/>
                <a:ea typeface="Open Sans Bold"/>
                <a:cs typeface="Open Sans Bold"/>
                <a:sym typeface="Open Sans Bold"/>
              </a:rPr>
              <a:t>path visulization using dijkarst Algoridum.</a:t>
            </a:r>
          </a:p>
        </p:txBody>
      </p:sp>
      <p:sp>
        <p:nvSpPr>
          <p:cNvPr id="27" name="TextBox 27"/>
          <p:cNvSpPr txBox="1"/>
          <p:nvPr/>
        </p:nvSpPr>
        <p:spPr>
          <a:xfrm>
            <a:off x="1918882" y="7382587"/>
            <a:ext cx="4786938" cy="632545"/>
          </a:xfrm>
          <a:prstGeom prst="rect">
            <a:avLst/>
          </a:prstGeom>
        </p:spPr>
        <p:txBody>
          <a:bodyPr lIns="0" tIns="0" rIns="0" bIns="0" rtlCol="0" anchor="t">
            <a:spAutoFit/>
          </a:bodyPr>
          <a:lstStyle/>
          <a:p>
            <a:pPr algn="l">
              <a:lnSpc>
                <a:spcPts val="4922"/>
              </a:lnSpc>
            </a:pPr>
            <a:r>
              <a:rPr lang="en-US" sz="2929" b="1">
                <a:solidFill>
                  <a:srgbClr val="004AAD"/>
                </a:solidFill>
                <a:latin typeface="Open Sans Bold"/>
                <a:ea typeface="Open Sans Bold"/>
                <a:cs typeface="Open Sans Bold"/>
                <a:sym typeface="Open Sans Bold"/>
              </a:rPr>
              <a:t>Future Implementations</a:t>
            </a:r>
          </a:p>
        </p:txBody>
      </p:sp>
      <p:sp>
        <p:nvSpPr>
          <p:cNvPr id="28" name="Freeform 28"/>
          <p:cNvSpPr/>
          <p:nvPr/>
        </p:nvSpPr>
        <p:spPr>
          <a:xfrm>
            <a:off x="8509554" y="8532218"/>
            <a:ext cx="726082" cy="726082"/>
          </a:xfrm>
          <a:custGeom>
            <a:avLst/>
            <a:gdLst/>
            <a:ahLst/>
            <a:cxnLst/>
            <a:rect l="l" t="t" r="r" b="b"/>
            <a:pathLst>
              <a:path w="726082" h="726082">
                <a:moveTo>
                  <a:pt x="0" y="0"/>
                </a:moveTo>
                <a:lnTo>
                  <a:pt x="726082" y="0"/>
                </a:lnTo>
                <a:lnTo>
                  <a:pt x="726082" y="726082"/>
                </a:lnTo>
                <a:lnTo>
                  <a:pt x="0" y="726082"/>
                </a:lnTo>
                <a:lnTo>
                  <a:pt x="0" y="0"/>
                </a:lnTo>
                <a:close/>
              </a:path>
            </a:pathLst>
          </a:custGeom>
          <a:blipFill>
            <a:blip r:embed="rId10"/>
            <a:stretch>
              <a:fillRect/>
            </a:stretch>
          </a:blipFill>
        </p:spPr>
      </p:sp>
      <p:sp>
        <p:nvSpPr>
          <p:cNvPr id="29" name="Freeform 29"/>
          <p:cNvSpPr/>
          <p:nvPr/>
        </p:nvSpPr>
        <p:spPr>
          <a:xfrm>
            <a:off x="712102" y="8519353"/>
            <a:ext cx="726082" cy="726082"/>
          </a:xfrm>
          <a:custGeom>
            <a:avLst/>
            <a:gdLst/>
            <a:ahLst/>
            <a:cxnLst/>
            <a:rect l="l" t="t" r="r" b="b"/>
            <a:pathLst>
              <a:path w="726082" h="726082">
                <a:moveTo>
                  <a:pt x="0" y="0"/>
                </a:moveTo>
                <a:lnTo>
                  <a:pt x="726082" y="0"/>
                </a:lnTo>
                <a:lnTo>
                  <a:pt x="726082" y="726082"/>
                </a:lnTo>
                <a:lnTo>
                  <a:pt x="0" y="726082"/>
                </a:lnTo>
                <a:lnTo>
                  <a:pt x="0" y="0"/>
                </a:lnTo>
                <a:close/>
              </a:path>
            </a:pathLst>
          </a:custGeom>
          <a:blipFill>
            <a:blip r:embed="rId10"/>
            <a:stretch>
              <a:fillRect/>
            </a:stretch>
          </a:blipFill>
        </p:spPr>
      </p:sp>
      <p:sp>
        <p:nvSpPr>
          <p:cNvPr id="30" name="Freeform 30"/>
          <p:cNvSpPr/>
          <p:nvPr/>
        </p:nvSpPr>
        <p:spPr>
          <a:xfrm>
            <a:off x="750064" y="3168446"/>
            <a:ext cx="602184" cy="602184"/>
          </a:xfrm>
          <a:custGeom>
            <a:avLst/>
            <a:gdLst/>
            <a:ahLst/>
            <a:cxnLst/>
            <a:rect l="l" t="t" r="r" b="b"/>
            <a:pathLst>
              <a:path w="602184" h="602184">
                <a:moveTo>
                  <a:pt x="0" y="0"/>
                </a:moveTo>
                <a:lnTo>
                  <a:pt x="602184" y="0"/>
                </a:lnTo>
                <a:lnTo>
                  <a:pt x="602184" y="602184"/>
                </a:lnTo>
                <a:lnTo>
                  <a:pt x="0" y="602184"/>
                </a:lnTo>
                <a:lnTo>
                  <a:pt x="0" y="0"/>
                </a:lnTo>
                <a:close/>
              </a:path>
            </a:pathLst>
          </a:custGeom>
          <a:blipFill>
            <a:blip r:embed="rId5"/>
            <a:stretch>
              <a:fillRect/>
            </a:stretch>
          </a:blipFill>
        </p:spPr>
      </p:sp>
      <p:grpSp>
        <p:nvGrpSpPr>
          <p:cNvPr id="31" name="Group 31"/>
          <p:cNvGrpSpPr/>
          <p:nvPr/>
        </p:nvGrpSpPr>
        <p:grpSpPr>
          <a:xfrm>
            <a:off x="1508119" y="4088354"/>
            <a:ext cx="15160409" cy="806987"/>
            <a:chOff x="0" y="0"/>
            <a:chExt cx="3992865" cy="212540"/>
          </a:xfrm>
        </p:grpSpPr>
        <p:sp>
          <p:nvSpPr>
            <p:cNvPr id="32" name="Freeform 32"/>
            <p:cNvSpPr/>
            <p:nvPr/>
          </p:nvSpPr>
          <p:spPr>
            <a:xfrm>
              <a:off x="0" y="0"/>
              <a:ext cx="3992865" cy="212540"/>
            </a:xfrm>
            <a:custGeom>
              <a:avLst/>
              <a:gdLst/>
              <a:ahLst/>
              <a:cxnLst/>
              <a:rect l="l" t="t" r="r" b="b"/>
              <a:pathLst>
                <a:path w="3992865" h="212540">
                  <a:moveTo>
                    <a:pt x="3789665" y="0"/>
                  </a:moveTo>
                  <a:lnTo>
                    <a:pt x="0" y="0"/>
                  </a:lnTo>
                  <a:lnTo>
                    <a:pt x="0" y="212540"/>
                  </a:lnTo>
                  <a:lnTo>
                    <a:pt x="3789665" y="212540"/>
                  </a:lnTo>
                  <a:lnTo>
                    <a:pt x="3992865" y="106270"/>
                  </a:lnTo>
                  <a:lnTo>
                    <a:pt x="3789665" y="0"/>
                  </a:lnTo>
                  <a:close/>
                </a:path>
              </a:pathLst>
            </a:custGeom>
            <a:solidFill>
              <a:srgbClr val="004AAD"/>
            </a:solidFill>
          </p:spPr>
        </p:sp>
        <p:sp>
          <p:nvSpPr>
            <p:cNvPr id="33" name="TextBox 33"/>
            <p:cNvSpPr txBox="1"/>
            <p:nvPr/>
          </p:nvSpPr>
          <p:spPr>
            <a:xfrm>
              <a:off x="0" y="-104775"/>
              <a:ext cx="3878565" cy="317315"/>
            </a:xfrm>
            <a:prstGeom prst="rect">
              <a:avLst/>
            </a:prstGeom>
          </p:spPr>
          <p:txBody>
            <a:bodyPr lIns="50800" tIns="50800" rIns="50800" bIns="50800" rtlCol="0" anchor="ctr"/>
            <a:lstStyle/>
            <a:p>
              <a:pPr algn="ctr">
                <a:lnSpc>
                  <a:spcPts val="3973"/>
                </a:lnSpc>
              </a:pPr>
              <a:endParaRPr/>
            </a:p>
          </p:txBody>
        </p:sp>
      </p:grpSp>
      <p:grpSp>
        <p:nvGrpSpPr>
          <p:cNvPr id="34" name="Group 34"/>
          <p:cNvGrpSpPr/>
          <p:nvPr/>
        </p:nvGrpSpPr>
        <p:grpSpPr>
          <a:xfrm>
            <a:off x="9663324" y="8394163"/>
            <a:ext cx="5009344" cy="806987"/>
            <a:chOff x="0" y="0"/>
            <a:chExt cx="1319333" cy="212540"/>
          </a:xfrm>
        </p:grpSpPr>
        <p:sp>
          <p:nvSpPr>
            <p:cNvPr id="35" name="Freeform 35"/>
            <p:cNvSpPr/>
            <p:nvPr/>
          </p:nvSpPr>
          <p:spPr>
            <a:xfrm>
              <a:off x="0" y="0"/>
              <a:ext cx="1319333" cy="212540"/>
            </a:xfrm>
            <a:custGeom>
              <a:avLst/>
              <a:gdLst/>
              <a:ahLst/>
              <a:cxnLst/>
              <a:rect l="l" t="t" r="r" b="b"/>
              <a:pathLst>
                <a:path w="1319333" h="212540">
                  <a:moveTo>
                    <a:pt x="1116133" y="0"/>
                  </a:moveTo>
                  <a:lnTo>
                    <a:pt x="0" y="0"/>
                  </a:lnTo>
                  <a:lnTo>
                    <a:pt x="0" y="212540"/>
                  </a:lnTo>
                  <a:lnTo>
                    <a:pt x="1116133" y="212540"/>
                  </a:lnTo>
                  <a:lnTo>
                    <a:pt x="1319333" y="106270"/>
                  </a:lnTo>
                  <a:lnTo>
                    <a:pt x="1116133" y="0"/>
                  </a:lnTo>
                  <a:close/>
                </a:path>
              </a:pathLst>
            </a:custGeom>
            <a:solidFill>
              <a:srgbClr val="F09E42"/>
            </a:solidFill>
          </p:spPr>
        </p:sp>
        <p:sp>
          <p:nvSpPr>
            <p:cNvPr id="36" name="TextBox 36"/>
            <p:cNvSpPr txBox="1"/>
            <p:nvPr/>
          </p:nvSpPr>
          <p:spPr>
            <a:xfrm>
              <a:off x="0" y="-104775"/>
              <a:ext cx="1205033" cy="317315"/>
            </a:xfrm>
            <a:prstGeom prst="rect">
              <a:avLst/>
            </a:prstGeom>
          </p:spPr>
          <p:txBody>
            <a:bodyPr lIns="50800" tIns="50800" rIns="50800" bIns="50800" rtlCol="0" anchor="ctr"/>
            <a:lstStyle/>
            <a:p>
              <a:pPr algn="l">
                <a:lnSpc>
                  <a:spcPts val="3973"/>
                </a:lnSpc>
              </a:pPr>
              <a:r>
                <a:rPr lang="en-US" sz="2364" b="1">
                  <a:solidFill>
                    <a:srgbClr val="000000"/>
                  </a:solidFill>
                  <a:latin typeface="Open Sans Bold"/>
                  <a:ea typeface="Open Sans Bold"/>
                  <a:cs typeface="Open Sans Bold"/>
                  <a:sym typeface="Open Sans Bold"/>
                </a:rPr>
                <a:t>Increasing the performance</a:t>
              </a:r>
            </a:p>
          </p:txBody>
        </p:sp>
      </p:grpSp>
      <p:sp>
        <p:nvSpPr>
          <p:cNvPr id="37" name="Freeform 37"/>
          <p:cNvSpPr/>
          <p:nvPr/>
        </p:nvSpPr>
        <p:spPr>
          <a:xfrm>
            <a:off x="5019484" y="8600259"/>
            <a:ext cx="726082" cy="726082"/>
          </a:xfrm>
          <a:custGeom>
            <a:avLst/>
            <a:gdLst/>
            <a:ahLst/>
            <a:cxnLst/>
            <a:rect l="l" t="t" r="r" b="b"/>
            <a:pathLst>
              <a:path w="726082" h="726082">
                <a:moveTo>
                  <a:pt x="0" y="0"/>
                </a:moveTo>
                <a:lnTo>
                  <a:pt x="726081" y="0"/>
                </a:lnTo>
                <a:lnTo>
                  <a:pt x="726081" y="726082"/>
                </a:lnTo>
                <a:lnTo>
                  <a:pt x="0" y="726082"/>
                </a:lnTo>
                <a:lnTo>
                  <a:pt x="0" y="0"/>
                </a:lnTo>
                <a:close/>
              </a:path>
            </a:pathLst>
          </a:custGeom>
          <a:blipFill>
            <a:blip r:embed="rId10"/>
            <a:stretch>
              <a:fillRect/>
            </a:stretch>
          </a:blipFill>
        </p:spPr>
      </p:sp>
      <p:sp>
        <p:nvSpPr>
          <p:cNvPr id="38" name="TextBox 38"/>
          <p:cNvSpPr txBox="1"/>
          <p:nvPr/>
        </p:nvSpPr>
        <p:spPr>
          <a:xfrm>
            <a:off x="1668967" y="4151167"/>
            <a:ext cx="14204940" cy="573862"/>
          </a:xfrm>
          <a:prstGeom prst="rect">
            <a:avLst/>
          </a:prstGeom>
        </p:spPr>
        <p:txBody>
          <a:bodyPr lIns="0" tIns="0" rIns="0" bIns="0" rtlCol="0" anchor="t">
            <a:spAutoFit/>
          </a:bodyPr>
          <a:lstStyle/>
          <a:p>
            <a:pPr algn="l">
              <a:lnSpc>
                <a:spcPts val="4922"/>
              </a:lnSpc>
            </a:pPr>
            <a:r>
              <a:rPr lang="en-US" sz="2929" b="1">
                <a:solidFill>
                  <a:srgbClr val="FFFFFF"/>
                </a:solidFill>
                <a:latin typeface="Open Sans Bold"/>
                <a:ea typeface="Open Sans Bold"/>
                <a:cs typeface="Open Sans Bold"/>
                <a:sym typeface="Open Sans Bold"/>
              </a:rPr>
              <a:t>The Optimal trapic route is shown on the map.</a:t>
            </a:r>
          </a:p>
        </p:txBody>
      </p:sp>
      <p:grpSp>
        <p:nvGrpSpPr>
          <p:cNvPr id="39" name="Group 39"/>
          <p:cNvGrpSpPr/>
          <p:nvPr/>
        </p:nvGrpSpPr>
        <p:grpSpPr>
          <a:xfrm>
            <a:off x="1508119" y="5093104"/>
            <a:ext cx="15160409" cy="806987"/>
            <a:chOff x="0" y="0"/>
            <a:chExt cx="3992865" cy="212540"/>
          </a:xfrm>
        </p:grpSpPr>
        <p:sp>
          <p:nvSpPr>
            <p:cNvPr id="40" name="Freeform 40"/>
            <p:cNvSpPr/>
            <p:nvPr/>
          </p:nvSpPr>
          <p:spPr>
            <a:xfrm>
              <a:off x="0" y="0"/>
              <a:ext cx="3992865" cy="212540"/>
            </a:xfrm>
            <a:custGeom>
              <a:avLst/>
              <a:gdLst/>
              <a:ahLst/>
              <a:cxnLst/>
              <a:rect l="l" t="t" r="r" b="b"/>
              <a:pathLst>
                <a:path w="3992865" h="212540">
                  <a:moveTo>
                    <a:pt x="3789665" y="0"/>
                  </a:moveTo>
                  <a:lnTo>
                    <a:pt x="0" y="0"/>
                  </a:lnTo>
                  <a:lnTo>
                    <a:pt x="0" y="212540"/>
                  </a:lnTo>
                  <a:lnTo>
                    <a:pt x="3789665" y="212540"/>
                  </a:lnTo>
                  <a:lnTo>
                    <a:pt x="3992865" y="106270"/>
                  </a:lnTo>
                  <a:lnTo>
                    <a:pt x="3789665" y="0"/>
                  </a:lnTo>
                  <a:close/>
                </a:path>
              </a:pathLst>
            </a:custGeom>
            <a:solidFill>
              <a:srgbClr val="004AAD"/>
            </a:solidFill>
          </p:spPr>
        </p:sp>
        <p:sp>
          <p:nvSpPr>
            <p:cNvPr id="41" name="TextBox 41"/>
            <p:cNvSpPr txBox="1"/>
            <p:nvPr/>
          </p:nvSpPr>
          <p:spPr>
            <a:xfrm>
              <a:off x="0" y="-104775"/>
              <a:ext cx="3878565" cy="317315"/>
            </a:xfrm>
            <a:prstGeom prst="rect">
              <a:avLst/>
            </a:prstGeom>
          </p:spPr>
          <p:txBody>
            <a:bodyPr lIns="50800" tIns="50800" rIns="50800" bIns="50800" rtlCol="0" anchor="ctr"/>
            <a:lstStyle/>
            <a:p>
              <a:pPr algn="ctr">
                <a:lnSpc>
                  <a:spcPts val="3973"/>
                </a:lnSpc>
              </a:pPr>
              <a:endParaRPr/>
            </a:p>
          </p:txBody>
        </p:sp>
      </p:grpSp>
      <p:sp>
        <p:nvSpPr>
          <p:cNvPr id="42" name="TextBox 42"/>
          <p:cNvSpPr txBox="1"/>
          <p:nvPr/>
        </p:nvSpPr>
        <p:spPr>
          <a:xfrm>
            <a:off x="1692189" y="5142991"/>
            <a:ext cx="14204940" cy="573862"/>
          </a:xfrm>
          <a:prstGeom prst="rect">
            <a:avLst/>
          </a:prstGeom>
        </p:spPr>
        <p:txBody>
          <a:bodyPr lIns="0" tIns="0" rIns="0" bIns="0" rtlCol="0" anchor="t">
            <a:spAutoFit/>
          </a:bodyPr>
          <a:lstStyle/>
          <a:p>
            <a:pPr algn="l">
              <a:lnSpc>
                <a:spcPts val="4922"/>
              </a:lnSpc>
            </a:pPr>
            <a:r>
              <a:rPr lang="en-US" sz="2929" b="1">
                <a:solidFill>
                  <a:srgbClr val="FFFFFF"/>
                </a:solidFill>
                <a:latin typeface="Open Sans Bold"/>
                <a:ea typeface="Open Sans Bold"/>
                <a:cs typeface="Open Sans Bold"/>
                <a:sym typeface="Open Sans Bold"/>
              </a:rPr>
              <a:t>The optimal pollution route is shown on the map.</a:t>
            </a:r>
          </a:p>
        </p:txBody>
      </p:sp>
      <p:sp>
        <p:nvSpPr>
          <p:cNvPr id="43" name="Freeform 43"/>
          <p:cNvSpPr/>
          <p:nvPr/>
        </p:nvSpPr>
        <p:spPr>
          <a:xfrm>
            <a:off x="696115" y="4293157"/>
            <a:ext cx="602184" cy="602184"/>
          </a:xfrm>
          <a:custGeom>
            <a:avLst/>
            <a:gdLst/>
            <a:ahLst/>
            <a:cxnLst/>
            <a:rect l="l" t="t" r="r" b="b"/>
            <a:pathLst>
              <a:path w="602184" h="602184">
                <a:moveTo>
                  <a:pt x="0" y="0"/>
                </a:moveTo>
                <a:lnTo>
                  <a:pt x="602184" y="0"/>
                </a:lnTo>
                <a:lnTo>
                  <a:pt x="602184" y="602184"/>
                </a:lnTo>
                <a:lnTo>
                  <a:pt x="0" y="602184"/>
                </a:lnTo>
                <a:lnTo>
                  <a:pt x="0" y="0"/>
                </a:lnTo>
                <a:close/>
              </a:path>
            </a:pathLst>
          </a:custGeom>
          <a:blipFill>
            <a:blip r:embed="rId5"/>
            <a:stretch>
              <a:fillRect/>
            </a:stretch>
          </a:blipFill>
        </p:spPr>
      </p:sp>
      <p:sp>
        <p:nvSpPr>
          <p:cNvPr id="44" name="Freeform 44"/>
          <p:cNvSpPr/>
          <p:nvPr/>
        </p:nvSpPr>
        <p:spPr>
          <a:xfrm>
            <a:off x="696115" y="5276341"/>
            <a:ext cx="602184" cy="602184"/>
          </a:xfrm>
          <a:custGeom>
            <a:avLst/>
            <a:gdLst/>
            <a:ahLst/>
            <a:cxnLst/>
            <a:rect l="l" t="t" r="r" b="b"/>
            <a:pathLst>
              <a:path w="602184" h="602184">
                <a:moveTo>
                  <a:pt x="0" y="0"/>
                </a:moveTo>
                <a:lnTo>
                  <a:pt x="602184" y="0"/>
                </a:lnTo>
                <a:lnTo>
                  <a:pt x="602184" y="602184"/>
                </a:lnTo>
                <a:lnTo>
                  <a:pt x="0" y="602184"/>
                </a:lnTo>
                <a:lnTo>
                  <a:pt x="0" y="0"/>
                </a:lnTo>
                <a:close/>
              </a:path>
            </a:pathLst>
          </a:custGeom>
          <a:blipFill>
            <a:blip r:embed="rId5"/>
            <a:stretch>
              <a:fillRect/>
            </a:stretch>
          </a:blipFill>
        </p:spPr>
      </p:sp>
      <p:grpSp>
        <p:nvGrpSpPr>
          <p:cNvPr id="45" name="Group 45"/>
          <p:cNvGrpSpPr/>
          <p:nvPr/>
        </p:nvGrpSpPr>
        <p:grpSpPr>
          <a:xfrm>
            <a:off x="1563796" y="3075426"/>
            <a:ext cx="15160409" cy="806987"/>
            <a:chOff x="0" y="0"/>
            <a:chExt cx="3992865" cy="212540"/>
          </a:xfrm>
        </p:grpSpPr>
        <p:sp>
          <p:nvSpPr>
            <p:cNvPr id="46" name="Freeform 46"/>
            <p:cNvSpPr/>
            <p:nvPr/>
          </p:nvSpPr>
          <p:spPr>
            <a:xfrm>
              <a:off x="0" y="0"/>
              <a:ext cx="3992865" cy="212540"/>
            </a:xfrm>
            <a:custGeom>
              <a:avLst/>
              <a:gdLst/>
              <a:ahLst/>
              <a:cxnLst/>
              <a:rect l="l" t="t" r="r" b="b"/>
              <a:pathLst>
                <a:path w="3992865" h="212540">
                  <a:moveTo>
                    <a:pt x="3789665" y="0"/>
                  </a:moveTo>
                  <a:lnTo>
                    <a:pt x="0" y="0"/>
                  </a:lnTo>
                  <a:lnTo>
                    <a:pt x="0" y="212540"/>
                  </a:lnTo>
                  <a:lnTo>
                    <a:pt x="3789665" y="212540"/>
                  </a:lnTo>
                  <a:lnTo>
                    <a:pt x="3992865" y="106270"/>
                  </a:lnTo>
                  <a:lnTo>
                    <a:pt x="3789665" y="0"/>
                  </a:lnTo>
                  <a:close/>
                </a:path>
              </a:pathLst>
            </a:custGeom>
            <a:solidFill>
              <a:srgbClr val="004AAD"/>
            </a:solidFill>
          </p:spPr>
        </p:sp>
        <p:sp>
          <p:nvSpPr>
            <p:cNvPr id="47" name="TextBox 47"/>
            <p:cNvSpPr txBox="1"/>
            <p:nvPr/>
          </p:nvSpPr>
          <p:spPr>
            <a:xfrm>
              <a:off x="0" y="-104775"/>
              <a:ext cx="3878565" cy="317315"/>
            </a:xfrm>
            <a:prstGeom prst="rect">
              <a:avLst/>
            </a:prstGeom>
          </p:spPr>
          <p:txBody>
            <a:bodyPr lIns="50800" tIns="50800" rIns="50800" bIns="50800" rtlCol="0" anchor="ctr"/>
            <a:lstStyle/>
            <a:p>
              <a:pPr algn="ctr">
                <a:lnSpc>
                  <a:spcPts val="3973"/>
                </a:lnSpc>
              </a:pPr>
              <a:endParaRPr/>
            </a:p>
          </p:txBody>
        </p:sp>
      </p:grpSp>
      <p:sp>
        <p:nvSpPr>
          <p:cNvPr id="48" name="TextBox 48"/>
          <p:cNvSpPr txBox="1"/>
          <p:nvPr/>
        </p:nvSpPr>
        <p:spPr>
          <a:xfrm>
            <a:off x="1668967" y="3095392"/>
            <a:ext cx="14204940" cy="573862"/>
          </a:xfrm>
          <a:prstGeom prst="rect">
            <a:avLst/>
          </a:prstGeom>
        </p:spPr>
        <p:txBody>
          <a:bodyPr lIns="0" tIns="0" rIns="0" bIns="0" rtlCol="0" anchor="t">
            <a:spAutoFit/>
          </a:bodyPr>
          <a:lstStyle/>
          <a:p>
            <a:pPr algn="l">
              <a:lnSpc>
                <a:spcPts val="4922"/>
              </a:lnSpc>
            </a:pPr>
            <a:r>
              <a:rPr lang="en-US" sz="2929" b="1">
                <a:solidFill>
                  <a:srgbClr val="FFFFFF"/>
                </a:solidFill>
                <a:latin typeface="Open Sans Bold"/>
                <a:ea typeface="Open Sans Bold"/>
                <a:cs typeface="Open Sans Bold"/>
                <a:sym typeface="Open Sans Bold"/>
              </a:rPr>
              <a:t>The shortest distance route is shown on the map.</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3"/>
            <a:stretch>
              <a:fillRect r="-58498"/>
            </a:stretch>
          </a:blipFill>
        </p:spPr>
      </p:sp>
      <p:sp>
        <p:nvSpPr>
          <p:cNvPr id="3" name="Freeform 3"/>
          <p:cNvSpPr/>
          <p:nvPr/>
        </p:nvSpPr>
        <p:spPr>
          <a:xfrm rot="-10800000" flipH="1">
            <a:off x="12862885" y="4772744"/>
            <a:ext cx="5557166" cy="5557166"/>
          </a:xfrm>
          <a:custGeom>
            <a:avLst/>
            <a:gdLst/>
            <a:ahLst/>
            <a:cxnLst/>
            <a:rect l="l" t="t" r="r" b="b"/>
            <a:pathLst>
              <a:path w="5557166" h="5557166">
                <a:moveTo>
                  <a:pt x="5557166" y="0"/>
                </a:moveTo>
                <a:lnTo>
                  <a:pt x="0" y="0"/>
                </a:lnTo>
                <a:lnTo>
                  <a:pt x="0" y="5557166"/>
                </a:lnTo>
                <a:lnTo>
                  <a:pt x="5557166" y="5557166"/>
                </a:lnTo>
                <a:lnTo>
                  <a:pt x="5557166" y="0"/>
                </a:lnTo>
                <a:close/>
              </a:path>
            </a:pathLst>
          </a:custGeom>
          <a:blipFill>
            <a:blip r:embed="rId4"/>
            <a:stretch>
              <a:fillRect/>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TextBox 6"/>
          <p:cNvSpPr txBox="1"/>
          <p:nvPr/>
        </p:nvSpPr>
        <p:spPr>
          <a:xfrm>
            <a:off x="4134657" y="9556069"/>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IT21057588 | Pasan M.G.R | 2024 - 078</a:t>
            </a:r>
          </a:p>
        </p:txBody>
      </p:sp>
      <p:sp>
        <p:nvSpPr>
          <p:cNvPr id="7" name="TextBox 7"/>
          <p:cNvSpPr txBox="1"/>
          <p:nvPr/>
        </p:nvSpPr>
        <p:spPr>
          <a:xfrm>
            <a:off x="10066639" y="-10392"/>
            <a:ext cx="10056621" cy="1280008"/>
          </a:xfrm>
          <a:prstGeom prst="rect">
            <a:avLst/>
          </a:prstGeom>
        </p:spPr>
        <p:txBody>
          <a:bodyPr lIns="0" tIns="0" rIns="0" bIns="0" rtlCol="0" anchor="t">
            <a:spAutoFit/>
          </a:bodyPr>
          <a:lstStyle/>
          <a:p>
            <a:pPr algn="ctr">
              <a:lnSpc>
                <a:spcPts val="9625"/>
              </a:lnSpc>
            </a:pPr>
            <a:r>
              <a:rPr lang="en-US" sz="6170">
                <a:solidFill>
                  <a:srgbClr val="242424"/>
                </a:solidFill>
                <a:latin typeface="Arial"/>
                <a:ea typeface="Arial"/>
                <a:cs typeface="Arial"/>
                <a:sym typeface="Arial"/>
              </a:rPr>
              <a:t>References</a:t>
            </a:r>
          </a:p>
        </p:txBody>
      </p:sp>
      <p:sp>
        <p:nvSpPr>
          <p:cNvPr id="8" name="TextBox 8"/>
          <p:cNvSpPr txBox="1"/>
          <p:nvPr/>
        </p:nvSpPr>
        <p:spPr>
          <a:xfrm>
            <a:off x="6543370" y="2765040"/>
            <a:ext cx="7674011" cy="420776"/>
          </a:xfrm>
          <a:prstGeom prst="rect">
            <a:avLst/>
          </a:prstGeom>
        </p:spPr>
        <p:txBody>
          <a:bodyPr lIns="0" tIns="0" rIns="0" bIns="0" rtlCol="0" anchor="t">
            <a:spAutoFit/>
          </a:bodyPr>
          <a:lstStyle/>
          <a:p>
            <a:pPr algn="ctr">
              <a:lnSpc>
                <a:spcPts val="3628"/>
              </a:lnSpc>
            </a:pPr>
            <a:r>
              <a:rPr lang="en-US" sz="2160" b="1">
                <a:solidFill>
                  <a:srgbClr val="FFFFFF"/>
                </a:solidFill>
                <a:latin typeface="Open Sans Bold"/>
                <a:ea typeface="Open Sans Bold"/>
                <a:cs typeface="Open Sans Bold"/>
                <a:sym typeface="Open Sans Bold"/>
              </a:rPr>
              <a:t>Identification of data set, cleaning and preprocessing.</a:t>
            </a:r>
          </a:p>
        </p:txBody>
      </p:sp>
      <p:sp>
        <p:nvSpPr>
          <p:cNvPr id="9" name="TextBox 9"/>
          <p:cNvSpPr txBox="1"/>
          <p:nvPr/>
        </p:nvSpPr>
        <p:spPr>
          <a:xfrm>
            <a:off x="15937270" y="7915705"/>
            <a:ext cx="2350730" cy="1279861"/>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02</a:t>
            </a:r>
          </a:p>
        </p:txBody>
      </p:sp>
      <p:sp>
        <p:nvSpPr>
          <p:cNvPr id="10" name="TextBox 10"/>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
        <p:nvSpPr>
          <p:cNvPr id="11" name="TextBox 11"/>
          <p:cNvSpPr txBox="1"/>
          <p:nvPr/>
        </p:nvSpPr>
        <p:spPr>
          <a:xfrm>
            <a:off x="161461" y="2162750"/>
            <a:ext cx="17965078" cy="6100430"/>
          </a:xfrm>
          <a:prstGeom prst="rect">
            <a:avLst/>
          </a:prstGeom>
        </p:spPr>
        <p:txBody>
          <a:bodyPr lIns="0" tIns="0" rIns="0" bIns="0" rtlCol="0" anchor="t">
            <a:spAutoFit/>
          </a:bodyPr>
          <a:lstStyle/>
          <a:p>
            <a:pPr marL="583053" lvl="1" indent="-291527" algn="l">
              <a:lnSpc>
                <a:spcPts val="3780"/>
              </a:lnSpc>
              <a:buFont typeface="Arial"/>
              <a:buChar char="•"/>
            </a:pPr>
            <a:r>
              <a:rPr lang="en-US" sz="2700">
                <a:solidFill>
                  <a:srgbClr val="000000"/>
                </a:solidFill>
                <a:latin typeface="Canva Sans"/>
                <a:ea typeface="Canva Sans"/>
                <a:cs typeface="Canva Sans"/>
                <a:sym typeface="Canva Sans"/>
              </a:rPr>
              <a:t>Wang, Z., Novack, T., Yan, Y. and Zipf, A., 2020. Quiet route planning for pedestrians in traffic noise polluted environments. IEEE Transactions on Intelligent Transportation Systems, 22(12), pp.7573-7584.</a:t>
            </a:r>
          </a:p>
          <a:p>
            <a:pPr algn="l">
              <a:lnSpc>
                <a:spcPts val="3780"/>
              </a:lnSpc>
            </a:pPr>
            <a:endParaRPr lang="en-US" sz="2700">
              <a:solidFill>
                <a:srgbClr val="000000"/>
              </a:solidFill>
              <a:latin typeface="Canva Sans"/>
              <a:ea typeface="Canva Sans"/>
              <a:cs typeface="Canva Sans"/>
              <a:sym typeface="Canva Sans"/>
            </a:endParaRPr>
          </a:p>
          <a:p>
            <a:pPr marL="583053" lvl="1" indent="-291527" algn="l">
              <a:lnSpc>
                <a:spcPts val="3780"/>
              </a:lnSpc>
              <a:buFont typeface="Arial"/>
              <a:buChar char="•"/>
            </a:pPr>
            <a:r>
              <a:rPr lang="en-US" sz="2700">
                <a:solidFill>
                  <a:srgbClr val="000000"/>
                </a:solidFill>
                <a:latin typeface="Canva Sans"/>
                <a:ea typeface="Canva Sans"/>
                <a:cs typeface="Canva Sans"/>
                <a:sym typeface="Canva Sans"/>
              </a:rPr>
              <a:t>Yang, J., Cai, B., Li, X. and Ge, R., 2023, May. Optimal path planning for electric vehicle travel time based on Dijkstra. In 2023 35th Chinese Control and Decision Conference (CCDC) (pp. 721-726). IEEE.</a:t>
            </a:r>
          </a:p>
          <a:p>
            <a:pPr algn="l">
              <a:lnSpc>
                <a:spcPts val="3780"/>
              </a:lnSpc>
            </a:pPr>
            <a:endParaRPr lang="en-US" sz="2700">
              <a:solidFill>
                <a:srgbClr val="000000"/>
              </a:solidFill>
              <a:latin typeface="Canva Sans"/>
              <a:ea typeface="Canva Sans"/>
              <a:cs typeface="Canva Sans"/>
              <a:sym typeface="Canva Sans"/>
            </a:endParaRPr>
          </a:p>
          <a:p>
            <a:pPr marL="583053" lvl="1" indent="-291527" algn="l">
              <a:lnSpc>
                <a:spcPts val="3780"/>
              </a:lnSpc>
              <a:buFont typeface="Arial"/>
              <a:buChar char="•"/>
            </a:pPr>
            <a:r>
              <a:rPr lang="en-US" sz="2700">
                <a:solidFill>
                  <a:srgbClr val="000000"/>
                </a:solidFill>
                <a:latin typeface="Canva Sans"/>
                <a:ea typeface="Canva Sans"/>
                <a:cs typeface="Canva Sans"/>
                <a:sym typeface="Canva Sans"/>
              </a:rPr>
              <a:t>Zheng, Z., Yao, S., Li, G., Han, L. and Wang, Z., 2023. Pareto Improver: Learning Improvement Heuristics for Multi-Objective Route Planning. IEEE Transactions on Intelligent Transportation Systems.</a:t>
            </a:r>
          </a:p>
          <a:p>
            <a:pPr algn="l">
              <a:lnSpc>
                <a:spcPts val="3780"/>
              </a:lnSpc>
            </a:pPr>
            <a:endParaRPr lang="en-US" sz="2700">
              <a:solidFill>
                <a:srgbClr val="000000"/>
              </a:solidFill>
              <a:latin typeface="Canva Sans"/>
              <a:ea typeface="Canva Sans"/>
              <a:cs typeface="Canva Sans"/>
              <a:sym typeface="Canva Sans"/>
            </a:endParaRPr>
          </a:p>
          <a:p>
            <a:pPr marL="583053" lvl="1" indent="-291527" algn="l">
              <a:lnSpc>
                <a:spcPts val="3780"/>
              </a:lnSpc>
              <a:buFont typeface="Arial"/>
              <a:buChar char="•"/>
            </a:pPr>
            <a:r>
              <a:rPr lang="en-US" sz="2700">
                <a:solidFill>
                  <a:srgbClr val="000000"/>
                </a:solidFill>
                <a:latin typeface="Canva Sans"/>
                <a:ea typeface="Canva Sans"/>
                <a:cs typeface="Canva Sans"/>
                <a:sym typeface="Canva Sans"/>
              </a:rPr>
              <a:t>Jayalath, K.G., Deeyamulla, M.P. and de Silva, R.C.L., 2023. An Assessment of Transboundary Pollution from Colombo to Kandy on the Atmospheric Deposition of Heavy Metals Using Moss (Hyophila involuta). Sri Lankan Journal of Applied Sciences, 2(01), pp.39-43.</a:t>
            </a:r>
          </a:p>
          <a:p>
            <a:pPr algn="ctr">
              <a:lnSpc>
                <a:spcPts val="3080"/>
              </a:lnSpc>
            </a:pPr>
            <a:endParaRPr lang="en-US" sz="2700">
              <a:solidFill>
                <a:srgbClr val="000000"/>
              </a:solidFill>
              <a:latin typeface="Canva Sans"/>
              <a:ea typeface="Canva Sans"/>
              <a:cs typeface="Canva Sans"/>
              <a:sym typeface="Canva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B620B"/>
        </a:solidFill>
        <a:effectLst/>
      </p:bgPr>
    </p:bg>
    <p:spTree>
      <p:nvGrpSpPr>
        <p:cNvPr id="1" name=""/>
        <p:cNvGrpSpPr/>
        <p:nvPr/>
      </p:nvGrpSpPr>
      <p:grpSpPr>
        <a:xfrm>
          <a:off x="0" y="0"/>
          <a:ext cx="0" cy="0"/>
          <a:chOff x="0" y="0"/>
          <a:chExt cx="0" cy="0"/>
        </a:xfrm>
      </p:grpSpPr>
      <p:grpSp>
        <p:nvGrpSpPr>
          <p:cNvPr id="2" name="Group 2"/>
          <p:cNvGrpSpPr/>
          <p:nvPr/>
        </p:nvGrpSpPr>
        <p:grpSpPr>
          <a:xfrm rot="-8100000">
            <a:off x="-5205852" y="1827204"/>
            <a:ext cx="21119189" cy="11822740"/>
            <a:chOff x="0" y="0"/>
            <a:chExt cx="28158919" cy="15763653"/>
          </a:xfrm>
        </p:grpSpPr>
        <p:sp>
          <p:nvSpPr>
            <p:cNvPr id="3" name="Freeform 3"/>
            <p:cNvSpPr/>
            <p:nvPr/>
          </p:nvSpPr>
          <p:spPr>
            <a:xfrm>
              <a:off x="0" y="0"/>
              <a:ext cx="28158948" cy="15763621"/>
            </a:xfrm>
            <a:custGeom>
              <a:avLst/>
              <a:gdLst/>
              <a:ahLst/>
              <a:cxnLst/>
              <a:rect l="l" t="t" r="r" b="b"/>
              <a:pathLst>
                <a:path w="28158948" h="15763621">
                  <a:moveTo>
                    <a:pt x="0" y="0"/>
                  </a:moveTo>
                  <a:lnTo>
                    <a:pt x="28158948" y="0"/>
                  </a:lnTo>
                  <a:lnTo>
                    <a:pt x="28158948" y="15763621"/>
                  </a:lnTo>
                  <a:lnTo>
                    <a:pt x="0" y="15763621"/>
                  </a:lnTo>
                  <a:close/>
                </a:path>
              </a:pathLst>
            </a:custGeom>
            <a:solidFill>
              <a:srgbClr val="242424"/>
            </a:solidFill>
          </p:spPr>
        </p:sp>
      </p:grpSp>
      <p:sp>
        <p:nvSpPr>
          <p:cNvPr id="4" name="AutoShape 4"/>
          <p:cNvSpPr/>
          <p:nvPr/>
        </p:nvSpPr>
        <p:spPr>
          <a:xfrm rot="2193">
            <a:off x="1680212" y="9258300"/>
            <a:ext cx="14927575" cy="0"/>
          </a:xfrm>
          <a:prstGeom prst="line">
            <a:avLst/>
          </a:prstGeom>
          <a:ln w="9525" cap="rnd">
            <a:solidFill>
              <a:srgbClr val="000000"/>
            </a:solidFill>
            <a:prstDash val="solid"/>
            <a:headEnd type="none" w="sm" len="sm"/>
            <a:tailEnd type="none" w="sm" len="sm"/>
          </a:ln>
        </p:spPr>
      </p:sp>
      <p:sp>
        <p:nvSpPr>
          <p:cNvPr id="5" name="TextBox 5"/>
          <p:cNvSpPr txBox="1"/>
          <p:nvPr/>
        </p:nvSpPr>
        <p:spPr>
          <a:xfrm>
            <a:off x="1835286" y="4179509"/>
            <a:ext cx="7036912" cy="1276773"/>
          </a:xfrm>
          <a:prstGeom prst="rect">
            <a:avLst/>
          </a:prstGeom>
        </p:spPr>
        <p:txBody>
          <a:bodyPr lIns="0" tIns="0" rIns="0" bIns="0" rtlCol="0" anchor="t">
            <a:spAutoFit/>
          </a:bodyPr>
          <a:lstStyle/>
          <a:p>
            <a:pPr algn="l">
              <a:lnSpc>
                <a:spcPts val="9826"/>
              </a:lnSpc>
            </a:pPr>
            <a:r>
              <a:rPr lang="en-US" sz="7798">
                <a:solidFill>
                  <a:srgbClr val="F09E42"/>
                </a:solidFill>
                <a:latin typeface="Arial"/>
                <a:ea typeface="Arial"/>
                <a:cs typeface="Arial"/>
                <a:sym typeface="Arial"/>
              </a:rPr>
              <a:t>Thank You !</a:t>
            </a:r>
          </a:p>
        </p:txBody>
      </p:sp>
      <p:sp>
        <p:nvSpPr>
          <p:cNvPr id="6" name="Freeform 6"/>
          <p:cNvSpPr/>
          <p:nvPr/>
        </p:nvSpPr>
        <p:spPr>
          <a:xfrm>
            <a:off x="0" y="9448800"/>
            <a:ext cx="3910054" cy="881110"/>
          </a:xfrm>
          <a:custGeom>
            <a:avLst/>
            <a:gdLst/>
            <a:ahLst/>
            <a:cxnLst/>
            <a:rect l="l" t="t" r="r" b="b"/>
            <a:pathLst>
              <a:path w="3910054" h="881110">
                <a:moveTo>
                  <a:pt x="0" y="0"/>
                </a:moveTo>
                <a:lnTo>
                  <a:pt x="3910054" y="0"/>
                </a:lnTo>
                <a:lnTo>
                  <a:pt x="3910054" y="881110"/>
                </a:lnTo>
                <a:lnTo>
                  <a:pt x="0" y="881110"/>
                </a:lnTo>
                <a:lnTo>
                  <a:pt x="0" y="0"/>
                </a:lnTo>
                <a:close/>
              </a:path>
            </a:pathLst>
          </a:custGeom>
          <a:blipFill>
            <a:blip r:embed="rId3"/>
            <a:stretch>
              <a:fillRect r="-108725"/>
            </a:stretch>
          </a:blipFill>
        </p:spPr>
      </p:sp>
      <p:sp>
        <p:nvSpPr>
          <p:cNvPr id="7" name="Freeform 7"/>
          <p:cNvSpPr/>
          <p:nvPr/>
        </p:nvSpPr>
        <p:spPr>
          <a:xfrm>
            <a:off x="3910054" y="9458325"/>
            <a:ext cx="14377946" cy="824030"/>
          </a:xfrm>
          <a:custGeom>
            <a:avLst/>
            <a:gdLst/>
            <a:ahLst/>
            <a:cxnLst/>
            <a:rect l="l" t="t" r="r" b="b"/>
            <a:pathLst>
              <a:path w="14377946" h="824030">
                <a:moveTo>
                  <a:pt x="0" y="0"/>
                </a:moveTo>
                <a:lnTo>
                  <a:pt x="14377946" y="0"/>
                </a:lnTo>
                <a:lnTo>
                  <a:pt x="14377946" y="824030"/>
                </a:lnTo>
                <a:lnTo>
                  <a:pt x="0" y="824030"/>
                </a:lnTo>
                <a:lnTo>
                  <a:pt x="0" y="0"/>
                </a:lnTo>
                <a:close/>
              </a:path>
            </a:pathLst>
          </a:custGeom>
          <a:blipFill>
            <a:blip r:embed="rId4"/>
            <a:stretch>
              <a:fillRect t="-44187" b="-44188"/>
            </a:stretch>
          </a:blipFill>
        </p:spPr>
      </p:sp>
      <p:sp>
        <p:nvSpPr>
          <p:cNvPr id="8" name="TextBox 8"/>
          <p:cNvSpPr txBox="1"/>
          <p:nvPr/>
        </p:nvSpPr>
        <p:spPr>
          <a:xfrm>
            <a:off x="15411320" y="9601316"/>
            <a:ext cx="1589153" cy="442728"/>
          </a:xfrm>
          <a:prstGeom prst="rect">
            <a:avLst/>
          </a:prstGeom>
        </p:spPr>
        <p:txBody>
          <a:bodyPr lIns="0" tIns="0" rIns="0" bIns="0" rtlCol="0" anchor="t">
            <a:spAutoFit/>
          </a:bodyPr>
          <a:lstStyle/>
          <a:p>
            <a:pPr algn="ctr">
              <a:lnSpc>
                <a:spcPts val="3181"/>
              </a:lnSpc>
            </a:pPr>
            <a:r>
              <a:rPr lang="en-US" sz="2039">
                <a:solidFill>
                  <a:srgbClr val="242424"/>
                </a:solidFill>
                <a:latin typeface="Arial"/>
                <a:ea typeface="Arial"/>
                <a:cs typeface="Arial"/>
                <a:sym typeface="Arial"/>
              </a:rPr>
              <a:t>3/8/2021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565173" y="9458325"/>
            <a:ext cx="13722827" cy="824030"/>
          </a:xfrm>
          <a:custGeom>
            <a:avLst/>
            <a:gdLst/>
            <a:ahLst/>
            <a:cxnLst/>
            <a:rect l="l" t="t" r="r" b="b"/>
            <a:pathLst>
              <a:path w="13722827" h="824030">
                <a:moveTo>
                  <a:pt x="0" y="0"/>
                </a:moveTo>
                <a:lnTo>
                  <a:pt x="13722827" y="0"/>
                </a:lnTo>
                <a:lnTo>
                  <a:pt x="13722827" y="824030"/>
                </a:lnTo>
                <a:lnTo>
                  <a:pt x="0" y="824030"/>
                </a:lnTo>
                <a:lnTo>
                  <a:pt x="0" y="0"/>
                </a:lnTo>
                <a:close/>
              </a:path>
            </a:pathLst>
          </a:custGeom>
          <a:blipFill>
            <a:blip r:embed="rId3"/>
            <a:stretch>
              <a:fillRect l="-4773" t="-44187" b="-44188"/>
            </a:stretch>
          </a:blipFill>
        </p:spPr>
      </p:sp>
      <p:sp>
        <p:nvSpPr>
          <p:cNvPr id="3" name="Freeform 3"/>
          <p:cNvSpPr/>
          <p:nvPr/>
        </p:nvSpPr>
        <p:spPr>
          <a:xfrm>
            <a:off x="0" y="9448800"/>
            <a:ext cx="3961707" cy="881110"/>
          </a:xfrm>
          <a:custGeom>
            <a:avLst/>
            <a:gdLst/>
            <a:ahLst/>
            <a:cxnLst/>
            <a:rect l="l" t="t" r="r" b="b"/>
            <a:pathLst>
              <a:path w="3961707" h="881110">
                <a:moveTo>
                  <a:pt x="0" y="0"/>
                </a:moveTo>
                <a:lnTo>
                  <a:pt x="3961707" y="0"/>
                </a:lnTo>
                <a:lnTo>
                  <a:pt x="3961707" y="881110"/>
                </a:lnTo>
                <a:lnTo>
                  <a:pt x="0" y="881110"/>
                </a:lnTo>
                <a:lnTo>
                  <a:pt x="0" y="0"/>
                </a:lnTo>
                <a:close/>
              </a:path>
            </a:pathLst>
          </a:custGeom>
          <a:blipFill>
            <a:blip r:embed="rId4"/>
            <a:stretch>
              <a:fillRect r="-106004"/>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1134467" y="144635"/>
            <a:ext cx="10752223" cy="9239553"/>
          </a:xfrm>
          <a:custGeom>
            <a:avLst/>
            <a:gdLst/>
            <a:ahLst/>
            <a:cxnLst/>
            <a:rect l="l" t="t" r="r" b="b"/>
            <a:pathLst>
              <a:path w="10752223" h="9239553">
                <a:moveTo>
                  <a:pt x="0" y="0"/>
                </a:moveTo>
                <a:lnTo>
                  <a:pt x="10752223" y="0"/>
                </a:lnTo>
                <a:lnTo>
                  <a:pt x="10752223" y="9239553"/>
                </a:lnTo>
                <a:lnTo>
                  <a:pt x="0" y="9239553"/>
                </a:lnTo>
                <a:lnTo>
                  <a:pt x="0" y="0"/>
                </a:lnTo>
                <a:close/>
              </a:path>
            </a:pathLst>
          </a:custGeom>
          <a:blipFill>
            <a:blip r:embed="rId5"/>
            <a:stretch>
              <a:fillRect/>
            </a:stretch>
          </a:blipFill>
        </p:spPr>
      </p:sp>
      <p:sp>
        <p:nvSpPr>
          <p:cNvPr id="7" name="TextBox 7"/>
          <p:cNvSpPr txBox="1"/>
          <p:nvPr/>
        </p:nvSpPr>
        <p:spPr>
          <a:xfrm>
            <a:off x="12620947" y="78740"/>
            <a:ext cx="5237344" cy="1038015"/>
          </a:xfrm>
          <a:prstGeom prst="rect">
            <a:avLst/>
          </a:prstGeom>
        </p:spPr>
        <p:txBody>
          <a:bodyPr lIns="0" tIns="0" rIns="0" bIns="0" rtlCol="0" anchor="t">
            <a:spAutoFit/>
          </a:bodyPr>
          <a:lstStyle/>
          <a:p>
            <a:pPr algn="ctr">
              <a:lnSpc>
                <a:spcPts val="7800"/>
              </a:lnSpc>
            </a:pPr>
            <a:r>
              <a:rPr lang="en-US" sz="5000" b="1">
                <a:solidFill>
                  <a:srgbClr val="242424"/>
                </a:solidFill>
                <a:latin typeface="Arial Bold"/>
                <a:ea typeface="Arial Bold"/>
                <a:cs typeface="Arial Bold"/>
                <a:sym typeface="Arial Bold"/>
              </a:rPr>
              <a:t>System Diagram</a:t>
            </a:r>
          </a:p>
        </p:txBody>
      </p:sp>
      <p:sp>
        <p:nvSpPr>
          <p:cNvPr id="8" name="TextBox 8"/>
          <p:cNvSpPr txBox="1"/>
          <p:nvPr/>
        </p:nvSpPr>
        <p:spPr>
          <a:xfrm>
            <a:off x="15937271" y="8106205"/>
            <a:ext cx="2350730" cy="1342595"/>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7</a:t>
            </a:r>
          </a:p>
        </p:txBody>
      </p:sp>
      <p:sp>
        <p:nvSpPr>
          <p:cNvPr id="9" name="TextBox 9"/>
          <p:cNvSpPr txBox="1"/>
          <p:nvPr/>
        </p:nvSpPr>
        <p:spPr>
          <a:xfrm>
            <a:off x="14757784" y="9621717"/>
            <a:ext cx="1589153" cy="420975"/>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06/05/2024</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223999" y="-1907351"/>
            <a:ext cx="7850232" cy="17945317"/>
            <a:chOff x="0" y="0"/>
            <a:chExt cx="10466976" cy="23927089"/>
          </a:xfrm>
        </p:grpSpPr>
        <p:sp>
          <p:nvSpPr>
            <p:cNvPr id="3" name="Freeform 3"/>
            <p:cNvSpPr/>
            <p:nvPr/>
          </p:nvSpPr>
          <p:spPr>
            <a:xfrm>
              <a:off x="0" y="0"/>
              <a:ext cx="10466959" cy="23927054"/>
            </a:xfrm>
            <a:custGeom>
              <a:avLst/>
              <a:gdLst/>
              <a:ahLst/>
              <a:cxnLst/>
              <a:rect l="l" t="t" r="r" b="b"/>
              <a:pathLst>
                <a:path w="10466959" h="23927054">
                  <a:moveTo>
                    <a:pt x="0" y="0"/>
                  </a:moveTo>
                  <a:lnTo>
                    <a:pt x="10466959" y="0"/>
                  </a:lnTo>
                  <a:lnTo>
                    <a:pt x="10466959" y="23927054"/>
                  </a:lnTo>
                  <a:lnTo>
                    <a:pt x="0" y="23927054"/>
                  </a:lnTo>
                  <a:close/>
                </a:path>
              </a:pathLst>
            </a:custGeom>
            <a:solidFill>
              <a:srgbClr val="DB620B">
                <a:alpha val="56863"/>
              </a:srgbClr>
            </a:solidFill>
          </p:spPr>
        </p:sp>
      </p:grpSp>
      <p:sp>
        <p:nvSpPr>
          <p:cNvPr id="4" name="Freeform 4"/>
          <p:cNvSpPr/>
          <p:nvPr/>
        </p:nvSpPr>
        <p:spPr>
          <a:xfrm rot="5400000">
            <a:off x="9317010" y="1316010"/>
            <a:ext cx="8970990" cy="8970990"/>
          </a:xfrm>
          <a:custGeom>
            <a:avLst/>
            <a:gdLst/>
            <a:ahLst/>
            <a:cxnLst/>
            <a:rect l="l" t="t" r="r" b="b"/>
            <a:pathLst>
              <a:path w="8970990" h="8970990">
                <a:moveTo>
                  <a:pt x="0" y="0"/>
                </a:moveTo>
                <a:lnTo>
                  <a:pt x="8970990" y="0"/>
                </a:lnTo>
                <a:lnTo>
                  <a:pt x="8970990" y="8970990"/>
                </a:lnTo>
                <a:lnTo>
                  <a:pt x="0" y="8970990"/>
                </a:lnTo>
                <a:lnTo>
                  <a:pt x="0" y="0"/>
                </a:lnTo>
                <a:close/>
              </a:path>
            </a:pathLst>
          </a:custGeom>
          <a:blipFill>
            <a:blip r:embed="rId2"/>
            <a:stretch>
              <a:fillRect/>
            </a:stretch>
          </a:blipFill>
        </p:spPr>
      </p:sp>
      <p:sp>
        <p:nvSpPr>
          <p:cNvPr id="5" name="Freeform 5"/>
          <p:cNvSpPr/>
          <p:nvPr/>
        </p:nvSpPr>
        <p:spPr>
          <a:xfrm>
            <a:off x="3454509" y="9432217"/>
            <a:ext cx="14833491" cy="850138"/>
          </a:xfrm>
          <a:custGeom>
            <a:avLst/>
            <a:gdLst/>
            <a:ahLst/>
            <a:cxnLst/>
            <a:rect l="l" t="t" r="r" b="b"/>
            <a:pathLst>
              <a:path w="14833491" h="850138">
                <a:moveTo>
                  <a:pt x="0" y="0"/>
                </a:moveTo>
                <a:lnTo>
                  <a:pt x="14833491" y="0"/>
                </a:lnTo>
                <a:lnTo>
                  <a:pt x="14833491" y="850138"/>
                </a:lnTo>
                <a:lnTo>
                  <a:pt x="0" y="850138"/>
                </a:lnTo>
                <a:lnTo>
                  <a:pt x="0" y="0"/>
                </a:lnTo>
                <a:close/>
              </a:path>
            </a:pathLst>
          </a:custGeom>
          <a:blipFill>
            <a:blip r:embed="rId3"/>
            <a:stretch>
              <a:fillRect t="-44187" b="-44188"/>
            </a:stretch>
          </a:blipFill>
        </p:spPr>
      </p:sp>
      <p:sp>
        <p:nvSpPr>
          <p:cNvPr id="6" name="TextBox 6"/>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7" name="Freeform 7"/>
          <p:cNvSpPr/>
          <p:nvPr/>
        </p:nvSpPr>
        <p:spPr>
          <a:xfrm>
            <a:off x="0" y="940589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4"/>
            <a:stretch>
              <a:fillRect r="-58498"/>
            </a:stretch>
          </a:blipFill>
        </p:spPr>
      </p:sp>
      <p:sp>
        <p:nvSpPr>
          <p:cNvPr id="8" name="Freeform 8"/>
          <p:cNvSpPr/>
          <p:nvPr/>
        </p:nvSpPr>
        <p:spPr>
          <a:xfrm>
            <a:off x="14691399" y="259436"/>
            <a:ext cx="3311075" cy="4230386"/>
          </a:xfrm>
          <a:custGeom>
            <a:avLst/>
            <a:gdLst/>
            <a:ahLst/>
            <a:cxnLst/>
            <a:rect l="l" t="t" r="r" b="b"/>
            <a:pathLst>
              <a:path w="3311075" h="4230386">
                <a:moveTo>
                  <a:pt x="0" y="0"/>
                </a:moveTo>
                <a:lnTo>
                  <a:pt x="3311076" y="0"/>
                </a:lnTo>
                <a:lnTo>
                  <a:pt x="3311076" y="4230386"/>
                </a:lnTo>
                <a:lnTo>
                  <a:pt x="0" y="4230386"/>
                </a:lnTo>
                <a:lnTo>
                  <a:pt x="0" y="0"/>
                </a:lnTo>
                <a:close/>
              </a:path>
            </a:pathLst>
          </a:custGeom>
          <a:blipFill>
            <a:blip r:embed="rId5"/>
            <a:stretch>
              <a:fillRect/>
            </a:stretch>
          </a:blipFill>
        </p:spPr>
      </p:sp>
      <p:sp>
        <p:nvSpPr>
          <p:cNvPr id="9" name="TextBox 9"/>
          <p:cNvSpPr txBox="1"/>
          <p:nvPr/>
        </p:nvSpPr>
        <p:spPr>
          <a:xfrm>
            <a:off x="4066984" y="5553855"/>
            <a:ext cx="11159873" cy="935742"/>
          </a:xfrm>
          <a:prstGeom prst="rect">
            <a:avLst/>
          </a:prstGeom>
        </p:spPr>
        <p:txBody>
          <a:bodyPr lIns="0" tIns="0" rIns="0" bIns="0" rtlCol="0" anchor="t">
            <a:spAutoFit/>
          </a:bodyPr>
          <a:lstStyle/>
          <a:p>
            <a:pPr algn="ctr">
              <a:lnSpc>
                <a:spcPts val="7070"/>
              </a:lnSpc>
            </a:pPr>
            <a:r>
              <a:rPr lang="en-US" sz="4531" b="1">
                <a:solidFill>
                  <a:srgbClr val="D9D9D9"/>
                </a:solidFill>
                <a:latin typeface="Arial Bold"/>
                <a:ea typeface="Arial Bold"/>
                <a:cs typeface="Arial Bold"/>
                <a:sym typeface="Arial Bold"/>
              </a:rPr>
              <a:t>Specialization : Information Technoogy</a:t>
            </a:r>
          </a:p>
        </p:txBody>
      </p:sp>
      <p:sp>
        <p:nvSpPr>
          <p:cNvPr id="10" name="TextBox 10"/>
          <p:cNvSpPr txBox="1"/>
          <p:nvPr/>
        </p:nvSpPr>
        <p:spPr>
          <a:xfrm>
            <a:off x="502920" y="4343960"/>
            <a:ext cx="18288001" cy="1397137"/>
          </a:xfrm>
          <a:prstGeom prst="rect">
            <a:avLst/>
          </a:prstGeom>
        </p:spPr>
        <p:txBody>
          <a:bodyPr lIns="0" tIns="0" rIns="0" bIns="0" rtlCol="0" anchor="t">
            <a:spAutoFit/>
          </a:bodyPr>
          <a:lstStyle/>
          <a:p>
            <a:pPr algn="ctr">
              <a:lnSpc>
                <a:spcPts val="10502"/>
              </a:lnSpc>
            </a:pPr>
            <a:r>
              <a:rPr lang="en-US" sz="6732">
                <a:solidFill>
                  <a:srgbClr val="D9D9D9"/>
                </a:solidFill>
                <a:latin typeface="Arial"/>
                <a:ea typeface="Arial"/>
                <a:cs typeface="Arial"/>
                <a:sym typeface="Arial"/>
              </a:rPr>
              <a:t>IT21003714 | RIMAS M. J. M</a:t>
            </a:r>
          </a:p>
        </p:txBody>
      </p:sp>
      <p:sp>
        <p:nvSpPr>
          <p:cNvPr id="11" name="TextBox 11"/>
          <p:cNvSpPr txBox="1"/>
          <p:nvPr/>
        </p:nvSpPr>
        <p:spPr>
          <a:xfrm>
            <a:off x="14757784" y="9621717"/>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
        <p:nvSpPr>
          <p:cNvPr id="12" name="TextBox 12"/>
          <p:cNvSpPr txBox="1"/>
          <p:nvPr/>
        </p:nvSpPr>
        <p:spPr>
          <a:xfrm>
            <a:off x="1663532" y="7292312"/>
            <a:ext cx="16624468" cy="1811020"/>
          </a:xfrm>
          <a:prstGeom prst="rect">
            <a:avLst/>
          </a:prstGeom>
        </p:spPr>
        <p:txBody>
          <a:bodyPr lIns="0" tIns="0" rIns="0" bIns="0" rtlCol="0" anchor="t">
            <a:spAutoFit/>
          </a:bodyPr>
          <a:lstStyle/>
          <a:p>
            <a:pPr marL="0" lvl="0" indent="0" algn="ctr">
              <a:lnSpc>
                <a:spcPts val="7279"/>
              </a:lnSpc>
              <a:spcBef>
                <a:spcPct val="0"/>
              </a:spcBef>
            </a:pPr>
            <a:r>
              <a:rPr lang="en-US" sz="5199" b="1">
                <a:solidFill>
                  <a:srgbClr val="FFDE59">
                    <a:alpha val="44706"/>
                  </a:srgbClr>
                </a:solidFill>
                <a:latin typeface="Canva Sans Bold"/>
                <a:ea typeface="Canva Sans Bold"/>
                <a:cs typeface="Canva Sans Bold"/>
                <a:sym typeface="Canva Sans Bold"/>
              </a:rPr>
              <a:t>Component 2 : Sensor based device creation and value accuracy</a:t>
            </a:r>
          </a:p>
        </p:txBody>
      </p:sp>
      <p:sp>
        <p:nvSpPr>
          <p:cNvPr id="13" name="TextBox 13"/>
          <p:cNvSpPr txBox="1"/>
          <p:nvPr/>
        </p:nvSpPr>
        <p:spPr>
          <a:xfrm>
            <a:off x="15937270" y="8126141"/>
            <a:ext cx="2350730" cy="1279749"/>
          </a:xfrm>
          <a:prstGeom prst="rect">
            <a:avLst/>
          </a:prstGeom>
        </p:spPr>
        <p:txBody>
          <a:bodyPr lIns="0" tIns="0" rIns="0" bIns="0" rtlCol="0" anchor="t">
            <a:spAutoFit/>
          </a:bodyPr>
          <a:lstStyle/>
          <a:p>
            <a:pPr algn="ctr">
              <a:lnSpc>
                <a:spcPts val="9629"/>
              </a:lnSpc>
            </a:pPr>
            <a:r>
              <a:rPr lang="en-US" sz="6173">
                <a:solidFill>
                  <a:srgbClr val="23442B"/>
                </a:solidFill>
                <a:latin typeface="Arial"/>
                <a:ea typeface="Arial"/>
                <a:cs typeface="Arial"/>
                <a:sym typeface="Arial"/>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70865" y="1461230"/>
            <a:ext cx="17314763" cy="6448760"/>
          </a:xfrm>
          <a:prstGeom prst="rect">
            <a:avLst/>
          </a:prstGeom>
        </p:spPr>
        <p:txBody>
          <a:bodyPr lIns="0" tIns="0" rIns="0" bIns="0" rtlCol="0" anchor="t">
            <a:spAutoFit/>
          </a:bodyPr>
          <a:lstStyle/>
          <a:p>
            <a:pPr algn="just">
              <a:lnSpc>
                <a:spcPts val="6069"/>
              </a:lnSpc>
            </a:pPr>
            <a:endParaRPr/>
          </a:p>
          <a:p>
            <a:pPr marL="571134" lvl="1" indent="-285567" algn="just">
              <a:lnSpc>
                <a:spcPts val="4497"/>
              </a:lnSpc>
              <a:buFont typeface="Arial"/>
              <a:buChar char="•"/>
            </a:pPr>
            <a:r>
              <a:rPr lang="en-US" sz="2645">
                <a:solidFill>
                  <a:srgbClr val="000000"/>
                </a:solidFill>
                <a:latin typeface="Times New Roman"/>
                <a:ea typeface="Times New Roman"/>
                <a:cs typeface="Times New Roman"/>
                <a:sym typeface="Times New Roman"/>
              </a:rPr>
              <a:t> Urban areas in Sri Lanka face severe air pollution, mainly due to vehicle emissions, leading to serious health problems such as respiratory diseases and increased mortality. Existing air quality monitoring systems are often too expensive, offer limited coverage, or lack real-time data capabilities. This situation underscores a critical need for a more affordable, accurate, and real-time air quality monitoring solution. Such a system would help better understand and address the impact of vehicle emissions on both public health and the environment.</a:t>
            </a:r>
          </a:p>
          <a:p>
            <a:pPr algn="just">
              <a:lnSpc>
                <a:spcPts val="4497"/>
              </a:lnSpc>
            </a:pPr>
            <a:endParaRPr lang="en-US" sz="2645">
              <a:solidFill>
                <a:srgbClr val="000000"/>
              </a:solidFill>
              <a:latin typeface="Times New Roman"/>
              <a:ea typeface="Times New Roman"/>
              <a:cs typeface="Times New Roman"/>
              <a:sym typeface="Times New Roman"/>
            </a:endParaRPr>
          </a:p>
          <a:p>
            <a:pPr marL="571134" lvl="1" indent="-285567" algn="just">
              <a:lnSpc>
                <a:spcPts val="4497"/>
              </a:lnSpc>
              <a:buFont typeface="Arial"/>
              <a:buChar char="•"/>
            </a:pPr>
            <a:r>
              <a:rPr lang="en-US" sz="2645">
                <a:solidFill>
                  <a:srgbClr val="000000"/>
                </a:solidFill>
                <a:latin typeface="Times New Roman"/>
                <a:ea typeface="Times New Roman"/>
                <a:cs typeface="Times New Roman"/>
                <a:sym typeface="Times New Roman"/>
              </a:rPr>
              <a:t>The primary focus of this research is to develop and implement a cost-effective IoT-based air pollution monitoring system specifically designed to measure vehicle emissions in urban areas of Sri Lanka</a:t>
            </a:r>
          </a:p>
          <a:p>
            <a:pPr algn="just">
              <a:lnSpc>
                <a:spcPts val="4157"/>
              </a:lnSpc>
            </a:pPr>
            <a:endParaRPr lang="en-US" sz="2645">
              <a:solidFill>
                <a:srgbClr val="000000"/>
              </a:solidFill>
              <a:latin typeface="Times New Roman"/>
              <a:ea typeface="Times New Roman"/>
              <a:cs typeface="Times New Roman"/>
              <a:sym typeface="Times New Roman"/>
            </a:endParaRPr>
          </a:p>
          <a:p>
            <a:pPr algn="l">
              <a:lnSpc>
                <a:spcPts val="4444"/>
              </a:lnSpc>
            </a:pPr>
            <a:endParaRPr lang="en-US" sz="2645">
              <a:solidFill>
                <a:srgbClr val="000000"/>
              </a:solidFill>
              <a:latin typeface="Times New Roman"/>
              <a:ea typeface="Times New Roman"/>
              <a:cs typeface="Times New Roman"/>
              <a:sym typeface="Times New Roman"/>
            </a:endParaRPr>
          </a:p>
        </p:txBody>
      </p:sp>
      <p:sp>
        <p:nvSpPr>
          <p:cNvPr id="3" name="Freeform 3"/>
          <p:cNvSpPr/>
          <p:nvPr/>
        </p:nvSpPr>
        <p:spPr>
          <a:xfrm>
            <a:off x="0" y="9448800"/>
            <a:ext cx="5149114" cy="881110"/>
          </a:xfrm>
          <a:custGeom>
            <a:avLst/>
            <a:gdLst/>
            <a:ahLst/>
            <a:cxnLst/>
            <a:rect l="l" t="t" r="r" b="b"/>
            <a:pathLst>
              <a:path w="5149114" h="881110">
                <a:moveTo>
                  <a:pt x="0" y="0"/>
                </a:moveTo>
                <a:lnTo>
                  <a:pt x="5149114" y="0"/>
                </a:lnTo>
                <a:lnTo>
                  <a:pt x="5149114" y="881110"/>
                </a:lnTo>
                <a:lnTo>
                  <a:pt x="0" y="881110"/>
                </a:lnTo>
                <a:lnTo>
                  <a:pt x="0" y="0"/>
                </a:lnTo>
                <a:close/>
              </a:path>
            </a:pathLst>
          </a:custGeom>
          <a:blipFill>
            <a:blip r:embed="rId2"/>
            <a:stretch>
              <a:fillRect r="-58498"/>
            </a:stretch>
          </a:blipFill>
        </p:spPr>
      </p:sp>
      <p:grpSp>
        <p:nvGrpSpPr>
          <p:cNvPr id="4" name="Group 4"/>
          <p:cNvGrpSpPr/>
          <p:nvPr/>
        </p:nvGrpSpPr>
        <p:grpSpPr>
          <a:xfrm>
            <a:off x="0" y="9448800"/>
            <a:ext cx="18288001" cy="9525"/>
            <a:chOff x="0" y="0"/>
            <a:chExt cx="24384001" cy="12700"/>
          </a:xfrm>
        </p:grpSpPr>
        <p:sp>
          <p:nvSpPr>
            <p:cNvPr id="5" name="Freeform 5"/>
            <p:cNvSpPr/>
            <p:nvPr/>
          </p:nvSpPr>
          <p:spPr>
            <a:xfrm>
              <a:off x="0" y="0"/>
              <a:ext cx="24384000" cy="12700"/>
            </a:xfrm>
            <a:custGeom>
              <a:avLst/>
              <a:gdLst/>
              <a:ahLst/>
              <a:cxnLst/>
              <a:rect l="l" t="t" r="r" b="b"/>
              <a:pathLst>
                <a:path w="24384000" h="12700">
                  <a:moveTo>
                    <a:pt x="0" y="0"/>
                  </a:moveTo>
                  <a:lnTo>
                    <a:pt x="24384000" y="0"/>
                  </a:lnTo>
                  <a:lnTo>
                    <a:pt x="24384000" y="12700"/>
                  </a:lnTo>
                  <a:lnTo>
                    <a:pt x="0" y="12700"/>
                  </a:lnTo>
                  <a:close/>
                </a:path>
              </a:pathLst>
            </a:custGeom>
            <a:solidFill>
              <a:srgbClr val="242424"/>
            </a:solidFill>
          </p:spPr>
        </p:sp>
      </p:grpSp>
      <p:sp>
        <p:nvSpPr>
          <p:cNvPr id="6" name="Freeform 6"/>
          <p:cNvSpPr/>
          <p:nvPr/>
        </p:nvSpPr>
        <p:spPr>
          <a:xfrm>
            <a:off x="13663342" y="7700440"/>
            <a:ext cx="4277933" cy="1557860"/>
          </a:xfrm>
          <a:custGeom>
            <a:avLst/>
            <a:gdLst/>
            <a:ahLst/>
            <a:cxnLst/>
            <a:rect l="l" t="t" r="r" b="b"/>
            <a:pathLst>
              <a:path w="4277933" h="1557860">
                <a:moveTo>
                  <a:pt x="0" y="0"/>
                </a:moveTo>
                <a:lnTo>
                  <a:pt x="4277933" y="0"/>
                </a:lnTo>
                <a:lnTo>
                  <a:pt x="4277933" y="1557860"/>
                </a:lnTo>
                <a:lnTo>
                  <a:pt x="0" y="1557860"/>
                </a:lnTo>
                <a:lnTo>
                  <a:pt x="0" y="0"/>
                </a:lnTo>
                <a:close/>
              </a:path>
            </a:pathLst>
          </a:custGeom>
          <a:blipFill>
            <a:blip r:embed="rId3"/>
            <a:stretch>
              <a:fillRect/>
            </a:stretch>
          </a:blipFill>
        </p:spPr>
      </p:sp>
      <p:sp>
        <p:nvSpPr>
          <p:cNvPr id="7" name="TextBox 7"/>
          <p:cNvSpPr txBox="1"/>
          <p:nvPr/>
        </p:nvSpPr>
        <p:spPr>
          <a:xfrm>
            <a:off x="12882414" y="-66648"/>
            <a:ext cx="5058861" cy="1038136"/>
          </a:xfrm>
          <a:prstGeom prst="rect">
            <a:avLst/>
          </a:prstGeom>
        </p:spPr>
        <p:txBody>
          <a:bodyPr lIns="0" tIns="0" rIns="0" bIns="0" rtlCol="0" anchor="t">
            <a:spAutoFit/>
          </a:bodyPr>
          <a:lstStyle/>
          <a:p>
            <a:pPr algn="ctr">
              <a:lnSpc>
                <a:spcPts val="7800"/>
              </a:lnSpc>
            </a:pPr>
            <a:r>
              <a:rPr lang="en-US" sz="5000">
                <a:solidFill>
                  <a:srgbClr val="242424"/>
                </a:solidFill>
                <a:latin typeface="Arial"/>
                <a:ea typeface="Arial"/>
                <a:cs typeface="Arial"/>
                <a:sym typeface="Arial"/>
              </a:rPr>
              <a:t>Background</a:t>
            </a:r>
          </a:p>
        </p:txBody>
      </p:sp>
      <p:sp>
        <p:nvSpPr>
          <p:cNvPr id="8" name="AutoShape 8"/>
          <p:cNvSpPr/>
          <p:nvPr/>
        </p:nvSpPr>
        <p:spPr>
          <a:xfrm>
            <a:off x="10168542" y="971488"/>
            <a:ext cx="6492240" cy="0"/>
          </a:xfrm>
          <a:prstGeom prst="line">
            <a:avLst/>
          </a:prstGeom>
          <a:ln w="38100" cap="flat">
            <a:gradFill>
              <a:gsLst>
                <a:gs pos="0">
                  <a:srgbClr val="FFDE59">
                    <a:alpha val="100000"/>
                  </a:srgbClr>
                </a:gs>
                <a:gs pos="100000">
                  <a:srgbClr val="FF914D">
                    <a:alpha val="100000"/>
                  </a:srgbClr>
                </a:gs>
              </a:gsLst>
              <a:lin ang="0"/>
            </a:gradFill>
            <a:prstDash val="solid"/>
            <a:headEnd type="none" w="sm" len="sm"/>
            <a:tailEnd type="none" w="sm" len="sm"/>
          </a:ln>
        </p:spPr>
      </p:sp>
      <p:grpSp>
        <p:nvGrpSpPr>
          <p:cNvPr id="9" name="Group 9"/>
          <p:cNvGrpSpPr/>
          <p:nvPr/>
        </p:nvGrpSpPr>
        <p:grpSpPr>
          <a:xfrm>
            <a:off x="370865" y="420009"/>
            <a:ext cx="5084976" cy="852094"/>
            <a:chOff x="0" y="0"/>
            <a:chExt cx="1339253" cy="224420"/>
          </a:xfrm>
        </p:grpSpPr>
        <p:sp>
          <p:nvSpPr>
            <p:cNvPr id="10" name="Freeform 10"/>
            <p:cNvSpPr/>
            <p:nvPr/>
          </p:nvSpPr>
          <p:spPr>
            <a:xfrm>
              <a:off x="0" y="0"/>
              <a:ext cx="1339253" cy="224420"/>
            </a:xfrm>
            <a:custGeom>
              <a:avLst/>
              <a:gdLst/>
              <a:ahLst/>
              <a:cxnLst/>
              <a:rect l="l" t="t" r="r" b="b"/>
              <a:pathLst>
                <a:path w="1339253" h="224420">
                  <a:moveTo>
                    <a:pt x="0" y="0"/>
                  </a:moveTo>
                  <a:lnTo>
                    <a:pt x="1339253" y="0"/>
                  </a:lnTo>
                  <a:lnTo>
                    <a:pt x="1339253" y="224420"/>
                  </a:lnTo>
                  <a:lnTo>
                    <a:pt x="0" y="224420"/>
                  </a:lnTo>
                  <a:close/>
                </a:path>
              </a:pathLst>
            </a:custGeom>
            <a:gradFill rotWithShape="1">
              <a:gsLst>
                <a:gs pos="0">
                  <a:srgbClr val="FFDE59">
                    <a:alpha val="100000"/>
                  </a:srgbClr>
                </a:gs>
                <a:gs pos="100000">
                  <a:srgbClr val="FF914D">
                    <a:alpha val="100000"/>
                  </a:srgbClr>
                </a:gs>
              </a:gsLst>
              <a:lin ang="0"/>
            </a:gradFill>
          </p:spPr>
        </p:sp>
        <p:sp>
          <p:nvSpPr>
            <p:cNvPr id="11" name="TextBox 11"/>
            <p:cNvSpPr txBox="1"/>
            <p:nvPr/>
          </p:nvSpPr>
          <p:spPr>
            <a:xfrm>
              <a:off x="0" y="-104775"/>
              <a:ext cx="1339253" cy="329195"/>
            </a:xfrm>
            <a:prstGeom prst="rect">
              <a:avLst/>
            </a:prstGeom>
          </p:spPr>
          <p:txBody>
            <a:bodyPr lIns="50800" tIns="50800" rIns="50800" bIns="50800" rtlCol="0" anchor="ctr"/>
            <a:lstStyle/>
            <a:p>
              <a:pPr algn="ctr">
                <a:lnSpc>
                  <a:spcPts val="4053"/>
                </a:lnSpc>
              </a:pPr>
              <a:endParaRPr/>
            </a:p>
          </p:txBody>
        </p:sp>
      </p:grpSp>
      <p:sp>
        <p:nvSpPr>
          <p:cNvPr id="12" name="TextBox 12"/>
          <p:cNvSpPr txBox="1"/>
          <p:nvPr/>
        </p:nvSpPr>
        <p:spPr>
          <a:xfrm>
            <a:off x="268082" y="342883"/>
            <a:ext cx="5376514" cy="927735"/>
          </a:xfrm>
          <a:prstGeom prst="rect">
            <a:avLst/>
          </a:prstGeom>
        </p:spPr>
        <p:txBody>
          <a:bodyPr lIns="0" tIns="0" rIns="0" bIns="0" rtlCol="0" anchor="t">
            <a:spAutoFit/>
          </a:bodyPr>
          <a:lstStyle/>
          <a:p>
            <a:pPr algn="ctr">
              <a:lnSpc>
                <a:spcPts val="7020"/>
              </a:lnSpc>
            </a:pPr>
            <a:r>
              <a:rPr lang="en-US" sz="4500" b="1">
                <a:solidFill>
                  <a:srgbClr val="242424"/>
                </a:solidFill>
                <a:latin typeface="Times New Roman Bold"/>
                <a:ea typeface="Times New Roman Bold"/>
                <a:cs typeface="Times New Roman Bold"/>
                <a:sym typeface="Times New Roman Bold"/>
              </a:rPr>
              <a:t>INTRODUCTION</a:t>
            </a:r>
          </a:p>
        </p:txBody>
      </p:sp>
      <p:sp>
        <p:nvSpPr>
          <p:cNvPr id="13" name="TextBox 13"/>
          <p:cNvSpPr txBox="1"/>
          <p:nvPr/>
        </p:nvSpPr>
        <p:spPr>
          <a:xfrm>
            <a:off x="16660782" y="9227188"/>
            <a:ext cx="2049691" cy="1102722"/>
          </a:xfrm>
          <a:prstGeom prst="rect">
            <a:avLst/>
          </a:prstGeom>
        </p:spPr>
        <p:txBody>
          <a:bodyPr lIns="0" tIns="0" rIns="0" bIns="0" rtlCol="0" anchor="t">
            <a:spAutoFit/>
          </a:bodyPr>
          <a:lstStyle/>
          <a:p>
            <a:pPr algn="ctr">
              <a:lnSpc>
                <a:spcPts val="8396"/>
              </a:lnSpc>
            </a:pPr>
            <a:r>
              <a:rPr lang="en-US" sz="5382">
                <a:solidFill>
                  <a:srgbClr val="23442B"/>
                </a:solidFill>
                <a:latin typeface="Arial"/>
                <a:ea typeface="Arial"/>
                <a:cs typeface="Arial"/>
                <a:sym typeface="Arial"/>
              </a:rPr>
              <a:t>9</a:t>
            </a:r>
          </a:p>
        </p:txBody>
      </p:sp>
      <p:sp>
        <p:nvSpPr>
          <p:cNvPr id="14" name="TextBox 14"/>
          <p:cNvSpPr txBox="1"/>
          <p:nvPr/>
        </p:nvSpPr>
        <p:spPr>
          <a:xfrm>
            <a:off x="3917487" y="9664065"/>
            <a:ext cx="11159873" cy="576837"/>
          </a:xfrm>
          <a:prstGeom prst="rect">
            <a:avLst/>
          </a:prstGeom>
        </p:spPr>
        <p:txBody>
          <a:bodyPr lIns="0" tIns="0" rIns="0" bIns="0" rtlCol="0" anchor="t">
            <a:spAutoFit/>
          </a:bodyPr>
          <a:lstStyle/>
          <a:p>
            <a:pPr algn="ctr">
              <a:lnSpc>
                <a:spcPts val="4366"/>
              </a:lnSpc>
            </a:pPr>
            <a:r>
              <a:rPr lang="en-US" sz="2799">
                <a:solidFill>
                  <a:srgbClr val="242424"/>
                </a:solidFill>
                <a:latin typeface="Arial"/>
                <a:ea typeface="Arial"/>
                <a:cs typeface="Arial"/>
                <a:sym typeface="Arial"/>
              </a:rPr>
              <a:t>IT21003714    |   RIMAS M. J. M   |  2024 - 078</a:t>
            </a:r>
          </a:p>
        </p:txBody>
      </p:sp>
      <p:sp>
        <p:nvSpPr>
          <p:cNvPr id="15" name="TextBox 15"/>
          <p:cNvSpPr txBox="1"/>
          <p:nvPr/>
        </p:nvSpPr>
        <p:spPr>
          <a:xfrm>
            <a:off x="14846891" y="9652534"/>
            <a:ext cx="1589153" cy="421083"/>
          </a:xfrm>
          <a:prstGeom prst="rect">
            <a:avLst/>
          </a:prstGeom>
        </p:spPr>
        <p:txBody>
          <a:bodyPr lIns="0" tIns="0" rIns="0" bIns="0" rtlCol="0" anchor="t">
            <a:spAutoFit/>
          </a:bodyPr>
          <a:lstStyle/>
          <a:p>
            <a:pPr algn="ctr">
              <a:lnSpc>
                <a:spcPts val="3181"/>
              </a:lnSpc>
            </a:pPr>
            <a:r>
              <a:rPr lang="en-US" sz="2039">
                <a:solidFill>
                  <a:srgbClr val="000000"/>
                </a:solidFill>
                <a:latin typeface="Arial"/>
                <a:ea typeface="Arial"/>
                <a:cs typeface="Arial"/>
                <a:sym typeface="Arial"/>
              </a:rPr>
              <a:t>10/09/2024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DA3C4D1080CD4397A7A2FD646AD77D" ma:contentTypeVersion="14" ma:contentTypeDescription="Create a new document." ma:contentTypeScope="" ma:versionID="20f71257961d1fb782315889cd42a5bd">
  <xsd:schema xmlns:xsd="http://www.w3.org/2001/XMLSchema" xmlns:xs="http://www.w3.org/2001/XMLSchema" xmlns:p="http://schemas.microsoft.com/office/2006/metadata/properties" xmlns:ns2="db72c12f-87a4-44ab-bbc5-4cc8306b158a" xmlns:ns3="f53127bd-1875-4446-b071-c4506206683b" targetNamespace="http://schemas.microsoft.com/office/2006/metadata/properties" ma:root="true" ma:fieldsID="cf920f1464f393c0c614a09a442c76fd" ns2:_="" ns3:_="">
    <xsd:import namespace="db72c12f-87a4-44ab-bbc5-4cc8306b158a"/>
    <xsd:import namespace="f53127bd-1875-4446-b071-c4506206683b"/>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SearchProperties" minOccurs="0"/>
                <xsd:element ref="ns3:MediaServiceObjectDetectorVersions" minOccurs="0"/>
                <xsd:element ref="ns3:lcf76f155ced4ddcb4097134ff3c332f" minOccurs="0"/>
                <xsd:element ref="ns2:TaxCatchAll" minOccurs="0"/>
                <xsd:element ref="ns3:MediaServiceDateTaken"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53127bd-1875-4446-b071-c4506206683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3127bd-1875-4446-b071-c4506206683b">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0640CB36-C970-483C-ADF5-F9660BB285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72c12f-87a4-44ab-bbc5-4cc8306b158a"/>
    <ds:schemaRef ds:uri="f53127bd-1875-4446-b071-c450620668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013DBE-7A1C-453D-8E05-8160BEAEE55B}">
  <ds:schemaRefs>
    <ds:schemaRef ds:uri="http://schemas.microsoft.com/sharepoint/v3/contenttype/forms"/>
  </ds:schemaRefs>
</ds:datastoreItem>
</file>

<file path=customXml/itemProps3.xml><?xml version="1.0" encoding="utf-8"?>
<ds:datastoreItem xmlns:ds="http://schemas.openxmlformats.org/officeDocument/2006/customXml" ds:itemID="{A9D78AF1-36AE-408F-8981-7E5B8FA2AD10}">
  <ds:schemaRefs>
    <ds:schemaRef ds:uri="http://schemas.microsoft.com/office/2006/metadata/properties"/>
    <ds:schemaRef ds:uri="http://schemas.microsoft.com/office/infopath/2007/PartnerControls"/>
    <ds:schemaRef ds:uri="f53127bd-1875-4446-b071-c4506206683b"/>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67</Slides>
  <Notes>45</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2024-078.pptx</dc:title>
  <cp:revision>4</cp:revision>
  <dcterms:created xsi:type="dcterms:W3CDTF">2006-08-16T00:00:00Z</dcterms:created>
  <dcterms:modified xsi:type="dcterms:W3CDTF">2024-10-11T18:12:23Z</dcterms:modified>
  <dc:identifier>DAGDzjqEa_o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0x010100E9DA3C4D1080CD4397A7A2FD646AD77D</vt:lpwstr>
  </property>
  <property fmtid="{D5CDD505-2E9C-101B-9397-08002B2CF9AE}" pid="3" name="MediaServiceImageTags">
    <vt:lpwstr/>
  </property>
</Properties>
</file>